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590" r:id="rId1"/>
  </p:sldMasterIdLst>
  <p:notesMasterIdLst>
    <p:notesMasterId r:id="rId31"/>
  </p:notesMasterIdLst>
  <p:handoutMasterIdLst>
    <p:handoutMasterId r:id="rId32"/>
  </p:handoutMasterIdLst>
  <p:sldIdLst>
    <p:sldId id="358" r:id="rId2"/>
    <p:sldId id="394" r:id="rId3"/>
    <p:sldId id="366" r:id="rId4"/>
    <p:sldId id="256" r:id="rId5"/>
    <p:sldId id="312" r:id="rId6"/>
    <p:sldId id="309" r:id="rId7"/>
    <p:sldId id="310" r:id="rId8"/>
    <p:sldId id="292" r:id="rId9"/>
    <p:sldId id="289" r:id="rId10"/>
    <p:sldId id="317" r:id="rId11"/>
    <p:sldId id="373" r:id="rId12"/>
    <p:sldId id="304" r:id="rId13"/>
    <p:sldId id="295" r:id="rId14"/>
    <p:sldId id="265" r:id="rId15"/>
    <p:sldId id="305" r:id="rId16"/>
    <p:sldId id="324" r:id="rId17"/>
    <p:sldId id="380" r:id="rId18"/>
    <p:sldId id="326" r:id="rId19"/>
    <p:sldId id="381" r:id="rId20"/>
    <p:sldId id="382" r:id="rId21"/>
    <p:sldId id="383" r:id="rId22"/>
    <p:sldId id="278" r:id="rId23"/>
    <p:sldId id="388" r:id="rId24"/>
    <p:sldId id="272" r:id="rId25"/>
    <p:sldId id="281" r:id="rId26"/>
    <p:sldId id="301" r:id="rId27"/>
    <p:sldId id="302" r:id="rId28"/>
    <p:sldId id="303" r:id="rId29"/>
    <p:sldId id="347" r:id="rId30"/>
  </p:sldIdLst>
  <p:sldSz cx="9783763" cy="6400800"/>
  <p:notesSz cx="6950075" cy="9236075"/>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1pPr>
    <a:lvl2pPr marL="460375" indent="58738"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2pPr>
    <a:lvl3pPr marL="922338" indent="119063"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3pPr>
    <a:lvl4pPr marL="1385888" indent="176213"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4pPr>
    <a:lvl5pPr marL="1847850" indent="236538"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92" userDrawn="1">
          <p15:clr>
            <a:srgbClr val="A4A3A4"/>
          </p15:clr>
        </p15:guide>
        <p15:guide id="3" orient="horz" pos="240" userDrawn="1">
          <p15:clr>
            <a:srgbClr val="A4A3A4"/>
          </p15:clr>
        </p15:guide>
        <p15:guide id="5" orient="horz" pos="3264" userDrawn="1">
          <p15:clr>
            <a:srgbClr val="A4A3A4"/>
          </p15:clr>
        </p15:guide>
        <p15:guide id="6" pos="250" userDrawn="1">
          <p15:clr>
            <a:srgbClr val="A4A3A4"/>
          </p15:clr>
        </p15:guide>
        <p15:guide id="7" pos="5933" userDrawn="1">
          <p15:clr>
            <a:srgbClr val="A4A3A4"/>
          </p15:clr>
        </p15:guide>
        <p15:guide id="8" orient="horz" pos="2736" userDrawn="1">
          <p15:clr>
            <a:srgbClr val="A4A3A4"/>
          </p15:clr>
        </p15:guide>
        <p15:guide id="9" orient="horz" pos="2208"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Sauerwein" initials="LS" lastIdx="79" clrIdx="0"/>
  <p:cmAuthor id="2" name="Lisa Holscher" initials="LH" lastIdx="16" clrIdx="1">
    <p:extLst>
      <p:ext uri="{19B8F6BF-5375-455C-9EA6-DF929625EA0E}">
        <p15:presenceInfo xmlns:p15="http://schemas.microsoft.com/office/powerpoint/2012/main" userId="S-1-5-21-2918321010-2013396369-4131215433-11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4006"/>
    <a:srgbClr val="FB834E"/>
    <a:srgbClr val="3D3D3D"/>
    <a:srgbClr val="4A72A8"/>
    <a:srgbClr val="FF6600"/>
    <a:srgbClr val="E91F23"/>
    <a:srgbClr val="EE2024"/>
    <a:srgbClr val="270506"/>
    <a:srgbClr val="ED202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4" autoAdjust="0"/>
    <p:restoredTop sz="84205" autoAdjust="0"/>
  </p:normalViewPr>
  <p:slideViewPr>
    <p:cSldViewPr>
      <p:cViewPr varScale="1">
        <p:scale>
          <a:sx n="90" d="100"/>
          <a:sy n="90" d="100"/>
        </p:scale>
        <p:origin x="1266" y="84"/>
      </p:cViewPr>
      <p:guideLst>
        <p:guide orient="horz" pos="192"/>
        <p:guide orient="horz" pos="240"/>
        <p:guide orient="horz" pos="3264"/>
        <p:guide pos="250"/>
        <p:guide pos="5933"/>
        <p:guide orient="horz" pos="2736"/>
        <p:guide orient="horz" pos="2208"/>
      </p:guideLst>
    </p:cSldViewPr>
  </p:slideViewPr>
  <p:outlineViewPr>
    <p:cViewPr>
      <p:scale>
        <a:sx n="33" d="100"/>
        <a:sy n="33" d="100"/>
      </p:scale>
      <p:origin x="0" y="0"/>
    </p:cViewPr>
  </p:outlineViewPr>
  <p:notesTextViewPr>
    <p:cViewPr>
      <p:scale>
        <a:sx n="140" d="100"/>
        <a:sy n="140" d="100"/>
      </p:scale>
      <p:origin x="0" y="0"/>
    </p:cViewPr>
  </p:notesTextViewPr>
  <p:sorterViewPr>
    <p:cViewPr>
      <p:scale>
        <a:sx n="132" d="100"/>
        <a:sy n="132" d="100"/>
      </p:scale>
      <p:origin x="0" y="-5844"/>
    </p:cViewPr>
  </p:sorterViewPr>
  <p:notesViewPr>
    <p:cSldViewPr>
      <p:cViewPr varScale="1">
        <p:scale>
          <a:sx n="82" d="100"/>
          <a:sy n="82" d="100"/>
        </p:scale>
        <p:origin x="2736"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2492" tIns="46246" rIns="92492" bIns="46246" rtlCol="0"/>
          <a:lstStyle>
            <a:lvl1pPr algn="l">
              <a:defRPr sz="1200"/>
            </a:lvl1pPr>
          </a:lstStyle>
          <a:p>
            <a:pPr>
              <a:defRPr/>
            </a:pPr>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2492" tIns="46246" rIns="92492" bIns="46246" rtlCol="0"/>
          <a:lstStyle>
            <a:lvl1pPr algn="r">
              <a:defRPr sz="1200"/>
            </a:lvl1pPr>
          </a:lstStyle>
          <a:p>
            <a:pPr>
              <a:defRPr/>
            </a:pPr>
            <a:fld id="{47C110AE-46B8-4774-8EB3-5E9E31B4C03C}" type="datetimeFigureOut">
              <a:rPr lang="en-US"/>
              <a:pPr>
                <a:defRPr/>
              </a:pPr>
              <a:t>2/24/2016</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2492" tIns="46246" rIns="92492" bIns="46246"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2492" tIns="46246" rIns="92492" bIns="46246" rtlCol="0" anchor="b"/>
          <a:lstStyle>
            <a:lvl1pPr algn="r">
              <a:defRPr sz="1200"/>
            </a:lvl1pPr>
          </a:lstStyle>
          <a:p>
            <a:pPr>
              <a:defRPr/>
            </a:pPr>
            <a:fld id="{DE61B110-D1B1-40C9-BDA9-A8EE3BEAB9D5}" type="slidenum">
              <a:rPr lang="en-US"/>
              <a:pPr>
                <a:defRPr/>
              </a:pPr>
              <a:t>‹#›</a:t>
            </a:fld>
            <a:endParaRPr lang="en-US"/>
          </a:p>
        </p:txBody>
      </p:sp>
    </p:spTree>
    <p:extLst>
      <p:ext uri="{BB962C8B-B14F-4D97-AF65-F5344CB8AC3E}">
        <p14:creationId xmlns:p14="http://schemas.microsoft.com/office/powerpoint/2010/main" val="3912493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eaLnBrk="1" hangingPunct="1">
              <a:defRPr sz="1200">
                <a:latin typeface="Arial" pitchFamily="34" charset="0"/>
                <a:ea typeface="+mn-ea"/>
                <a:cs typeface="Arial" pitchFamily="34" charset="0"/>
              </a:defRPr>
            </a:lvl1pPr>
          </a:lstStyle>
          <a:p>
            <a:pPr>
              <a:defRPr/>
            </a:pPr>
            <a:endParaRPr lang="en-US"/>
          </a:p>
        </p:txBody>
      </p:sp>
      <p:sp>
        <p:nvSpPr>
          <p:cNvPr id="3" name="Date Placeholder 2"/>
          <p:cNvSpPr>
            <a:spLocks noGrp="1"/>
          </p:cNvSpPr>
          <p:nvPr>
            <p:ph type="dt" idx="1"/>
          </p:nvPr>
        </p:nvSpPr>
        <p:spPr>
          <a:xfrm>
            <a:off x="3937000" y="0"/>
            <a:ext cx="3011488" cy="461963"/>
          </a:xfrm>
          <a:prstGeom prst="rect">
            <a:avLst/>
          </a:prstGeom>
        </p:spPr>
        <p:txBody>
          <a:bodyPr vert="horz" wrap="square" lIns="92492" tIns="46246" rIns="92492" bIns="46246"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364A686-28B6-4FDD-9952-C1D21C6CB98F}" type="datetimeFigureOut">
              <a:rPr lang="en-US" altLang="en-US"/>
              <a:pPr>
                <a:defRPr/>
              </a:pPr>
              <a:t>2/24/2016</a:t>
            </a:fld>
            <a:endParaRPr lang="en-US" altLang="en-US"/>
          </a:p>
        </p:txBody>
      </p:sp>
      <p:sp>
        <p:nvSpPr>
          <p:cNvPr id="4" name="Slide Image Placeholder 3"/>
          <p:cNvSpPr>
            <a:spLocks noGrp="1" noRot="1" noChangeAspect="1"/>
          </p:cNvSpPr>
          <p:nvPr>
            <p:ph type="sldImg" idx="2"/>
          </p:nvPr>
        </p:nvSpPr>
        <p:spPr>
          <a:xfrm>
            <a:off x="827088" y="692150"/>
            <a:ext cx="5295900" cy="3463925"/>
          </a:xfrm>
          <a:prstGeom prst="rect">
            <a:avLst/>
          </a:prstGeom>
          <a:noFill/>
          <a:ln w="12700">
            <a:solidFill>
              <a:prstClr val="black"/>
            </a:solidFill>
          </a:ln>
        </p:spPr>
        <p:txBody>
          <a:bodyPr vert="horz" lIns="92492" tIns="46246" rIns="92492" bIns="46246" rtlCol="0" anchor="ctr"/>
          <a:lstStyle/>
          <a:p>
            <a:pPr lvl="0"/>
            <a:endParaRPr lang="en-US" noProof="0" dirty="0" smtClean="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92" tIns="46246" rIns="92492" bIns="4624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lIns="92492" tIns="46246" rIns="92492" bIns="46246" rtlCol="0" anchor="b"/>
          <a:lstStyle>
            <a:lvl1pPr algn="l" eaLnBrk="1" hangingPunct="1">
              <a:defRPr sz="1200">
                <a:latin typeface="Arial" pitchFamily="34" charset="0"/>
                <a:ea typeface="+mn-ea"/>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9E04CCAF-D335-4599-8D94-FEA8A4F4D707}" type="slidenum">
              <a:rPr lang="en-US" altLang="en-US"/>
              <a:pPr>
                <a:defRPr/>
              </a:pPr>
              <a:t>‹#›</a:t>
            </a:fld>
            <a:endParaRPr lang="en-US" altLang="en-US"/>
          </a:p>
        </p:txBody>
      </p:sp>
    </p:spTree>
    <p:extLst>
      <p:ext uri="{BB962C8B-B14F-4D97-AF65-F5344CB8AC3E}">
        <p14:creationId xmlns:p14="http://schemas.microsoft.com/office/powerpoint/2010/main" val="3403556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S PGothic" panose="020B0600070205080204" pitchFamily="34" charset="-128"/>
        <a:cs typeface="ＭＳ Ｐゴシック" charset="0"/>
      </a:defRPr>
    </a:lvl1pPr>
    <a:lvl2pPr marL="460375" algn="l" rtl="0" eaLnBrk="0" fontAlgn="base" hangingPunct="0">
      <a:spcBef>
        <a:spcPct val="30000"/>
      </a:spcBef>
      <a:spcAft>
        <a:spcPct val="0"/>
      </a:spcAft>
      <a:defRPr sz="1100" kern="1200">
        <a:solidFill>
          <a:schemeClr val="tx1"/>
        </a:solidFill>
        <a:latin typeface="+mn-lt"/>
        <a:ea typeface="MS PGothic" panose="020B0600070205080204" pitchFamily="34" charset="-128"/>
        <a:cs typeface="+mn-cs"/>
      </a:defRPr>
    </a:lvl2pPr>
    <a:lvl3pPr marL="922338" algn="l" rtl="0" eaLnBrk="0" fontAlgn="base" hangingPunct="0">
      <a:spcBef>
        <a:spcPct val="30000"/>
      </a:spcBef>
      <a:spcAft>
        <a:spcPct val="0"/>
      </a:spcAft>
      <a:defRPr sz="1100" kern="1200">
        <a:solidFill>
          <a:schemeClr val="tx1"/>
        </a:solidFill>
        <a:latin typeface="+mn-lt"/>
        <a:ea typeface="MS PGothic" panose="020B0600070205080204" pitchFamily="34" charset="-128"/>
        <a:cs typeface="+mn-cs"/>
      </a:defRPr>
    </a:lvl3pPr>
    <a:lvl4pPr marL="1385888" algn="l" rtl="0" eaLnBrk="0" fontAlgn="base" hangingPunct="0">
      <a:spcBef>
        <a:spcPct val="30000"/>
      </a:spcBef>
      <a:spcAft>
        <a:spcPct val="0"/>
      </a:spcAft>
      <a:defRPr sz="1100" kern="1200">
        <a:solidFill>
          <a:schemeClr val="tx1"/>
        </a:solidFill>
        <a:latin typeface="+mn-lt"/>
        <a:ea typeface="MS PGothic" panose="020B0600070205080204" pitchFamily="34" charset="-128"/>
        <a:cs typeface="+mn-cs"/>
      </a:defRPr>
    </a:lvl4pPr>
    <a:lvl5pPr marL="1847850" algn="l" rtl="0" eaLnBrk="0" fontAlgn="base" hangingPunct="0">
      <a:spcBef>
        <a:spcPct val="30000"/>
      </a:spcBef>
      <a:spcAft>
        <a:spcPct val="0"/>
      </a:spcAft>
      <a:defRPr sz="1100" kern="1200">
        <a:solidFill>
          <a:schemeClr val="tx1"/>
        </a:solidFill>
        <a:latin typeface="+mn-lt"/>
        <a:ea typeface="MS PGothic" panose="020B0600070205080204" pitchFamily="34" charset="-128"/>
        <a:cs typeface="+mn-cs"/>
      </a:defRPr>
    </a:lvl5pPr>
    <a:lvl6pPr marL="2311992" algn="l" defTabSz="924796" rtl="0" eaLnBrk="1" latinLnBrk="0" hangingPunct="1">
      <a:defRPr sz="1214" kern="1200">
        <a:solidFill>
          <a:schemeClr val="tx1"/>
        </a:solidFill>
        <a:latin typeface="+mn-lt"/>
        <a:ea typeface="+mn-ea"/>
        <a:cs typeface="+mn-cs"/>
      </a:defRPr>
    </a:lvl6pPr>
    <a:lvl7pPr marL="2774390" algn="l" defTabSz="924796" rtl="0" eaLnBrk="1" latinLnBrk="0" hangingPunct="1">
      <a:defRPr sz="1214" kern="1200">
        <a:solidFill>
          <a:schemeClr val="tx1"/>
        </a:solidFill>
        <a:latin typeface="+mn-lt"/>
        <a:ea typeface="+mn-ea"/>
        <a:cs typeface="+mn-cs"/>
      </a:defRPr>
    </a:lvl7pPr>
    <a:lvl8pPr marL="3236789" algn="l" defTabSz="924796" rtl="0" eaLnBrk="1" latinLnBrk="0" hangingPunct="1">
      <a:defRPr sz="1214" kern="1200">
        <a:solidFill>
          <a:schemeClr val="tx1"/>
        </a:solidFill>
        <a:latin typeface="+mn-lt"/>
        <a:ea typeface="+mn-ea"/>
        <a:cs typeface="+mn-cs"/>
      </a:defRPr>
    </a:lvl8pPr>
    <a:lvl9pPr marL="3699187" algn="l" defTabSz="924796" rtl="0" eaLnBrk="1" latinLnBrk="0" hangingPunct="1">
      <a:defRPr sz="121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04CCAF-D335-4599-8D94-FEA8A4F4D707}" type="slidenum">
              <a:rPr lang="en-US" altLang="en-US" smtClean="0"/>
              <a:pPr>
                <a:defRPr/>
              </a:pPr>
              <a:t>1</a:t>
            </a:fld>
            <a:endParaRPr lang="en-US" altLang="en-US"/>
          </a:p>
        </p:txBody>
      </p:sp>
    </p:spTree>
    <p:extLst>
      <p:ext uri="{BB962C8B-B14F-4D97-AF65-F5344CB8AC3E}">
        <p14:creationId xmlns:p14="http://schemas.microsoft.com/office/powerpoint/2010/main" val="4220246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smtClean="0"/>
              <a:t>Adjust keyboard height so that arms and forearms are at right angles or slightly greater</a:t>
            </a:r>
            <a:r>
              <a:rPr lang="en-US" altLang="en-US" b="0" smtClean="0"/>
              <a:t>. </a:t>
            </a:r>
          </a:p>
          <a:p>
            <a:endParaRPr lang="en-US" altLang="en-US" b="0" smtClean="0"/>
          </a:p>
          <a:p>
            <a:r>
              <a:rPr lang="en-US" altLang="en-US" b="0" smtClean="0"/>
              <a:t>Your </a:t>
            </a:r>
            <a:r>
              <a:rPr lang="en-US" altLang="en-US" b="0" dirty="0" smtClean="0"/>
              <a:t>forearms and hands should form straight lines.</a:t>
            </a:r>
          </a:p>
          <a:p>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C71CEDB-E880-4166-BAC9-67D66A3482E9}" type="slidenum">
              <a:rPr lang="en-US" altLang="en-US" smtClean="0"/>
              <a:pPr/>
              <a:t>12</a:t>
            </a:fld>
            <a:endParaRPr lang="en-US" altLang="en-US" smtClean="0"/>
          </a:p>
        </p:txBody>
      </p:sp>
    </p:spTree>
    <p:extLst>
      <p:ext uri="{BB962C8B-B14F-4D97-AF65-F5344CB8AC3E}">
        <p14:creationId xmlns:p14="http://schemas.microsoft.com/office/powerpoint/2010/main" val="25315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effectLst/>
                <a:latin typeface="+mn-lt"/>
                <a:ea typeface="MS PGothic" panose="020B0600070205080204" pitchFamily="34" charset="-128"/>
                <a:cs typeface="ＭＳ Ｐゴシック" charset="0"/>
              </a:rPr>
              <a:t>The distance between you and your keyboard should allow you to relax your shoulders</a:t>
            </a:r>
            <a:r>
              <a:rPr lang="en-US" sz="1100" kern="1200" smtClean="0">
                <a:solidFill>
                  <a:schemeClr val="tx1"/>
                </a:solidFill>
                <a:effectLst/>
                <a:latin typeface="+mn-lt"/>
                <a:ea typeface="MS PGothic" panose="020B0600070205080204" pitchFamily="34" charset="-128"/>
                <a:cs typeface="ＭＳ Ｐゴシック"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smtClean="0">
              <a:solidFill>
                <a:schemeClr val="tx1"/>
              </a:solidFill>
              <a:effectLst/>
              <a:latin typeface="+mn-lt"/>
              <a:ea typeface="MS PGothic" panose="020B0600070205080204" pitchFamily="34" charset="-128"/>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smtClean="0">
                <a:solidFill>
                  <a:schemeClr val="tx1"/>
                </a:solidFill>
                <a:effectLst/>
                <a:latin typeface="+mn-lt"/>
                <a:ea typeface="MS PGothic" panose="020B0600070205080204" pitchFamily="34" charset="-128"/>
                <a:cs typeface="ＭＳ Ｐゴシック" charset="0"/>
              </a:rPr>
              <a:t>Your </a:t>
            </a:r>
            <a:r>
              <a:rPr lang="en-US" sz="1100" kern="1200" dirty="0" smtClean="0">
                <a:solidFill>
                  <a:schemeClr val="tx1"/>
                </a:solidFill>
                <a:effectLst/>
                <a:latin typeface="+mn-lt"/>
                <a:ea typeface="MS PGothic" panose="020B0600070205080204" pitchFamily="34" charset="-128"/>
                <a:cs typeface="ＭＳ Ｐゴシック" charset="0"/>
              </a:rPr>
              <a:t>elbows should hang close your body.</a:t>
            </a:r>
          </a:p>
          <a:p>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E9EDCA6-FB1A-4726-9A39-59F9882F1925}" type="slidenum">
              <a:rPr lang="en-US" altLang="en-US" smtClean="0"/>
              <a:pPr/>
              <a:t>13</a:t>
            </a:fld>
            <a:endParaRPr lang="en-US" altLang="en-US" smtClean="0"/>
          </a:p>
        </p:txBody>
      </p:sp>
    </p:spTree>
    <p:extLst>
      <p:ext uri="{BB962C8B-B14F-4D97-AF65-F5344CB8AC3E}">
        <p14:creationId xmlns:p14="http://schemas.microsoft.com/office/powerpoint/2010/main" val="703324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kern="1200" dirty="0" smtClean="0">
                <a:solidFill>
                  <a:schemeClr val="tx1"/>
                </a:solidFill>
                <a:effectLst/>
                <a:latin typeface="+mn-lt"/>
                <a:ea typeface="MS PGothic" panose="020B0600070205080204" pitchFamily="34" charset="-128"/>
                <a:cs typeface="ＭＳ Ｐゴシック" charset="0"/>
              </a:rPr>
              <a:t>Adjust your desk height, keyboard, or mouse position so that your wrists are in straight lines. This maintains neutral hand posture. </a:t>
            </a:r>
          </a:p>
          <a:p>
            <a:r>
              <a:rPr lang="en-US" sz="1100" kern="1200" dirty="0" smtClean="0">
                <a:solidFill>
                  <a:schemeClr val="tx1"/>
                </a:solidFill>
                <a:effectLst/>
                <a:latin typeface="+mn-lt"/>
                <a:ea typeface="MS PGothic" panose="020B0600070205080204" pitchFamily="34" charset="-128"/>
                <a:cs typeface="ＭＳ Ｐゴシック" charset="0"/>
              </a:rPr>
              <a:t> </a:t>
            </a:r>
          </a:p>
          <a:p>
            <a:r>
              <a:rPr lang="en-US" sz="1100" kern="1200" dirty="0" smtClean="0">
                <a:solidFill>
                  <a:schemeClr val="tx1"/>
                </a:solidFill>
                <a:effectLst/>
                <a:latin typeface="+mn-lt"/>
                <a:ea typeface="MS PGothic" panose="020B0600070205080204" pitchFamily="34" charset="-128"/>
                <a:cs typeface="ＭＳ Ｐゴシック" charset="0"/>
              </a:rPr>
              <a:t>Do not bend your wrists to </a:t>
            </a:r>
            <a:r>
              <a:rPr lang="en-US" sz="1100" kern="1200" smtClean="0">
                <a:solidFill>
                  <a:schemeClr val="tx1"/>
                </a:solidFill>
                <a:effectLst/>
                <a:latin typeface="+mn-lt"/>
                <a:ea typeface="MS PGothic" panose="020B0600070205080204" pitchFamily="34" charset="-128"/>
                <a:cs typeface="ＭＳ Ｐゴシック" charset="0"/>
              </a:rPr>
              <a:t>the sides.</a:t>
            </a:r>
            <a:endParaRPr lang="en-US" altLang="en-US" b="1" i="1"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B4BFA51-EDA0-4C3A-9CCF-6EBE46BCD6D6}" type="slidenum">
              <a:rPr lang="en-US" altLang="en-US" smtClean="0"/>
              <a:pPr/>
              <a:t>14</a:t>
            </a:fld>
            <a:endParaRPr lang="en-US" altLang="en-US" smtClean="0"/>
          </a:p>
        </p:txBody>
      </p:sp>
    </p:spTree>
    <p:extLst>
      <p:ext uri="{BB962C8B-B14F-4D97-AF65-F5344CB8AC3E}">
        <p14:creationId xmlns:p14="http://schemas.microsoft.com/office/powerpoint/2010/main" val="1220425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kern="1200" dirty="0" smtClean="0">
                <a:solidFill>
                  <a:schemeClr val="tx1"/>
                </a:solidFill>
                <a:effectLst/>
                <a:latin typeface="+mn-lt"/>
                <a:ea typeface="MS PGothic" panose="020B0600070205080204" pitchFamily="34" charset="-128"/>
                <a:cs typeface="ＭＳ Ｐゴシック" charset="0"/>
              </a:rPr>
              <a:t>Just as wrists should not bend horizontally, they also should not bend vertically. Keep wrists in straight lines to maintain neutral posture. </a:t>
            </a:r>
          </a:p>
          <a:p>
            <a:r>
              <a:rPr lang="en-US" sz="1100" kern="1200" dirty="0" smtClean="0">
                <a:solidFill>
                  <a:schemeClr val="tx1"/>
                </a:solidFill>
                <a:effectLst/>
                <a:latin typeface="+mn-lt"/>
                <a:ea typeface="MS PGothic" panose="020B0600070205080204" pitchFamily="34" charset="-128"/>
                <a:cs typeface="ＭＳ Ｐゴシック" charset="0"/>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effectLst/>
                <a:latin typeface="+mn-lt"/>
                <a:ea typeface="MS PGothic" panose="020B0600070205080204" pitchFamily="34" charset="-128"/>
                <a:cs typeface="ＭＳ Ｐゴシック" charset="0"/>
              </a:rPr>
              <a:t>Do not bend your wrists upward </a:t>
            </a:r>
            <a:r>
              <a:rPr lang="en-US" sz="1100" kern="1200" smtClean="0">
                <a:solidFill>
                  <a:schemeClr val="tx1"/>
                </a:solidFill>
                <a:effectLst/>
                <a:latin typeface="+mn-lt"/>
                <a:ea typeface="MS PGothic" panose="020B0600070205080204" pitchFamily="34" charset="-128"/>
                <a:cs typeface="ＭＳ Ｐゴシック" charset="0"/>
              </a:rPr>
              <a:t>or downward</a:t>
            </a:r>
            <a:r>
              <a:rPr lang="en-US" sz="1100" strike="sngStrike" kern="1200" smtClean="0">
                <a:solidFill>
                  <a:schemeClr val="tx1"/>
                </a:solidFill>
                <a:effectLst/>
                <a:latin typeface="+mn-lt"/>
                <a:ea typeface="MS PGothic" panose="020B0600070205080204" pitchFamily="34" charset="-128"/>
                <a:cs typeface="ＭＳ Ｐゴシック" charset="0"/>
              </a:rPr>
              <a:t>.</a:t>
            </a:r>
            <a:endParaRPr lang="en-US" sz="1100" b="1" strike="noStrike" kern="1200" dirty="0" smtClean="0">
              <a:solidFill>
                <a:schemeClr val="tx1"/>
              </a:solidFill>
              <a:effectLst/>
              <a:latin typeface="+mn-lt"/>
              <a:ea typeface="MS PGothic" panose="020B0600070205080204" pitchFamily="34" charset="-128"/>
              <a:cs typeface="ＭＳ Ｐゴシック" charset="0"/>
            </a:endParaRPr>
          </a:p>
          <a:p>
            <a:endParaRPr lang="en-US" sz="1100" strike="sngStrike" kern="1200" dirty="0">
              <a:solidFill>
                <a:schemeClr val="tx1"/>
              </a:solidFill>
              <a:effectLst/>
              <a:latin typeface="+mn-lt"/>
              <a:ea typeface="MS PGothic" panose="020B0600070205080204" pitchFamily="34" charset="-128"/>
              <a:cs typeface="ＭＳ Ｐゴシック"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AEE164-BB81-492A-8793-D4DC7B2382BE}" type="slidenum">
              <a:rPr lang="en-US" altLang="en-US" smtClean="0"/>
              <a:pPr/>
              <a:t>15</a:t>
            </a:fld>
            <a:endParaRPr lang="en-US" altLang="en-US" smtClean="0"/>
          </a:p>
        </p:txBody>
      </p:sp>
    </p:spTree>
    <p:extLst>
      <p:ext uri="{BB962C8B-B14F-4D97-AF65-F5344CB8AC3E}">
        <p14:creationId xmlns:p14="http://schemas.microsoft.com/office/powerpoint/2010/main" val="27228325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20000"/>
              </a:spcBef>
            </a:pPr>
            <a:r>
              <a:rPr lang="en-US" altLang="en-US" dirty="0" smtClean="0">
                <a:solidFill>
                  <a:srgbClr val="3D3D3D"/>
                </a:solidFill>
                <a:latin typeface="Tahoma" panose="020B0604030504040204" pitchFamily="34" charset="0"/>
              </a:rPr>
              <a:t>Your mouse should be directly next to the </a:t>
            </a:r>
            <a:r>
              <a:rPr lang="en-US" altLang="en-US" b="0" dirty="0" smtClean="0">
                <a:solidFill>
                  <a:srgbClr val="3D3D3D"/>
                </a:solidFill>
                <a:latin typeface="Tahoma" panose="020B0604030504040204" pitchFamily="34" charset="0"/>
              </a:rPr>
              <a:t>keyboard in the </a:t>
            </a:r>
            <a:r>
              <a:rPr lang="en-US" altLang="en-US" dirty="0" smtClean="0">
                <a:solidFill>
                  <a:srgbClr val="3D3D3D"/>
                </a:solidFill>
                <a:latin typeface="Tahoma" panose="020B0604030504040204" pitchFamily="34" charset="0"/>
              </a:rPr>
              <a:t>A position.</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D2E8698-4E52-4F43-A152-933DB113CC1A}" type="slidenum">
              <a:rPr lang="en-US" altLang="en-US" smtClean="0"/>
              <a:pPr/>
              <a:t>16</a:t>
            </a:fld>
            <a:endParaRPr lang="en-US" altLang="en-US" smtClean="0"/>
          </a:p>
        </p:txBody>
      </p:sp>
    </p:spTree>
    <p:extLst>
      <p:ext uri="{BB962C8B-B14F-4D97-AF65-F5344CB8AC3E}">
        <p14:creationId xmlns:p14="http://schemas.microsoft.com/office/powerpoint/2010/main" val="2538458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smtClean="0"/>
              <a:t>Adjust your monitor so that your eye level falls within 2” – 3” of the top of the screen.</a:t>
            </a:r>
          </a:p>
          <a:p>
            <a:endParaRPr lang="en-US" altLang="en-US" b="0" dirty="0" smtClean="0"/>
          </a:p>
          <a:p>
            <a:r>
              <a:rPr lang="en-US" altLang="en-US" b="0" dirty="0" smtClean="0"/>
              <a:t>NOTE: If you have eyewear,</a:t>
            </a:r>
            <a:r>
              <a:rPr lang="en-US" altLang="en-US" b="0" baseline="0" dirty="0" smtClean="0"/>
              <a:t> </a:t>
            </a:r>
            <a:r>
              <a:rPr lang="en-US" altLang="en-US" b="0" dirty="0" smtClean="0"/>
              <a:t>such as progressive lenses, your monitor may need to be additionally</a:t>
            </a:r>
            <a:r>
              <a:rPr lang="en-US" altLang="en-US" b="0" baseline="0" dirty="0" smtClean="0"/>
              <a:t> </a:t>
            </a:r>
            <a:r>
              <a:rPr lang="en-US" altLang="en-US" b="0" dirty="0" smtClean="0"/>
              <a:t>adjusted to meet your needs.</a:t>
            </a:r>
          </a:p>
          <a:p>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17A32A0-651F-437B-9D40-2282CC657F0C}" type="slidenum">
              <a:rPr lang="en-US" altLang="en-US" smtClean="0"/>
              <a:pPr/>
              <a:t>18</a:t>
            </a:fld>
            <a:endParaRPr lang="en-US" altLang="en-US" smtClean="0"/>
          </a:p>
        </p:txBody>
      </p:sp>
    </p:spTree>
    <p:extLst>
      <p:ext uri="{BB962C8B-B14F-4D97-AF65-F5344CB8AC3E}">
        <p14:creationId xmlns:p14="http://schemas.microsoft.com/office/powerpoint/2010/main" val="3595095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kern="1200" dirty="0" smtClean="0">
                <a:solidFill>
                  <a:schemeClr val="tx1"/>
                </a:solidFill>
                <a:effectLst/>
                <a:latin typeface="+mn-lt"/>
                <a:ea typeface="MS PGothic" panose="020B0600070205080204" pitchFamily="34" charset="-128"/>
                <a:cs typeface="ＭＳ Ｐゴシック" charset="0"/>
              </a:rPr>
              <a:t>The monitor screen should be 16” – 28” from your eyes. In addition, adjust for corrective lenses and personal comfort.</a:t>
            </a:r>
          </a:p>
          <a:p>
            <a:endParaRPr lang="en-US" sz="1100" strike="noStrike" kern="1200" smtClean="0">
              <a:solidFill>
                <a:schemeClr val="tx1"/>
              </a:solidFill>
              <a:effectLst/>
              <a:latin typeface="+mn-lt"/>
              <a:ea typeface="MS PGothic" panose="020B0600070205080204" pitchFamily="34" charset="-128"/>
              <a:cs typeface="ＭＳ Ｐゴシック" charset="0"/>
            </a:endParaRPr>
          </a:p>
          <a:p>
            <a:r>
              <a:rPr lang="en-US" sz="1100" strike="noStrike" kern="1200" smtClean="0">
                <a:solidFill>
                  <a:schemeClr val="tx1"/>
                </a:solidFill>
                <a:effectLst/>
                <a:latin typeface="+mn-lt"/>
                <a:ea typeface="MS PGothic" panose="020B0600070205080204" pitchFamily="34" charset="-128"/>
                <a:cs typeface="ＭＳ Ｐゴシック" charset="0"/>
              </a:rPr>
              <a:t>NOTE</a:t>
            </a:r>
            <a:r>
              <a:rPr lang="en-US" sz="1100" strike="noStrike" kern="1200" dirty="0" smtClean="0">
                <a:solidFill>
                  <a:schemeClr val="tx1"/>
                </a:solidFill>
                <a:effectLst/>
                <a:latin typeface="+mn-lt"/>
                <a:ea typeface="MS PGothic" panose="020B0600070205080204" pitchFamily="34" charset="-128"/>
                <a:cs typeface="ＭＳ Ｐゴシック" charset="0"/>
              </a:rPr>
              <a:t>: If you have eyewear, such as progressive lenses, your monitor may need to be additionally adjusted to meet your needs. </a:t>
            </a:r>
            <a:endParaRPr lang="en-US" sz="1100" b="1" strike="noStrike" kern="1200" dirty="0">
              <a:solidFill>
                <a:schemeClr val="tx1"/>
              </a:solidFill>
              <a:effectLst/>
              <a:latin typeface="+mn-lt"/>
              <a:ea typeface="MS PGothic" panose="020B0600070205080204" pitchFamily="34" charset="-128"/>
              <a:cs typeface="ＭＳ Ｐゴシック"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17A32A0-651F-437B-9D40-2282CC657F0C}" type="slidenum">
              <a:rPr lang="en-US" altLang="en-US" smtClean="0"/>
              <a:pPr/>
              <a:t>19</a:t>
            </a:fld>
            <a:endParaRPr lang="en-US" altLang="en-US" smtClean="0"/>
          </a:p>
        </p:txBody>
      </p:sp>
    </p:spTree>
    <p:extLst>
      <p:ext uri="{BB962C8B-B14F-4D97-AF65-F5344CB8AC3E}">
        <p14:creationId xmlns:p14="http://schemas.microsoft.com/office/powerpoint/2010/main" val="863882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kern="1200" dirty="0" smtClean="0">
                <a:solidFill>
                  <a:schemeClr val="tx1"/>
                </a:solidFill>
                <a:effectLst/>
                <a:latin typeface="+mn-lt"/>
                <a:ea typeface="MS PGothic" panose="020B0600070205080204" pitchFamily="34" charset="-128"/>
                <a:cs typeface="ＭＳ Ｐゴシック" charset="0"/>
              </a:rPr>
              <a:t>Position your primary monitor directly in front of you.</a:t>
            </a:r>
            <a:endParaRPr lang="en-US" sz="1100" kern="1200" dirty="0">
              <a:solidFill>
                <a:schemeClr val="tx1"/>
              </a:solidFill>
              <a:effectLst/>
              <a:latin typeface="+mn-lt"/>
              <a:ea typeface="MS PGothic" panose="020B0600070205080204" pitchFamily="34" charset="-128"/>
              <a:cs typeface="ＭＳ Ｐゴシック"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17A32A0-651F-437B-9D40-2282CC657F0C}" type="slidenum">
              <a:rPr lang="en-US" altLang="en-US" smtClean="0"/>
              <a:pPr/>
              <a:t>20</a:t>
            </a:fld>
            <a:endParaRPr lang="en-US" altLang="en-US" smtClean="0"/>
          </a:p>
        </p:txBody>
      </p:sp>
    </p:spTree>
    <p:extLst>
      <p:ext uri="{BB962C8B-B14F-4D97-AF65-F5344CB8AC3E}">
        <p14:creationId xmlns:p14="http://schemas.microsoft.com/office/powerpoint/2010/main" val="4173239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kern="1200" dirty="0" smtClean="0">
                <a:solidFill>
                  <a:schemeClr val="tx1"/>
                </a:solidFill>
                <a:effectLst/>
                <a:latin typeface="+mn-lt"/>
                <a:ea typeface="MS PGothic" panose="020B0600070205080204" pitchFamily="34" charset="-128"/>
                <a:cs typeface="ＭＳ Ｐゴシック" charset="0"/>
              </a:rPr>
              <a:t>Position your primary monitor perpendicular to the strongest source of natural light. In other words, the incoming light should be to your side, not behind you or in front of you.</a:t>
            </a:r>
          </a:p>
          <a:p>
            <a:endParaRPr lang="en-US" alt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17A32A0-651F-437B-9D40-2282CC657F0C}" type="slidenum">
              <a:rPr lang="en-US" altLang="en-US" smtClean="0"/>
              <a:pPr/>
              <a:t>21</a:t>
            </a:fld>
            <a:endParaRPr lang="en-US" altLang="en-US" smtClean="0"/>
          </a:p>
        </p:txBody>
      </p:sp>
    </p:spTree>
    <p:extLst>
      <p:ext uri="{BB962C8B-B14F-4D97-AF65-F5344CB8AC3E}">
        <p14:creationId xmlns:p14="http://schemas.microsoft.com/office/powerpoint/2010/main" val="2694774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kern="1200" dirty="0" smtClean="0">
                <a:solidFill>
                  <a:schemeClr val="tx1"/>
                </a:solidFill>
                <a:effectLst/>
                <a:latin typeface="+mn-lt"/>
                <a:ea typeface="MS PGothic" panose="020B0600070205080204" pitchFamily="34" charset="-128"/>
                <a:cs typeface="ＭＳ Ｐゴシック" charset="0"/>
              </a:rPr>
              <a:t>As with natural light, position your primary monitor so that the light is to the sides or above. Avoid light shining in your eyes or reflecting off of your monitor.</a:t>
            </a:r>
            <a:endParaRPr lang="en-US" sz="1100" kern="1200" dirty="0">
              <a:solidFill>
                <a:schemeClr val="tx1"/>
              </a:solidFill>
              <a:effectLst/>
              <a:latin typeface="+mn-lt"/>
              <a:ea typeface="MS PGothic" panose="020B0600070205080204" pitchFamily="34" charset="-128"/>
              <a:cs typeface="ＭＳ Ｐゴシック"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5E3DB8-66AA-4554-972B-BC809BB4C036}" type="slidenum">
              <a:rPr lang="en-US" altLang="en-US" smtClean="0"/>
              <a:pPr/>
              <a:t>22</a:t>
            </a:fld>
            <a:endParaRPr lang="en-US" altLang="en-US" smtClean="0"/>
          </a:p>
        </p:txBody>
      </p:sp>
    </p:spTree>
    <p:extLst>
      <p:ext uri="{BB962C8B-B14F-4D97-AF65-F5344CB8AC3E}">
        <p14:creationId xmlns:p14="http://schemas.microsoft.com/office/powerpoint/2010/main" val="197032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809625" y="685800"/>
            <a:ext cx="5238750" cy="3429000"/>
          </a:xfrm>
          <a:ln/>
        </p:spPr>
      </p:sp>
      <p:sp>
        <p:nvSpPr>
          <p:cNvPr id="4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4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84225" indent="-301625">
              <a:spcBef>
                <a:spcPct val="30000"/>
              </a:spcBef>
              <a:defRPr sz="1200">
                <a:solidFill>
                  <a:schemeClr val="tx1"/>
                </a:solidFill>
                <a:latin typeface="Arial" panose="020B0604020202020204" pitchFamily="34" charset="0"/>
                <a:cs typeface="Arial" panose="020B0604020202020204" pitchFamily="34" charset="0"/>
              </a:defRPr>
            </a:lvl2pPr>
            <a:lvl3pPr marL="1208088" indent="-241300">
              <a:spcBef>
                <a:spcPct val="30000"/>
              </a:spcBef>
              <a:defRPr sz="1200">
                <a:solidFill>
                  <a:schemeClr val="tx1"/>
                </a:solidFill>
                <a:latin typeface="Arial" panose="020B0604020202020204" pitchFamily="34" charset="0"/>
                <a:cs typeface="Arial" panose="020B0604020202020204" pitchFamily="34" charset="0"/>
              </a:defRPr>
            </a:lvl3pPr>
            <a:lvl4pPr marL="1690688" indent="-241300">
              <a:spcBef>
                <a:spcPct val="30000"/>
              </a:spcBef>
              <a:defRPr sz="1200">
                <a:solidFill>
                  <a:schemeClr val="tx1"/>
                </a:solidFill>
                <a:latin typeface="Arial" panose="020B0604020202020204" pitchFamily="34" charset="0"/>
                <a:cs typeface="Arial" panose="020B0604020202020204" pitchFamily="34" charset="0"/>
              </a:defRPr>
            </a:lvl4pPr>
            <a:lvl5pPr marL="2174875" indent="-241300">
              <a:spcBef>
                <a:spcPct val="30000"/>
              </a:spcBef>
              <a:defRPr sz="1200">
                <a:solidFill>
                  <a:schemeClr val="tx1"/>
                </a:solidFill>
                <a:latin typeface="Arial" panose="020B0604020202020204" pitchFamily="34" charset="0"/>
                <a:cs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02F6B80-D341-48DC-95EC-E9DEC6508970}" type="slidenum">
              <a:rPr lang="en-US" altLang="en-US" sz="1300" smtClean="0"/>
              <a:pPr>
                <a:spcBef>
                  <a:spcPct val="0"/>
                </a:spcBef>
              </a:pPr>
              <a:t>2</a:t>
            </a:fld>
            <a:endParaRPr lang="en-US" altLang="en-US" sz="1300" smtClean="0"/>
          </a:p>
        </p:txBody>
      </p:sp>
    </p:spTree>
    <p:extLst>
      <p:ext uri="{BB962C8B-B14F-4D97-AF65-F5344CB8AC3E}">
        <p14:creationId xmlns:p14="http://schemas.microsoft.com/office/powerpoint/2010/main" val="103701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kern="1200" dirty="0" smtClean="0">
                <a:solidFill>
                  <a:schemeClr val="tx1"/>
                </a:solidFill>
                <a:effectLst/>
                <a:latin typeface="+mn-lt"/>
                <a:ea typeface="MS PGothic" panose="020B0600070205080204" pitchFamily="34" charset="-128"/>
                <a:cs typeface="ＭＳ Ｐゴシック" charset="0"/>
              </a:rPr>
              <a:t>Frequently used items should be positioned as near as possible to reduce awkward reaching postures.</a:t>
            </a:r>
            <a:endParaRPr lang="en-US" sz="1100" kern="1200" dirty="0">
              <a:solidFill>
                <a:schemeClr val="tx1"/>
              </a:solidFill>
              <a:effectLst/>
              <a:latin typeface="+mn-lt"/>
              <a:ea typeface="MS PGothic" panose="020B0600070205080204" pitchFamily="34" charset="-128"/>
              <a:cs typeface="ＭＳ Ｐゴシック"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5D95B62-DF4D-4B68-A363-3D60686641C0}" type="slidenum">
              <a:rPr lang="en-US" altLang="en-US" smtClean="0"/>
              <a:pPr/>
              <a:t>24</a:t>
            </a:fld>
            <a:endParaRPr lang="en-US" altLang="en-US" smtClean="0"/>
          </a:p>
        </p:txBody>
      </p:sp>
    </p:spTree>
    <p:extLst>
      <p:ext uri="{BB962C8B-B14F-4D97-AF65-F5344CB8AC3E}">
        <p14:creationId xmlns:p14="http://schemas.microsoft.com/office/powerpoint/2010/main" val="178311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kern="1200" dirty="0" smtClean="0">
                <a:solidFill>
                  <a:schemeClr val="tx1"/>
                </a:solidFill>
                <a:effectLst/>
                <a:latin typeface="+mn-lt"/>
                <a:ea typeface="MS PGothic" panose="020B0600070205080204" pitchFamily="34" charset="-128"/>
                <a:cs typeface="ＭＳ Ｐゴシック" charset="0"/>
              </a:rPr>
              <a:t>Avoid contact with sharp edges by lowering your tabletop height to recommended levels or using a keyboard or mouse wrist pad.</a:t>
            </a:r>
            <a:endParaRPr lang="en-US" sz="1100" kern="1200" dirty="0">
              <a:solidFill>
                <a:schemeClr val="tx1"/>
              </a:solidFill>
              <a:effectLst/>
              <a:latin typeface="+mn-lt"/>
              <a:ea typeface="MS PGothic" panose="020B0600070205080204" pitchFamily="34" charset="-128"/>
              <a:cs typeface="ＭＳ Ｐゴシック"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7A8D165-3E23-44AB-ADBE-6016F4CF2E08}" type="slidenum">
              <a:rPr lang="en-US" altLang="en-US" smtClean="0"/>
              <a:pPr/>
              <a:t>25</a:t>
            </a:fld>
            <a:endParaRPr lang="en-US" altLang="en-US" smtClean="0"/>
          </a:p>
        </p:txBody>
      </p:sp>
    </p:spTree>
    <p:extLst>
      <p:ext uri="{BB962C8B-B14F-4D97-AF65-F5344CB8AC3E}">
        <p14:creationId xmlns:p14="http://schemas.microsoft.com/office/powerpoint/2010/main" val="1533755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Your leg room width should include the width of your hips plus two inches.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FE3B198-9E3B-4943-B141-C6234DFABC38}" type="slidenum">
              <a:rPr lang="en-US" altLang="en-US" smtClean="0"/>
              <a:pPr/>
              <a:t>26</a:t>
            </a:fld>
            <a:endParaRPr lang="en-US" altLang="en-US" smtClean="0"/>
          </a:p>
        </p:txBody>
      </p:sp>
    </p:spTree>
    <p:extLst>
      <p:ext uri="{BB962C8B-B14F-4D97-AF65-F5344CB8AC3E}">
        <p14:creationId xmlns:p14="http://schemas.microsoft.com/office/powerpoint/2010/main" val="2401384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kern="1200" dirty="0" smtClean="0">
                <a:solidFill>
                  <a:schemeClr val="tx1"/>
                </a:solidFill>
                <a:effectLst/>
                <a:latin typeface="+mn-lt"/>
                <a:ea typeface="MS PGothic" panose="020B0600070205080204" pitchFamily="34" charset="-128"/>
                <a:cs typeface="ＭＳ Ｐゴシック" charset="0"/>
              </a:rPr>
              <a:t>Your leg room height should be greater than or equal to the highest point of your thighs.</a:t>
            </a:r>
          </a:p>
          <a:p>
            <a:endParaRPr lang="en-US" alt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9C3B170-4183-4EC7-9FEC-88FD2D68B4EA}" type="slidenum">
              <a:rPr lang="en-US" altLang="en-US" smtClean="0"/>
              <a:pPr/>
              <a:t>27</a:t>
            </a:fld>
            <a:endParaRPr lang="en-US" altLang="en-US" smtClean="0"/>
          </a:p>
        </p:txBody>
      </p:sp>
    </p:spTree>
    <p:extLst>
      <p:ext uri="{BB962C8B-B14F-4D97-AF65-F5344CB8AC3E}">
        <p14:creationId xmlns:p14="http://schemas.microsoft.com/office/powerpoint/2010/main" val="1387207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Your leg room depth must allow for a comfortable </a:t>
            </a:r>
            <a:r>
              <a:rPr lang="en-US" altLang="en-US" smtClean="0"/>
              <a:t>sitting position.</a:t>
            </a:r>
            <a:endParaRPr lang="en-US" altLang="en-US" dirty="0" smtClean="0"/>
          </a:p>
          <a:p>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BD2C7B4-3C0F-48DE-A4B6-E30A87EDCF7F}" type="slidenum">
              <a:rPr lang="en-US" altLang="en-US" smtClean="0"/>
              <a:pPr/>
              <a:t>28</a:t>
            </a:fld>
            <a:endParaRPr lang="en-US" altLang="en-US" smtClean="0"/>
          </a:p>
        </p:txBody>
      </p:sp>
    </p:spTree>
    <p:extLst>
      <p:ext uri="{BB962C8B-B14F-4D97-AF65-F5344CB8AC3E}">
        <p14:creationId xmlns:p14="http://schemas.microsoft.com/office/powerpoint/2010/main" val="4292868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xfrm>
            <a:off x="809625" y="685800"/>
            <a:ext cx="5238750" cy="3429000"/>
          </a:xfrm>
          <a:ln/>
        </p:spPr>
      </p:sp>
      <p:sp>
        <p:nvSpPr>
          <p:cNvPr id="4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latin typeface="Arial" panose="020B0604020202020204" pitchFamily="34" charset="0"/>
              <a:cs typeface="Arial" panose="020B0604020202020204" pitchFamily="34" charset="0"/>
            </a:endParaRPr>
          </a:p>
        </p:txBody>
      </p:sp>
      <p:sp>
        <p:nvSpPr>
          <p:cNvPr id="4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84225" indent="-301625">
              <a:spcBef>
                <a:spcPct val="30000"/>
              </a:spcBef>
              <a:defRPr sz="1200">
                <a:solidFill>
                  <a:schemeClr val="tx1"/>
                </a:solidFill>
                <a:latin typeface="Arial" panose="020B0604020202020204" pitchFamily="34" charset="0"/>
                <a:cs typeface="Arial" panose="020B0604020202020204" pitchFamily="34" charset="0"/>
              </a:defRPr>
            </a:lvl2pPr>
            <a:lvl3pPr marL="1208088" indent="-241300">
              <a:spcBef>
                <a:spcPct val="30000"/>
              </a:spcBef>
              <a:defRPr sz="1200">
                <a:solidFill>
                  <a:schemeClr val="tx1"/>
                </a:solidFill>
                <a:latin typeface="Arial" panose="020B0604020202020204" pitchFamily="34" charset="0"/>
                <a:cs typeface="Arial" panose="020B0604020202020204" pitchFamily="34" charset="0"/>
              </a:defRPr>
            </a:lvl3pPr>
            <a:lvl4pPr marL="1690688" indent="-241300">
              <a:spcBef>
                <a:spcPct val="30000"/>
              </a:spcBef>
              <a:defRPr sz="1200">
                <a:solidFill>
                  <a:schemeClr val="tx1"/>
                </a:solidFill>
                <a:latin typeface="Arial" panose="020B0604020202020204" pitchFamily="34" charset="0"/>
                <a:cs typeface="Arial" panose="020B0604020202020204" pitchFamily="34" charset="0"/>
              </a:defRPr>
            </a:lvl4pPr>
            <a:lvl5pPr marL="2174875" indent="-241300">
              <a:spcBef>
                <a:spcPct val="30000"/>
              </a:spcBef>
              <a:defRPr sz="1200">
                <a:solidFill>
                  <a:schemeClr val="tx1"/>
                </a:solidFill>
                <a:latin typeface="Arial" panose="020B0604020202020204" pitchFamily="34" charset="0"/>
                <a:cs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02F6B80-D341-48DC-95EC-E9DEC6508970}" type="slidenum">
              <a:rPr lang="en-US" altLang="en-US" sz="1300" smtClean="0"/>
              <a:pPr>
                <a:spcBef>
                  <a:spcPct val="0"/>
                </a:spcBef>
              </a:pPr>
              <a:t>3</a:t>
            </a:fld>
            <a:endParaRPr lang="en-US" altLang="en-US" sz="1300" smtClean="0"/>
          </a:p>
        </p:txBody>
      </p:sp>
    </p:spTree>
    <p:extLst>
      <p:ext uri="{BB962C8B-B14F-4D97-AF65-F5344CB8AC3E}">
        <p14:creationId xmlns:p14="http://schemas.microsoft.com/office/powerpoint/2010/main" val="3839969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kern="1200" dirty="0" smtClean="0">
                <a:solidFill>
                  <a:schemeClr val="tx1"/>
                </a:solidFill>
                <a:effectLst/>
                <a:latin typeface="+mn-lt"/>
                <a:ea typeface="MS PGothic" panose="020B0600070205080204" pitchFamily="34" charset="-128"/>
                <a:cs typeface="ＭＳ Ｐゴシック" charset="0"/>
              </a:rPr>
              <a:t>Adjust your seat height so that your feet are flat on the floor or on a foot rest, </a:t>
            </a:r>
            <a:endParaRPr lang="en-US" altLang="en-US" dirty="0"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AA3F0A3-3900-4B2C-A13C-2D8B54ADEA8D}" type="slidenum">
              <a:rPr lang="en-US" altLang="en-US" smtClean="0"/>
              <a:pPr/>
              <a:t>5</a:t>
            </a:fld>
            <a:endParaRPr lang="en-US" altLang="en-US" smtClean="0"/>
          </a:p>
        </p:txBody>
      </p:sp>
    </p:spTree>
    <p:extLst>
      <p:ext uri="{BB962C8B-B14F-4D97-AF65-F5344CB8AC3E}">
        <p14:creationId xmlns:p14="http://schemas.microsoft.com/office/powerpoint/2010/main" val="211571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kern="1200" dirty="0" smtClean="0">
                <a:solidFill>
                  <a:schemeClr val="tx1"/>
                </a:solidFill>
                <a:effectLst/>
                <a:latin typeface="+mn-lt"/>
                <a:ea typeface="MS PGothic" panose="020B0600070205080204" pitchFamily="34" charset="-128"/>
                <a:cs typeface="ＭＳ Ｐゴシック" charset="0"/>
              </a:rPr>
              <a:t>your knees are bent at right angles, </a:t>
            </a:r>
            <a:endParaRPr lang="en-US"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111788D-C25A-4CB0-AD4C-9E7937EC0123}" type="slidenum">
              <a:rPr lang="en-US" altLang="en-US" smtClean="0"/>
              <a:pPr/>
              <a:t>6</a:t>
            </a:fld>
            <a:endParaRPr lang="en-US" altLang="en-US" smtClean="0"/>
          </a:p>
        </p:txBody>
      </p:sp>
    </p:spTree>
    <p:extLst>
      <p:ext uri="{BB962C8B-B14F-4D97-AF65-F5344CB8AC3E}">
        <p14:creationId xmlns:p14="http://schemas.microsoft.com/office/powerpoint/2010/main" val="225539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kern="1200" dirty="0" smtClean="0">
                <a:solidFill>
                  <a:schemeClr val="tx1"/>
                </a:solidFill>
                <a:effectLst/>
                <a:latin typeface="+mn-lt"/>
                <a:ea typeface="MS PGothic" panose="020B0600070205080204" pitchFamily="34" charset="-128"/>
                <a:cs typeface="ＭＳ Ｐゴシック" charset="0"/>
              </a:rPr>
              <a:t>and your thighs are horizontal to the floor.</a:t>
            </a:r>
          </a:p>
          <a:p>
            <a:r>
              <a:rPr lang="en-US" sz="1100" kern="1200" dirty="0" smtClean="0">
                <a:solidFill>
                  <a:schemeClr val="tx1"/>
                </a:solidFill>
                <a:effectLst/>
                <a:latin typeface="+mn-lt"/>
                <a:ea typeface="MS PGothic" panose="020B0600070205080204" pitchFamily="34" charset="-128"/>
                <a:cs typeface="ＭＳ Ｐゴシック" charset="0"/>
              </a:rPr>
              <a:t> </a:t>
            </a:r>
          </a:p>
          <a:p>
            <a:r>
              <a:rPr lang="en-US" sz="1100" kern="1200" dirty="0" smtClean="0">
                <a:solidFill>
                  <a:schemeClr val="tx1"/>
                </a:solidFill>
                <a:effectLst/>
                <a:latin typeface="+mn-lt"/>
                <a:ea typeface="MS PGothic" panose="020B0600070205080204" pitchFamily="34" charset="-128"/>
                <a:cs typeface="ＭＳ Ｐゴシック" charset="0"/>
              </a:rPr>
              <a:t>If you cannot adequately lower your chair, a foot rest will help maintain a neutral posture.</a:t>
            </a:r>
          </a:p>
          <a:p>
            <a:endParaRPr lang="en-US" altLang="en-US" dirty="0" smtClean="0"/>
          </a:p>
          <a:p>
            <a:endParaRPr lang="en-US" alt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0CD7EE-7E5C-4E0C-9381-6675D6619901}" type="slidenum">
              <a:rPr lang="en-US" altLang="en-US" smtClean="0"/>
              <a:pPr/>
              <a:t>7</a:t>
            </a:fld>
            <a:endParaRPr lang="en-US" altLang="en-US" smtClean="0"/>
          </a:p>
        </p:txBody>
      </p:sp>
    </p:spTree>
    <p:extLst>
      <p:ext uri="{BB962C8B-B14F-4D97-AF65-F5344CB8AC3E}">
        <p14:creationId xmlns:p14="http://schemas.microsoft.com/office/powerpoint/2010/main" val="1279554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effectLst/>
                <a:latin typeface="+mn-lt"/>
                <a:ea typeface="MS PGothic" panose="020B0600070205080204" pitchFamily="34" charset="-128"/>
                <a:cs typeface="ＭＳ Ｐゴシック" charset="0"/>
              </a:rPr>
              <a:t>Adjust your seat pan tilt and back support so that your hips and the tops of your thighs are at right angles or slightly greater.</a:t>
            </a:r>
          </a:p>
          <a:p>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EC9EDF3-0560-4078-95BF-EE9F34AB39E1}" type="slidenum">
              <a:rPr lang="en-US" altLang="en-US" smtClean="0"/>
              <a:pPr/>
              <a:t>8</a:t>
            </a:fld>
            <a:endParaRPr lang="en-US" altLang="en-US" smtClean="0"/>
          </a:p>
        </p:txBody>
      </p:sp>
    </p:spTree>
    <p:extLst>
      <p:ext uri="{BB962C8B-B14F-4D97-AF65-F5344CB8AC3E}">
        <p14:creationId xmlns:p14="http://schemas.microsoft.com/office/powerpoint/2010/main" val="2850563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kern="1200" dirty="0" smtClean="0">
                <a:solidFill>
                  <a:schemeClr val="tx1"/>
                </a:solidFill>
                <a:effectLst/>
                <a:latin typeface="+mn-lt"/>
                <a:ea typeface="MS PGothic" panose="020B0600070205080204" pitchFamily="34" charset="-128"/>
                <a:cs typeface="ＭＳ Ｐゴシック" charset="0"/>
              </a:rPr>
              <a:t>Adjust your seat back so that it supports the lumbar curve of your spine. If the curve of the seat is inadequate, you may need to consider a new chair or a lumbar support attachment. </a:t>
            </a:r>
            <a:endParaRPr lang="en-US" sz="1100" kern="1200" dirty="0">
              <a:solidFill>
                <a:schemeClr val="tx1"/>
              </a:solidFill>
              <a:effectLst/>
              <a:latin typeface="+mn-lt"/>
              <a:ea typeface="MS PGothic" panose="020B0600070205080204" pitchFamily="34" charset="-128"/>
              <a:cs typeface="ＭＳ Ｐゴシック"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F2D557F-16C5-449D-BE1E-9B685574A674}" type="slidenum">
              <a:rPr lang="en-US" altLang="en-US" smtClean="0"/>
              <a:pPr/>
              <a:t>9</a:t>
            </a:fld>
            <a:endParaRPr lang="en-US" altLang="en-US" smtClean="0"/>
          </a:p>
        </p:txBody>
      </p:sp>
    </p:spTree>
    <p:extLst>
      <p:ext uri="{BB962C8B-B14F-4D97-AF65-F5344CB8AC3E}">
        <p14:creationId xmlns:p14="http://schemas.microsoft.com/office/powerpoint/2010/main" val="3557892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kern="1200" dirty="0" smtClean="0">
                <a:solidFill>
                  <a:schemeClr val="tx1"/>
                </a:solidFill>
                <a:effectLst/>
                <a:latin typeface="+mn-lt"/>
                <a:ea typeface="MS PGothic" panose="020B0600070205080204" pitchFamily="34" charset="-128"/>
                <a:cs typeface="ＭＳ Ｐゴシック" charset="0"/>
              </a:rPr>
              <a:t>Adjust your seat pan depth so that the seat cushion is about 1 – 4” from the backs of your knees. A secondary option is to consider a different chair.</a:t>
            </a:r>
            <a:endParaRPr lang="en-US" sz="1100" kern="1200" dirty="0">
              <a:solidFill>
                <a:schemeClr val="tx1"/>
              </a:solidFill>
              <a:effectLst/>
              <a:latin typeface="+mn-lt"/>
              <a:ea typeface="MS PGothic" panose="020B0600070205080204" pitchFamily="34" charset="-128"/>
              <a:cs typeface="ＭＳ Ｐゴシック"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08C041B-D335-4B68-B7C6-2198625D2682}" type="slidenum">
              <a:rPr lang="en-US" altLang="en-US" smtClean="0"/>
              <a:pPr/>
              <a:t>10</a:t>
            </a:fld>
            <a:endParaRPr lang="en-US" altLang="en-US" smtClean="0"/>
          </a:p>
        </p:txBody>
      </p:sp>
    </p:spTree>
    <p:extLst>
      <p:ext uri="{BB962C8B-B14F-4D97-AF65-F5344CB8AC3E}">
        <p14:creationId xmlns:p14="http://schemas.microsoft.com/office/powerpoint/2010/main" val="36553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Oval 3"/>
          <p:cNvSpPr/>
          <p:nvPr userDrawn="1"/>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56815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50">
          <p15:clr>
            <a:srgbClr val="FBAE40"/>
          </p15:clr>
        </p15:guide>
        <p15:guide id="2" pos="5914">
          <p15:clr>
            <a:srgbClr val="FBAE40"/>
          </p15:clr>
        </p15:guide>
        <p15:guide id="3" pos="2074">
          <p15:clr>
            <a:srgbClr val="FBAE40"/>
          </p15:clr>
        </p15:guide>
        <p15:guide id="4" pos="2122">
          <p15:clr>
            <a:srgbClr val="FBAE40"/>
          </p15:clr>
        </p15:guide>
        <p15:guide id="5" pos="2170">
          <p15:clr>
            <a:srgbClr val="FBAE40"/>
          </p15:clr>
        </p15:guide>
        <p15:guide id="6" pos="4090">
          <p15:clr>
            <a:srgbClr val="FBAE40"/>
          </p15:clr>
        </p15:guide>
        <p15:guide id="7" pos="4042">
          <p15:clr>
            <a:srgbClr val="FBAE40"/>
          </p15:clr>
        </p15:guide>
        <p15:guide id="8" pos="3994">
          <p15:clr>
            <a:srgbClr val="FBAE40"/>
          </p15:clr>
        </p15:guide>
        <p15:guide id="9" orient="horz" pos="115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columns - right image">
    <p:spTree>
      <p:nvGrpSpPr>
        <p:cNvPr id="1" name=""/>
        <p:cNvGrpSpPr/>
        <p:nvPr/>
      </p:nvGrpSpPr>
      <p:grpSpPr>
        <a:xfrm>
          <a:off x="0" y="0"/>
          <a:ext cx="0" cy="0"/>
          <a:chOff x="0" y="0"/>
          <a:chExt cx="0" cy="0"/>
        </a:xfrm>
      </p:grpSpPr>
      <p:sp>
        <p:nvSpPr>
          <p:cNvPr id="4" name="Oval 3"/>
          <p:cNvSpPr/>
          <p:nvPr userDrawn="1"/>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20675" y="457200"/>
            <a:ext cx="586660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953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250">
          <p15:clr>
            <a:srgbClr val="FBAE40"/>
          </p15:clr>
        </p15:guide>
        <p15:guide id="2" pos="5914">
          <p15:clr>
            <a:srgbClr val="FBAE40"/>
          </p15:clr>
        </p15:guide>
        <p15:guide id="3" pos="2074">
          <p15:clr>
            <a:srgbClr val="FBAE40"/>
          </p15:clr>
        </p15:guide>
        <p15:guide id="4" pos="4090">
          <p15:clr>
            <a:srgbClr val="FBAE40"/>
          </p15:clr>
        </p15:guide>
        <p15:guide id="5" pos="2122">
          <p15:clr>
            <a:srgbClr val="FBAE40"/>
          </p15:clr>
        </p15:guide>
        <p15:guide id="6" pos="4042">
          <p15:clr>
            <a:srgbClr val="FBAE40"/>
          </p15:clr>
        </p15:guide>
        <p15:guide id="7" pos="2170">
          <p15:clr>
            <a:srgbClr val="FBAE40"/>
          </p15:clr>
        </p15:guide>
        <p15:guide id="8" pos="399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lumns - no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037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p:ext uri="{DCECCB84-F9BA-43D5-87BE-67443E8EF086}">
      <p15:sldGuideLst xmlns:p15="http://schemas.microsoft.com/office/powerpoint/2012/main">
        <p15:guide id="1" pos="250">
          <p15:clr>
            <a:srgbClr val="FBAE40"/>
          </p15:clr>
        </p15:guide>
        <p15:guide id="2" pos="5914">
          <p15:clr>
            <a:srgbClr val="FBAE40"/>
          </p15:clr>
        </p15:guide>
        <p15:guide id="3" pos="2074">
          <p15:clr>
            <a:srgbClr val="FBAE40"/>
          </p15:clr>
        </p15:guide>
        <p15:guide id="4" pos="4090">
          <p15:clr>
            <a:srgbClr val="FBAE40"/>
          </p15:clr>
        </p15:guide>
        <p15:guide id="5" pos="2122">
          <p15:clr>
            <a:srgbClr val="FBAE40"/>
          </p15:clr>
        </p15:guide>
        <p15:guide id="6" pos="4042">
          <p15:clr>
            <a:srgbClr val="FBAE40"/>
          </p15:clr>
        </p15:guide>
        <p15:guide id="7" pos="2170">
          <p15:clr>
            <a:srgbClr val="FBAE40"/>
          </p15:clr>
        </p15:guide>
        <p15:guide id="8" pos="399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 columns">
    <p:spTree>
      <p:nvGrpSpPr>
        <p:cNvPr id="1" name=""/>
        <p:cNvGrpSpPr/>
        <p:nvPr/>
      </p:nvGrpSpPr>
      <p:grpSpPr>
        <a:xfrm>
          <a:off x="0" y="0"/>
          <a:ext cx="0" cy="0"/>
          <a:chOff x="0" y="0"/>
          <a:chExt cx="0" cy="0"/>
        </a:xfrm>
      </p:grpSpPr>
      <p:sp>
        <p:nvSpPr>
          <p:cNvPr id="5" name="Oval 4"/>
          <p:cNvSpPr/>
          <p:nvPr userDrawn="1"/>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41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81">
          <p15:clr>
            <a:srgbClr val="FBAE40"/>
          </p15:clr>
        </p15:guide>
        <p15:guide id="2" pos="1642">
          <p15:clr>
            <a:srgbClr val="FBAE40"/>
          </p15:clr>
        </p15:guide>
        <p15:guide id="3" pos="4522">
          <p15:clr>
            <a:srgbClr val="FBAE40"/>
          </p15:clr>
        </p15:guide>
        <p15:guide id="4" pos="4570">
          <p15:clr>
            <a:srgbClr val="FBAE40"/>
          </p15:clr>
        </p15:guide>
        <p15:guide id="5" pos="4474">
          <p15:clr>
            <a:srgbClr val="FBAE40"/>
          </p15:clr>
        </p15:guide>
        <p15:guide id="6" pos="1690">
          <p15:clr>
            <a:srgbClr val="FBAE40"/>
          </p15:clr>
        </p15:guide>
        <p15:guide id="7" pos="1594">
          <p15:clr>
            <a:srgbClr val="FBAE40"/>
          </p15:clr>
        </p15:guide>
        <p15:guide id="8" pos="3034">
          <p15:clr>
            <a:srgbClr val="FBAE40"/>
          </p15:clr>
        </p15:guide>
        <p15:guide id="9" pos="250">
          <p15:clr>
            <a:srgbClr val="FBAE40"/>
          </p15:clr>
        </p15:guide>
        <p15:guide id="10" pos="5914">
          <p15:clr>
            <a:srgbClr val="FBAE40"/>
          </p15:clr>
        </p15:guide>
        <p15:guide id="11" pos="313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columns - right half image">
    <p:spTree>
      <p:nvGrpSpPr>
        <p:cNvPr id="1" name=""/>
        <p:cNvGrpSpPr/>
        <p:nvPr/>
      </p:nvGrpSpPr>
      <p:grpSpPr>
        <a:xfrm>
          <a:off x="0" y="0"/>
          <a:ext cx="0" cy="0"/>
          <a:chOff x="0" y="0"/>
          <a:chExt cx="0" cy="0"/>
        </a:xfrm>
      </p:grpSpPr>
      <p:sp>
        <p:nvSpPr>
          <p:cNvPr id="5" name="Oval 4"/>
          <p:cNvSpPr/>
          <p:nvPr userDrawn="1"/>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320675" y="457200"/>
            <a:ext cx="434260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293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3081">
          <p15:clr>
            <a:srgbClr val="FBAE40"/>
          </p15:clr>
        </p15:guide>
        <p15:guide id="2" pos="1642">
          <p15:clr>
            <a:srgbClr val="FBAE40"/>
          </p15:clr>
        </p15:guide>
        <p15:guide id="3" pos="4522">
          <p15:clr>
            <a:srgbClr val="FBAE40"/>
          </p15:clr>
        </p15:guide>
        <p15:guide id="4" pos="4570">
          <p15:clr>
            <a:srgbClr val="FBAE40"/>
          </p15:clr>
        </p15:guide>
        <p15:guide id="5" pos="4474">
          <p15:clr>
            <a:srgbClr val="FBAE40"/>
          </p15:clr>
        </p15:guide>
        <p15:guide id="6" pos="1690">
          <p15:clr>
            <a:srgbClr val="FBAE40"/>
          </p15:clr>
        </p15:guide>
        <p15:guide id="7" pos="1594">
          <p15:clr>
            <a:srgbClr val="FBAE40"/>
          </p15:clr>
        </p15:guide>
        <p15:guide id="8" pos="3034">
          <p15:clr>
            <a:srgbClr val="FBAE40"/>
          </p15:clr>
        </p15:guide>
        <p15:guide id="9" pos="250">
          <p15:clr>
            <a:srgbClr val="FBAE40"/>
          </p15:clr>
        </p15:guide>
        <p15:guide id="10" pos="5914">
          <p15:clr>
            <a:srgbClr val="FBAE40"/>
          </p15:clr>
        </p15:guide>
        <p15:guide id="11" pos="313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2 columns - no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366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p:ext uri="{DCECCB84-F9BA-43D5-87BE-67443E8EF086}">
      <p15:sldGuideLst xmlns:p15="http://schemas.microsoft.com/office/powerpoint/2012/main">
        <p15:guide id="1" pos="3081">
          <p15:clr>
            <a:srgbClr val="FBAE40"/>
          </p15:clr>
        </p15:guide>
        <p15:guide id="2" pos="1642">
          <p15:clr>
            <a:srgbClr val="FBAE40"/>
          </p15:clr>
        </p15:guide>
        <p15:guide id="3" pos="4522">
          <p15:clr>
            <a:srgbClr val="FBAE40"/>
          </p15:clr>
        </p15:guide>
        <p15:guide id="4" pos="4570">
          <p15:clr>
            <a:srgbClr val="FBAE40"/>
          </p15:clr>
        </p15:guide>
        <p15:guide id="5" pos="4474">
          <p15:clr>
            <a:srgbClr val="FBAE40"/>
          </p15:clr>
        </p15:guide>
        <p15:guide id="6" pos="1690">
          <p15:clr>
            <a:srgbClr val="FBAE40"/>
          </p15:clr>
        </p15:guide>
        <p15:guide id="7" pos="1594">
          <p15:clr>
            <a:srgbClr val="FBAE40"/>
          </p15:clr>
        </p15:guide>
        <p15:guide id="8" pos="3034">
          <p15:clr>
            <a:srgbClr val="FBAE40"/>
          </p15:clr>
        </p15:guide>
        <p15:guide id="9" pos="250">
          <p15:clr>
            <a:srgbClr val="FBAE40"/>
          </p15:clr>
        </p15:guide>
        <p15:guide id="10" pos="5914">
          <p15:clr>
            <a:srgbClr val="FBAE40"/>
          </p15:clr>
        </p15:guide>
        <p15:guide id="11" pos="313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9189" y="256335"/>
            <a:ext cx="8805388" cy="1066801"/>
          </a:xfrm>
          <a:prstGeom prst="rect">
            <a:avLst/>
          </a:prstGeom>
        </p:spPr>
        <p:txBody>
          <a:bodyPr lIns="81510" tIns="40755" rIns="81510" bIns="40755"/>
          <a:lstStyle>
            <a:lvl1pPr algn="l">
              <a:defRPr sz="1668" b="1"/>
            </a:lvl1pPr>
          </a:lstStyle>
          <a:p>
            <a:r>
              <a:rPr lang="en-US" smtClean="0"/>
              <a:t>Click to edit Master title style</a:t>
            </a:r>
            <a:endParaRPr lang="en-US" dirty="0"/>
          </a:p>
        </p:txBody>
      </p:sp>
      <p:sp>
        <p:nvSpPr>
          <p:cNvPr id="3" name="Content Placeholder 2"/>
          <p:cNvSpPr>
            <a:spLocks noGrp="1"/>
          </p:cNvSpPr>
          <p:nvPr>
            <p:ph sz="half" idx="1"/>
          </p:nvPr>
        </p:nvSpPr>
        <p:spPr>
          <a:xfrm>
            <a:off x="489188" y="1493531"/>
            <a:ext cx="4321162" cy="4224233"/>
          </a:xfrm>
          <a:prstGeom prst="rect">
            <a:avLst/>
          </a:prstGeom>
        </p:spPr>
        <p:txBody>
          <a:bodyPr lIns="81510" tIns="40755" rIns="81510" bIns="40755"/>
          <a:lstStyle>
            <a:lvl1pPr>
              <a:defRPr sz="1112"/>
            </a:lvl1pPr>
            <a:lvl2pPr>
              <a:defRPr sz="1112"/>
            </a:lvl2pPr>
            <a:lvl3pPr>
              <a:defRPr sz="1112"/>
            </a:lvl3pPr>
            <a:lvl4pPr>
              <a:defRPr sz="1112"/>
            </a:lvl4pPr>
            <a:lvl5pPr>
              <a:defRPr sz="1112"/>
            </a:lvl5pPr>
            <a:lvl6pPr>
              <a:defRPr sz="1483"/>
            </a:lvl6pPr>
            <a:lvl7pPr>
              <a:defRPr sz="1483"/>
            </a:lvl7pPr>
            <a:lvl8pPr>
              <a:defRPr sz="1483"/>
            </a:lvl8pPr>
            <a:lvl9pPr>
              <a:defRPr sz="14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73417" y="1493531"/>
            <a:ext cx="4321162" cy="4224233"/>
          </a:xfrm>
          <a:prstGeom prst="rect">
            <a:avLst/>
          </a:prstGeom>
        </p:spPr>
        <p:txBody>
          <a:bodyPr lIns="81510" tIns="40755" rIns="81510" bIns="40755"/>
          <a:lstStyle>
            <a:lvl1pPr>
              <a:defRPr sz="1112"/>
            </a:lvl1pPr>
            <a:lvl2pPr>
              <a:defRPr sz="1112"/>
            </a:lvl2pPr>
            <a:lvl3pPr>
              <a:defRPr sz="1112"/>
            </a:lvl3pPr>
            <a:lvl4pPr>
              <a:defRPr sz="1112"/>
            </a:lvl4pPr>
            <a:lvl5pPr>
              <a:defRPr sz="1112"/>
            </a:lvl5pPr>
            <a:lvl6pPr>
              <a:defRPr sz="1483"/>
            </a:lvl6pPr>
            <a:lvl7pPr>
              <a:defRPr sz="1483"/>
            </a:lvl7pPr>
            <a:lvl8pPr>
              <a:defRPr sz="1483"/>
            </a:lvl8pPr>
            <a:lvl9pPr>
              <a:defRPr sz="148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09227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3 columns - right image">
    <p:spTree>
      <p:nvGrpSpPr>
        <p:cNvPr id="1" name=""/>
        <p:cNvGrpSpPr/>
        <p:nvPr/>
      </p:nvGrpSpPr>
      <p:grpSpPr>
        <a:xfrm>
          <a:off x="0" y="0"/>
          <a:ext cx="0" cy="0"/>
          <a:chOff x="0" y="0"/>
          <a:chExt cx="0" cy="0"/>
        </a:xfrm>
      </p:grpSpPr>
      <p:sp>
        <p:nvSpPr>
          <p:cNvPr id="4" name="Oval 3"/>
          <p:cNvSpPr/>
          <p:nvPr userDrawn="1"/>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20675" y="457200"/>
            <a:ext cx="5866606"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320676" y="457200"/>
            <a:ext cx="6019800" cy="865930"/>
          </a:xfrm>
          <a:prstGeom prst="rect">
            <a:avLst/>
          </a:prstGeom>
        </p:spPr>
        <p:txBody>
          <a:bodyPr lIns="81510" tIns="40755" rIns="81510" bIns="40755"/>
          <a:lstStyle>
            <a:lvl1pPr algn="l">
              <a:defRPr sz="2800" b="1">
                <a:solidFill>
                  <a:srgbClr val="4A72A8"/>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r>
              <a:rPr lang="en-US" smtClean="0"/>
              <a:t>Click to edit Master title style</a:t>
            </a:r>
            <a:endParaRPr lang="en-US" dirty="0"/>
          </a:p>
        </p:txBody>
      </p:sp>
      <p:sp>
        <p:nvSpPr>
          <p:cNvPr id="7" name="Content Placeholder 2"/>
          <p:cNvSpPr>
            <a:spLocks noGrp="1"/>
          </p:cNvSpPr>
          <p:nvPr>
            <p:ph idx="1"/>
          </p:nvPr>
        </p:nvSpPr>
        <p:spPr>
          <a:xfrm>
            <a:off x="320674" y="1371600"/>
            <a:ext cx="6019801" cy="4224232"/>
          </a:xfrm>
          <a:prstGeom prst="rect">
            <a:avLst/>
          </a:prstGeom>
        </p:spPr>
        <p:txBody>
          <a:bodyPr lIns="81510" tIns="40755" rIns="81510" bIns="40755"/>
          <a:lstStyle>
            <a:lvl1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1pPr>
            <a:lvl2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2pPr>
            <a:lvl3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3pPr>
            <a:lvl4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4pPr>
            <a:lvl5pPr>
              <a:spcBef>
                <a:spcPts val="0"/>
              </a:spcBef>
              <a:spcAft>
                <a:spcPts val="1300"/>
              </a:spcAft>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1862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1" pos="250">
          <p15:clr>
            <a:srgbClr val="FBAE40"/>
          </p15:clr>
        </p15:guide>
        <p15:guide id="2" pos="5914">
          <p15:clr>
            <a:srgbClr val="FBAE40"/>
          </p15:clr>
        </p15:guide>
        <p15:guide id="3" pos="2074">
          <p15:clr>
            <a:srgbClr val="FBAE40"/>
          </p15:clr>
        </p15:guide>
        <p15:guide id="4" pos="4090">
          <p15:clr>
            <a:srgbClr val="FBAE40"/>
          </p15:clr>
        </p15:guide>
        <p15:guide id="5" pos="2122">
          <p15:clr>
            <a:srgbClr val="FBAE40"/>
          </p15:clr>
        </p15:guide>
        <p15:guide id="6" pos="4042">
          <p15:clr>
            <a:srgbClr val="FBAE40"/>
          </p15:clr>
        </p15:guide>
        <p15:guide id="7" pos="2170">
          <p15:clr>
            <a:srgbClr val="FBAE40"/>
          </p15:clr>
        </p15:guide>
        <p15:guide id="8" pos="399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2500"/>
            <a:ext cx="9783763" cy="274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588" y="5857875"/>
            <a:ext cx="9782175" cy="542925"/>
          </a:xfrm>
          <a:prstGeom prst="rect">
            <a:avLst/>
          </a:prstGeom>
        </p:spPr>
      </p:pic>
    </p:spTree>
    <p:extLst>
      <p:ext uri="{BB962C8B-B14F-4D97-AF65-F5344CB8AC3E}">
        <p14:creationId xmlns:p14="http://schemas.microsoft.com/office/powerpoint/2010/main" val="4225549005"/>
      </p:ext>
    </p:extLst>
  </p:cSld>
  <p:clrMap bg1="lt1" tx1="dk1" bg2="lt2" tx2="dk2" accent1="accent1" accent2="accent2" accent3="accent3" accent4="accent4" accent5="accent5" accent6="accent6" hlink="hlink" folHlink="folHlink"/>
  <p:sldLayoutIdLst>
    <p:sldLayoutId id="2147484591" r:id="rId1"/>
    <p:sldLayoutId id="2147484592" r:id="rId2"/>
    <p:sldLayoutId id="2147484593" r:id="rId3"/>
    <p:sldLayoutId id="2147484594" r:id="rId4"/>
    <p:sldLayoutId id="2147484595" r:id="rId5"/>
    <p:sldLayoutId id="2147484596" r:id="rId6"/>
    <p:sldLayoutId id="2147484601" r:id="rId7"/>
    <p:sldLayoutId id="2147484602" r:id="rId8"/>
  </p:sldLayoutIdLst>
  <p:timing>
    <p:tnLst>
      <p:par>
        <p:cTn id="1" dur="indefinite" restart="never" nodeType="tmRoot"/>
      </p:par>
    </p:tnLst>
  </p:timing>
  <p:txStyles>
    <p:titleStyle>
      <a:lvl1pPr algn="ctr" rtl="0" eaLnBrk="1" fontAlgn="base" hangingPunct="1">
        <a:spcBef>
          <a:spcPct val="0"/>
        </a:spcBef>
        <a:spcAft>
          <a:spcPct val="0"/>
        </a:spcAft>
        <a:defRPr sz="3900">
          <a:solidFill>
            <a:schemeClr val="tx2"/>
          </a:solidFill>
          <a:latin typeface="+mj-lt"/>
          <a:ea typeface="+mj-ea"/>
          <a:cs typeface="+mj-cs"/>
        </a:defRPr>
      </a:lvl1pPr>
      <a:lvl2pPr algn="ctr" rtl="0" eaLnBrk="1" fontAlgn="base" hangingPunct="1">
        <a:spcBef>
          <a:spcPct val="0"/>
        </a:spcBef>
        <a:spcAft>
          <a:spcPct val="0"/>
        </a:spcAft>
        <a:defRPr sz="3900">
          <a:solidFill>
            <a:schemeClr val="tx2"/>
          </a:solidFill>
          <a:latin typeface="Tahoma" pitchFamily="34" charset="0"/>
          <a:cs typeface="Arial" charset="0"/>
        </a:defRPr>
      </a:lvl2pPr>
      <a:lvl3pPr algn="ctr" rtl="0" eaLnBrk="1" fontAlgn="base" hangingPunct="1">
        <a:spcBef>
          <a:spcPct val="0"/>
        </a:spcBef>
        <a:spcAft>
          <a:spcPct val="0"/>
        </a:spcAft>
        <a:defRPr sz="3900">
          <a:solidFill>
            <a:schemeClr val="tx2"/>
          </a:solidFill>
          <a:latin typeface="Tahoma" pitchFamily="34" charset="0"/>
          <a:cs typeface="Arial" charset="0"/>
        </a:defRPr>
      </a:lvl3pPr>
      <a:lvl4pPr algn="ctr" rtl="0" eaLnBrk="1" fontAlgn="base" hangingPunct="1">
        <a:spcBef>
          <a:spcPct val="0"/>
        </a:spcBef>
        <a:spcAft>
          <a:spcPct val="0"/>
        </a:spcAft>
        <a:defRPr sz="3900">
          <a:solidFill>
            <a:schemeClr val="tx2"/>
          </a:solidFill>
          <a:latin typeface="Tahoma" pitchFamily="34" charset="0"/>
          <a:cs typeface="Arial" charset="0"/>
        </a:defRPr>
      </a:lvl4pPr>
      <a:lvl5pPr algn="ctr" rtl="0" eaLnBrk="1" fontAlgn="base" hangingPunct="1">
        <a:spcBef>
          <a:spcPct val="0"/>
        </a:spcBef>
        <a:spcAft>
          <a:spcPct val="0"/>
        </a:spcAft>
        <a:defRPr sz="3900">
          <a:solidFill>
            <a:schemeClr val="tx2"/>
          </a:solidFill>
          <a:latin typeface="Tahoma" pitchFamily="34" charset="0"/>
          <a:cs typeface="Arial" charset="0"/>
        </a:defRPr>
      </a:lvl5pPr>
      <a:lvl6pPr marL="407548" algn="ctr" rtl="0" eaLnBrk="1" fontAlgn="base" hangingPunct="1">
        <a:spcBef>
          <a:spcPct val="0"/>
        </a:spcBef>
        <a:spcAft>
          <a:spcPct val="0"/>
        </a:spcAft>
        <a:defRPr sz="3900">
          <a:solidFill>
            <a:schemeClr val="tx2"/>
          </a:solidFill>
          <a:latin typeface="Arial" charset="0"/>
          <a:cs typeface="Arial" charset="0"/>
        </a:defRPr>
      </a:lvl6pPr>
      <a:lvl7pPr marL="815096" algn="ctr" rtl="0" eaLnBrk="1" fontAlgn="base" hangingPunct="1">
        <a:spcBef>
          <a:spcPct val="0"/>
        </a:spcBef>
        <a:spcAft>
          <a:spcPct val="0"/>
        </a:spcAft>
        <a:defRPr sz="3900">
          <a:solidFill>
            <a:schemeClr val="tx2"/>
          </a:solidFill>
          <a:latin typeface="Arial" charset="0"/>
          <a:cs typeface="Arial" charset="0"/>
        </a:defRPr>
      </a:lvl7pPr>
      <a:lvl8pPr marL="1222644" algn="ctr" rtl="0" eaLnBrk="1" fontAlgn="base" hangingPunct="1">
        <a:spcBef>
          <a:spcPct val="0"/>
        </a:spcBef>
        <a:spcAft>
          <a:spcPct val="0"/>
        </a:spcAft>
        <a:defRPr sz="3900">
          <a:solidFill>
            <a:schemeClr val="tx2"/>
          </a:solidFill>
          <a:latin typeface="Arial" charset="0"/>
          <a:cs typeface="Arial" charset="0"/>
        </a:defRPr>
      </a:lvl8pPr>
      <a:lvl9pPr marL="1630192" algn="ctr" rtl="0" eaLnBrk="1" fontAlgn="base" hangingPunct="1">
        <a:spcBef>
          <a:spcPct val="0"/>
        </a:spcBef>
        <a:spcAft>
          <a:spcPct val="0"/>
        </a:spcAft>
        <a:defRPr sz="3900">
          <a:solidFill>
            <a:schemeClr val="tx2"/>
          </a:solidFill>
          <a:latin typeface="Arial" charset="0"/>
          <a:cs typeface="Arial" charset="0"/>
        </a:defRPr>
      </a:lvl9pPr>
    </p:titleStyle>
    <p:bodyStyle>
      <a:lvl1pPr marL="304800" indent="-304800" algn="l" rtl="0" eaLnBrk="1" fontAlgn="base" hangingPunct="1">
        <a:spcBef>
          <a:spcPct val="20000"/>
        </a:spcBef>
        <a:spcAft>
          <a:spcPct val="0"/>
        </a:spcAft>
        <a:buChar char="•"/>
        <a:defRPr sz="2900">
          <a:solidFill>
            <a:schemeClr val="tx1"/>
          </a:solidFill>
          <a:latin typeface="+mn-lt"/>
          <a:ea typeface="+mn-ea"/>
          <a:cs typeface="+mn-cs"/>
        </a:defRPr>
      </a:lvl1pPr>
      <a:lvl2pPr marL="661988" indent="-254000" algn="l" rtl="0" eaLnBrk="1" fontAlgn="base" hangingPunct="1">
        <a:spcBef>
          <a:spcPct val="20000"/>
        </a:spcBef>
        <a:spcAft>
          <a:spcPct val="0"/>
        </a:spcAft>
        <a:buChar char="–"/>
        <a:defRPr sz="2500">
          <a:solidFill>
            <a:schemeClr val="tx1"/>
          </a:solidFill>
          <a:latin typeface="+mn-lt"/>
          <a:cs typeface="+mn-cs"/>
        </a:defRPr>
      </a:lvl2pPr>
      <a:lvl3pPr marL="1017588" indent="-203200" algn="l" rtl="0" eaLnBrk="1" fontAlgn="base" hangingPunct="1">
        <a:spcBef>
          <a:spcPct val="20000"/>
        </a:spcBef>
        <a:spcAft>
          <a:spcPct val="0"/>
        </a:spcAft>
        <a:buChar char="•"/>
        <a:defRPr sz="2100">
          <a:solidFill>
            <a:schemeClr val="tx1"/>
          </a:solidFill>
          <a:latin typeface="+mn-lt"/>
          <a:cs typeface="+mn-cs"/>
        </a:defRPr>
      </a:lvl3pPr>
      <a:lvl4pPr marL="1425575" indent="-203200" algn="l" rtl="0" eaLnBrk="1" fontAlgn="base" hangingPunct="1">
        <a:spcBef>
          <a:spcPct val="20000"/>
        </a:spcBef>
        <a:spcAft>
          <a:spcPct val="0"/>
        </a:spcAft>
        <a:buChar char="–"/>
        <a:defRPr>
          <a:solidFill>
            <a:schemeClr val="tx1"/>
          </a:solidFill>
          <a:latin typeface="+mn-lt"/>
          <a:cs typeface="+mn-cs"/>
        </a:defRPr>
      </a:lvl4pPr>
      <a:lvl5pPr marL="1833563" indent="-203200" algn="l" rtl="0" eaLnBrk="1" fontAlgn="base" hangingPunct="1">
        <a:spcBef>
          <a:spcPct val="20000"/>
        </a:spcBef>
        <a:spcAft>
          <a:spcPct val="0"/>
        </a:spcAft>
        <a:buChar char="»"/>
        <a:defRPr>
          <a:solidFill>
            <a:schemeClr val="tx1"/>
          </a:solidFill>
          <a:latin typeface="+mn-lt"/>
          <a:cs typeface="+mn-cs"/>
        </a:defRPr>
      </a:lvl5pPr>
      <a:lvl6pPr marL="2241514" indent="-203774" algn="l" rtl="0" eaLnBrk="1" fontAlgn="base" hangingPunct="1">
        <a:spcBef>
          <a:spcPct val="20000"/>
        </a:spcBef>
        <a:spcAft>
          <a:spcPct val="0"/>
        </a:spcAft>
        <a:buChar char="»"/>
        <a:defRPr sz="1800">
          <a:solidFill>
            <a:schemeClr val="tx1"/>
          </a:solidFill>
          <a:latin typeface="+mn-lt"/>
          <a:cs typeface="+mn-cs"/>
        </a:defRPr>
      </a:lvl6pPr>
      <a:lvl7pPr marL="2649063" indent="-203774" algn="l" rtl="0" eaLnBrk="1" fontAlgn="base" hangingPunct="1">
        <a:spcBef>
          <a:spcPct val="20000"/>
        </a:spcBef>
        <a:spcAft>
          <a:spcPct val="0"/>
        </a:spcAft>
        <a:buChar char="»"/>
        <a:defRPr sz="1800">
          <a:solidFill>
            <a:schemeClr val="tx1"/>
          </a:solidFill>
          <a:latin typeface="+mn-lt"/>
          <a:cs typeface="+mn-cs"/>
        </a:defRPr>
      </a:lvl7pPr>
      <a:lvl8pPr marL="3056611" indent="-203774" algn="l" rtl="0" eaLnBrk="1" fontAlgn="base" hangingPunct="1">
        <a:spcBef>
          <a:spcPct val="20000"/>
        </a:spcBef>
        <a:spcAft>
          <a:spcPct val="0"/>
        </a:spcAft>
        <a:buChar char="»"/>
        <a:defRPr sz="1800">
          <a:solidFill>
            <a:schemeClr val="tx1"/>
          </a:solidFill>
          <a:latin typeface="+mn-lt"/>
          <a:cs typeface="+mn-cs"/>
        </a:defRPr>
      </a:lvl8pPr>
      <a:lvl9pPr marL="3464159" indent="-203774" algn="l" rtl="0" eaLnBrk="1" fontAlgn="base" hangingPunct="1">
        <a:spcBef>
          <a:spcPct val="20000"/>
        </a:spcBef>
        <a:spcAft>
          <a:spcPct val="0"/>
        </a:spcAft>
        <a:buChar char="»"/>
        <a:defRPr sz="1800">
          <a:solidFill>
            <a:schemeClr val="tx1"/>
          </a:solidFill>
          <a:latin typeface="+mn-lt"/>
          <a:cs typeface="+mn-cs"/>
        </a:defRPr>
      </a:lvl9pPr>
    </p:bodyStyle>
    <p:otherStyle>
      <a:defPPr>
        <a:defRPr lang="en-US"/>
      </a:defPPr>
      <a:lvl1pPr marL="0" algn="l" defTabSz="815096" rtl="0" eaLnBrk="1" latinLnBrk="0" hangingPunct="1">
        <a:defRPr sz="1600" kern="1200">
          <a:solidFill>
            <a:schemeClr val="tx1"/>
          </a:solidFill>
          <a:latin typeface="+mn-lt"/>
          <a:ea typeface="+mn-ea"/>
          <a:cs typeface="+mn-cs"/>
        </a:defRPr>
      </a:lvl1pPr>
      <a:lvl2pPr marL="407548" algn="l" defTabSz="815096" rtl="0" eaLnBrk="1" latinLnBrk="0" hangingPunct="1">
        <a:defRPr sz="1600" kern="1200">
          <a:solidFill>
            <a:schemeClr val="tx1"/>
          </a:solidFill>
          <a:latin typeface="+mn-lt"/>
          <a:ea typeface="+mn-ea"/>
          <a:cs typeface="+mn-cs"/>
        </a:defRPr>
      </a:lvl2pPr>
      <a:lvl3pPr marL="815096" algn="l" defTabSz="815096" rtl="0" eaLnBrk="1" latinLnBrk="0" hangingPunct="1">
        <a:defRPr sz="1600" kern="1200">
          <a:solidFill>
            <a:schemeClr val="tx1"/>
          </a:solidFill>
          <a:latin typeface="+mn-lt"/>
          <a:ea typeface="+mn-ea"/>
          <a:cs typeface="+mn-cs"/>
        </a:defRPr>
      </a:lvl3pPr>
      <a:lvl4pPr marL="1222644" algn="l" defTabSz="815096" rtl="0" eaLnBrk="1" latinLnBrk="0" hangingPunct="1">
        <a:defRPr sz="1600" kern="1200">
          <a:solidFill>
            <a:schemeClr val="tx1"/>
          </a:solidFill>
          <a:latin typeface="+mn-lt"/>
          <a:ea typeface="+mn-ea"/>
          <a:cs typeface="+mn-cs"/>
        </a:defRPr>
      </a:lvl4pPr>
      <a:lvl5pPr marL="1630192" algn="l" defTabSz="815096" rtl="0" eaLnBrk="1" latinLnBrk="0" hangingPunct="1">
        <a:defRPr sz="1600" kern="1200">
          <a:solidFill>
            <a:schemeClr val="tx1"/>
          </a:solidFill>
          <a:latin typeface="+mn-lt"/>
          <a:ea typeface="+mn-ea"/>
          <a:cs typeface="+mn-cs"/>
        </a:defRPr>
      </a:lvl5pPr>
      <a:lvl6pPr marL="2037740" algn="l" defTabSz="815096" rtl="0" eaLnBrk="1" latinLnBrk="0" hangingPunct="1">
        <a:defRPr sz="1600" kern="1200">
          <a:solidFill>
            <a:schemeClr val="tx1"/>
          </a:solidFill>
          <a:latin typeface="+mn-lt"/>
          <a:ea typeface="+mn-ea"/>
          <a:cs typeface="+mn-cs"/>
        </a:defRPr>
      </a:lvl6pPr>
      <a:lvl7pPr marL="2445288" algn="l" defTabSz="815096" rtl="0" eaLnBrk="1" latinLnBrk="0" hangingPunct="1">
        <a:defRPr sz="1600" kern="1200">
          <a:solidFill>
            <a:schemeClr val="tx1"/>
          </a:solidFill>
          <a:latin typeface="+mn-lt"/>
          <a:ea typeface="+mn-ea"/>
          <a:cs typeface="+mn-cs"/>
        </a:defRPr>
      </a:lvl7pPr>
      <a:lvl8pPr marL="2852837" algn="l" defTabSz="815096" rtl="0" eaLnBrk="1" latinLnBrk="0" hangingPunct="1">
        <a:defRPr sz="1600" kern="1200">
          <a:solidFill>
            <a:schemeClr val="tx1"/>
          </a:solidFill>
          <a:latin typeface="+mn-lt"/>
          <a:ea typeface="+mn-ea"/>
          <a:cs typeface="+mn-cs"/>
        </a:defRPr>
      </a:lvl8pPr>
      <a:lvl9pPr marL="3260385" algn="l" defTabSz="815096" rtl="0" eaLnBrk="1" latinLnBrk="0" hangingPunct="1">
        <a:defRPr sz="16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64">
          <p15:clr>
            <a:srgbClr val="F26B43"/>
          </p15:clr>
        </p15:guide>
        <p15:guide id="2" pos="202">
          <p15:clr>
            <a:srgbClr val="F26B43"/>
          </p15:clr>
        </p15:guide>
        <p15:guide id="3" pos="5962">
          <p15:clr>
            <a:srgbClr val="F26B43"/>
          </p15:clr>
        </p15:guide>
        <p15:guide id="4" orient="horz" pos="288">
          <p15:clr>
            <a:srgbClr val="F26B43"/>
          </p15:clr>
        </p15:guide>
        <p15:guide id="5" orient="horz" pos="369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5082"/>
          <a:stretch/>
        </p:blipFill>
        <p:spPr>
          <a:xfrm flipH="1">
            <a:off x="1026229" y="289849"/>
            <a:ext cx="8757534" cy="5577551"/>
          </a:xfrm>
          <a:prstGeom prst="rect">
            <a:avLst/>
          </a:prstGeom>
        </p:spPr>
      </p:pic>
      <p:sp>
        <p:nvSpPr>
          <p:cNvPr id="9" name="Title 1"/>
          <p:cNvSpPr>
            <a:spLocks noGrp="1"/>
          </p:cNvSpPr>
          <p:nvPr>
            <p:ph type="title" idx="4294967295"/>
          </p:nvPr>
        </p:nvSpPr>
        <p:spPr>
          <a:xfrm>
            <a:off x="624681" y="685800"/>
            <a:ext cx="4114800" cy="1219200"/>
          </a:xfrm>
          <a:prstGeom prst="rect">
            <a:avLst/>
          </a:prstGeom>
        </p:spPr>
        <p:txBody>
          <a:bodyPr/>
          <a:lstStyle/>
          <a:p>
            <a:pPr algn="l"/>
            <a:r>
              <a:rPr lang="en-US" sz="2800" b="1" dirty="0" smtClean="0">
                <a:solidFill>
                  <a:srgbClr val="4A72A8"/>
                </a:solidFill>
                <a:ea typeface="Open Sans Condensed" panose="020B0806030504020204" pitchFamily="34" charset="0"/>
                <a:cs typeface="Open Sans Condensed" panose="020B0806030504020204" pitchFamily="34" charset="0"/>
              </a:rPr>
              <a:t>Office Workstation </a:t>
            </a:r>
            <a:br>
              <a:rPr lang="en-US" sz="2800" b="1" dirty="0" smtClean="0">
                <a:solidFill>
                  <a:srgbClr val="4A72A8"/>
                </a:solidFill>
                <a:ea typeface="Open Sans Condensed" panose="020B0806030504020204" pitchFamily="34" charset="0"/>
                <a:cs typeface="Open Sans Condensed" panose="020B0806030504020204" pitchFamily="34" charset="0"/>
              </a:rPr>
            </a:br>
            <a:r>
              <a:rPr lang="en-US" sz="2800" b="1" dirty="0" smtClean="0">
                <a:solidFill>
                  <a:srgbClr val="4A72A8"/>
                </a:solidFill>
                <a:ea typeface="Open Sans Condensed" panose="020B0806030504020204" pitchFamily="34" charset="0"/>
                <a:cs typeface="Open Sans Condensed" panose="020B0806030504020204" pitchFamily="34" charset="0"/>
              </a:rPr>
              <a:t>Ergonomics</a:t>
            </a:r>
            <a:endParaRPr lang="en-US" sz="2800" b="1" dirty="0">
              <a:solidFill>
                <a:srgbClr val="4A72A8"/>
              </a:solidFill>
              <a:ea typeface="Open Sans Condensed" panose="020B0806030504020204" pitchFamily="34" charset="0"/>
              <a:cs typeface="Open Sans Condensed" panose="020B0806030504020204" pitchFamily="34" charset="0"/>
            </a:endParaRPr>
          </a:p>
        </p:txBody>
      </p:sp>
      <p:sp>
        <p:nvSpPr>
          <p:cNvPr id="2" name="Rectangle 1"/>
          <p:cNvSpPr/>
          <p:nvPr/>
        </p:nvSpPr>
        <p:spPr>
          <a:xfrm>
            <a:off x="8778081" y="152400"/>
            <a:ext cx="838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089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881" y="1466850"/>
            <a:ext cx="4762500" cy="3638550"/>
          </a:xfrm>
          <a:prstGeom prst="rect">
            <a:avLst/>
          </a:prstGeom>
        </p:spPr>
      </p:pic>
      <p:grpSp>
        <p:nvGrpSpPr>
          <p:cNvPr id="18441" name="Group 1"/>
          <p:cNvGrpSpPr>
            <a:grpSpLocks/>
          </p:cNvGrpSpPr>
          <p:nvPr/>
        </p:nvGrpSpPr>
        <p:grpSpPr bwMode="auto">
          <a:xfrm>
            <a:off x="6609556" y="2514600"/>
            <a:ext cx="177800" cy="88901"/>
            <a:chOff x="4003978" y="2080184"/>
            <a:chExt cx="152400" cy="76201"/>
          </a:xfrm>
        </p:grpSpPr>
        <p:cxnSp>
          <p:nvCxnSpPr>
            <p:cNvPr id="3" name="Straight Connector 2"/>
            <p:cNvCxnSpPr/>
            <p:nvPr/>
          </p:nvCxnSpPr>
          <p:spPr>
            <a:xfrm>
              <a:off x="4003978" y="2118285"/>
              <a:ext cx="152400" cy="0"/>
            </a:xfrm>
            <a:prstGeom prst="line">
              <a:avLst/>
            </a:prstGeom>
            <a:ln w="19050">
              <a:solidFill>
                <a:srgbClr val="EE2024"/>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56378" y="2080184"/>
              <a:ext cx="0" cy="76200"/>
            </a:xfrm>
            <a:prstGeom prst="line">
              <a:avLst/>
            </a:prstGeom>
            <a:ln w="19050">
              <a:solidFill>
                <a:srgbClr val="EE202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03978" y="2080185"/>
              <a:ext cx="0" cy="76200"/>
            </a:xfrm>
            <a:prstGeom prst="line">
              <a:avLst/>
            </a:prstGeom>
            <a:ln w="19050">
              <a:solidFill>
                <a:srgbClr val="EE2024"/>
              </a:solidFill>
            </a:ln>
          </p:spPr>
          <p:style>
            <a:lnRef idx="1">
              <a:schemeClr val="accent1"/>
            </a:lnRef>
            <a:fillRef idx="0">
              <a:schemeClr val="accent1"/>
            </a:fillRef>
            <a:effectRef idx="0">
              <a:schemeClr val="accent1"/>
            </a:effectRef>
            <a:fontRef idx="minor">
              <a:schemeClr val="tx1"/>
            </a:fontRef>
          </p:style>
        </p:cxnSp>
      </p:grpSp>
      <p:sp>
        <p:nvSpPr>
          <p:cNvPr id="16" name="Title 1"/>
          <p:cNvSpPr txBox="1">
            <a:spLocks/>
          </p:cNvSpPr>
          <p:nvPr/>
        </p:nvSpPr>
        <p:spPr bwMode="auto">
          <a:xfrm>
            <a:off x="311344" y="462139"/>
            <a:ext cx="7146925" cy="5264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pPr algn="l"/>
            <a:r>
              <a:rPr lang="en-US" altLang="en-US" sz="2400" kern="0" dirty="0" smtClean="0">
                <a:solidFill>
                  <a:srgbClr val="4A72A8"/>
                </a:solidFill>
                <a:ea typeface="Open Sans Condensed" panose="020B0806030504020204" pitchFamily="34" charset="0"/>
                <a:cs typeface="Open Sans Condensed" panose="020B0806030504020204" pitchFamily="34" charset="0"/>
              </a:rPr>
              <a:t>Seat Depth</a:t>
            </a:r>
          </a:p>
        </p:txBody>
      </p:sp>
      <p:sp>
        <p:nvSpPr>
          <p:cNvPr id="21" name="TextBox 20"/>
          <p:cNvSpPr txBox="1"/>
          <p:nvPr/>
        </p:nvSpPr>
        <p:spPr>
          <a:xfrm>
            <a:off x="311344" y="1758917"/>
            <a:ext cx="3048000" cy="1661993"/>
          </a:xfrm>
          <a:prstGeom prst="rect">
            <a:avLst/>
          </a:prstGeom>
          <a:noFill/>
        </p:spPr>
        <p:txBody>
          <a:bodyPr wrap="square" rtlCol="0">
            <a:spAutoFit/>
          </a:bodyPr>
          <a:lstStyle/>
          <a:p>
            <a:r>
              <a:rPr lang="en-US" altLang="en-US" sz="1400" dirty="0">
                <a:solidFill>
                  <a:srgbClr val="E04006"/>
                </a:solidFill>
                <a:latin typeface="+mj-lt"/>
                <a:ea typeface="Open Sans Condensed" panose="020B0806030504020204" pitchFamily="34" charset="0"/>
                <a:cs typeface="Open Sans Condensed" panose="020B0806030504020204" pitchFamily="34" charset="0"/>
              </a:rPr>
              <a:t>Best Practice</a:t>
            </a:r>
            <a:r>
              <a:rPr lang="en-US" altLang="en-US" sz="1400" b="0" dirty="0" smtClean="0">
                <a:latin typeface="+mj-lt"/>
                <a:ea typeface="Open Sans" panose="020B0606030504020204" pitchFamily="34" charset="0"/>
                <a:cs typeface="Open Sans" panose="020B0606030504020204" pitchFamily="34" charset="0"/>
              </a:rPr>
              <a:t/>
            </a:r>
            <a:br>
              <a:rPr lang="en-US" altLang="en-US" sz="1400" b="0" dirty="0" smtClean="0">
                <a:latin typeface="+mj-lt"/>
                <a:ea typeface="Open Sans" panose="020B0606030504020204" pitchFamily="34" charset="0"/>
                <a:cs typeface="Open Sans" panose="020B0606030504020204" pitchFamily="34" charset="0"/>
              </a:rPr>
            </a:br>
            <a:r>
              <a:rPr lang="en-US" altLang="en-US" sz="1400" b="0" dirty="0" smtClean="0">
                <a:solidFill>
                  <a:srgbClr val="3D3D3D"/>
                </a:solidFill>
                <a:latin typeface="+mj-lt"/>
                <a:ea typeface="Open Sans" panose="020B0606030504020204" pitchFamily="34" charset="0"/>
                <a:cs typeface="Open Sans" panose="020B0606030504020204" pitchFamily="34" charset="0"/>
              </a:rPr>
              <a:t>Adjust </a:t>
            </a:r>
            <a:r>
              <a:rPr lang="en-US" altLang="en-US" sz="1400" b="0" dirty="0">
                <a:solidFill>
                  <a:srgbClr val="3D3D3D"/>
                </a:solidFill>
                <a:latin typeface="+mj-lt"/>
                <a:ea typeface="Open Sans" panose="020B0606030504020204" pitchFamily="34" charset="0"/>
                <a:cs typeface="Open Sans" panose="020B0606030504020204" pitchFamily="34" charset="0"/>
              </a:rPr>
              <a:t>your seat pan depth so that the seat cushion is about 1 – 4” from the backs of your knees. A secondary option is to consider a different chair.</a:t>
            </a:r>
          </a:p>
          <a:p>
            <a:endParaRPr lang="en-US" dirty="0">
              <a:solidFill>
                <a:srgbClr val="3D3D3D"/>
              </a:solidFill>
              <a:latin typeface="+mj-lt"/>
            </a:endParaRPr>
          </a:p>
        </p:txBody>
      </p:sp>
      <p:sp>
        <p:nvSpPr>
          <p:cNvPr id="11" name="Rectangle 10"/>
          <p:cNvSpPr/>
          <p:nvPr/>
        </p:nvSpPr>
        <p:spPr>
          <a:xfrm>
            <a:off x="315119" y="164812"/>
            <a:ext cx="3373079" cy="246221"/>
          </a:xfrm>
          <a:prstGeom prst="rect">
            <a:avLst/>
          </a:prstGeom>
        </p:spPr>
        <p:txBody>
          <a:bodyPr wrap="square">
            <a:spAutoFit/>
          </a:bodyPr>
          <a:lstStyle/>
          <a:p>
            <a:r>
              <a:rPr lang="en-US" altLang="en-US" sz="1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1 </a:t>
            </a:r>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Your</a:t>
            </a:r>
            <a:r>
              <a:rPr lang="en-US" altLang="en-US" sz="1000" b="0" kern="0" baseline="0" dirty="0" smtClean="0">
                <a:solidFill>
                  <a:srgbClr val="FA834E"/>
                </a:solidFill>
                <a:latin typeface="Tahoma" panose="020B0604030504040204" pitchFamily="34" charset="0"/>
                <a:ea typeface="Tahoma" panose="020B0604030504040204" pitchFamily="34" charset="0"/>
                <a:cs typeface="Tahoma" panose="020B0604030504040204" pitchFamily="34" charset="0"/>
              </a:rPr>
              <a:t> Chair</a:t>
            </a:r>
            <a:endPar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6292056" y="2207797"/>
            <a:ext cx="1560042" cy="338554"/>
          </a:xfrm>
          <a:prstGeom prst="rect">
            <a:avLst/>
          </a:prstGeom>
          <a:noFill/>
        </p:spPr>
        <p:txBody>
          <a:bodyPr wrap="none" rtlCol="0">
            <a:spAutoFit/>
          </a:bodyPr>
          <a:lstStyle/>
          <a:p>
            <a:r>
              <a:rPr lang="en-US" sz="1600" smtClean="0">
                <a:solidFill>
                  <a:srgbClr val="E91F23"/>
                </a:solidFill>
                <a:latin typeface="Segoe Print" panose="02000600000000000000" pitchFamily="2" charset="0"/>
              </a:rPr>
              <a:t>1 to 4 inches</a:t>
            </a:r>
            <a:endParaRPr lang="en-US" sz="1600">
              <a:solidFill>
                <a:srgbClr val="E91F23"/>
              </a:solidFill>
              <a:latin typeface="Segoe Print" panose="02000600000000000000"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6"/>
          <p:cNvSpPr txBox="1">
            <a:spLocks/>
          </p:cNvSpPr>
          <p:nvPr/>
        </p:nvSpPr>
        <p:spPr>
          <a:xfrm>
            <a:off x="2608785" y="712789"/>
            <a:ext cx="4493689" cy="2182811"/>
          </a:xfrm>
          <a:prstGeom prst="rect">
            <a:avLst/>
          </a:prstGeom>
        </p:spPr>
        <p:txBody>
          <a:bodyPr lIns="81510" tIns="40755" rIns="81510" bIns="40755"/>
          <a:lstStyle>
            <a:lvl1pPr marL="280988" indent="-280988" algn="l" rtl="0" eaLnBrk="0" fontAlgn="base" hangingPunct="0">
              <a:spcBef>
                <a:spcPct val="20000"/>
              </a:spcBef>
              <a:spcAft>
                <a:spcPct val="0"/>
              </a:spcAft>
              <a:buChar char="•"/>
              <a:defRPr sz="1112">
                <a:solidFill>
                  <a:srgbClr val="3D3D3D"/>
                </a:solidFill>
                <a:latin typeface="+mn-lt"/>
                <a:ea typeface="+mn-ea"/>
                <a:cs typeface="+mn-cs"/>
              </a:defRPr>
            </a:lvl1pPr>
            <a:lvl2pPr marL="611188" indent="-233363" algn="l" rtl="0" eaLnBrk="0" fontAlgn="base" hangingPunct="0">
              <a:spcBef>
                <a:spcPct val="20000"/>
              </a:spcBef>
              <a:spcAft>
                <a:spcPct val="0"/>
              </a:spcAft>
              <a:buChar char="–"/>
              <a:defRPr sz="1112">
                <a:solidFill>
                  <a:srgbClr val="3D3D3D"/>
                </a:solidFill>
                <a:latin typeface="+mn-lt"/>
                <a:cs typeface="+mn-cs"/>
              </a:defRPr>
            </a:lvl2pPr>
            <a:lvl3pPr marL="941388" indent="-185738" algn="l" rtl="0" eaLnBrk="0" fontAlgn="base" hangingPunct="0">
              <a:spcBef>
                <a:spcPct val="20000"/>
              </a:spcBef>
              <a:spcAft>
                <a:spcPct val="0"/>
              </a:spcAft>
              <a:buChar char="•"/>
              <a:defRPr sz="1112">
                <a:solidFill>
                  <a:srgbClr val="3D3D3D"/>
                </a:solidFill>
                <a:latin typeface="+mn-lt"/>
                <a:cs typeface="+mn-cs"/>
              </a:defRPr>
            </a:lvl3pPr>
            <a:lvl4pPr marL="1317625" indent="-185738" algn="l" rtl="0" eaLnBrk="0" fontAlgn="base" hangingPunct="0">
              <a:spcBef>
                <a:spcPct val="20000"/>
              </a:spcBef>
              <a:spcAft>
                <a:spcPct val="0"/>
              </a:spcAft>
              <a:buChar char="–"/>
              <a:defRPr sz="1112">
                <a:solidFill>
                  <a:srgbClr val="3D3D3D"/>
                </a:solidFill>
                <a:latin typeface="+mn-lt"/>
                <a:cs typeface="+mn-cs"/>
              </a:defRPr>
            </a:lvl4pPr>
            <a:lvl5pPr marL="1697038" indent="-185738" algn="l" rtl="0" eaLnBrk="0" fontAlgn="base" hangingPunct="0">
              <a:spcBef>
                <a:spcPct val="20000"/>
              </a:spcBef>
              <a:spcAft>
                <a:spcPct val="0"/>
              </a:spcAft>
              <a:buChar char="»"/>
              <a:defRPr sz="1112">
                <a:solidFill>
                  <a:srgbClr val="3D3D3D"/>
                </a:solidFill>
                <a:latin typeface="+mn-lt"/>
                <a:cs typeface="+mn-cs"/>
              </a:defRPr>
            </a:lvl5pPr>
            <a:lvl6pPr marL="2076740" indent="-188795" algn="l" rtl="0" fontAlgn="base">
              <a:spcBef>
                <a:spcPct val="20000"/>
              </a:spcBef>
              <a:spcAft>
                <a:spcPct val="0"/>
              </a:spcAft>
              <a:buChar char="»"/>
              <a:defRPr sz="1668">
                <a:solidFill>
                  <a:schemeClr val="tx1"/>
                </a:solidFill>
                <a:latin typeface="+mn-lt"/>
                <a:cs typeface="+mn-cs"/>
              </a:defRPr>
            </a:lvl6pPr>
            <a:lvl7pPr marL="2454330" indent="-188795" algn="l" rtl="0" fontAlgn="base">
              <a:spcBef>
                <a:spcPct val="20000"/>
              </a:spcBef>
              <a:spcAft>
                <a:spcPct val="0"/>
              </a:spcAft>
              <a:buChar char="»"/>
              <a:defRPr sz="1668">
                <a:solidFill>
                  <a:schemeClr val="tx1"/>
                </a:solidFill>
                <a:latin typeface="+mn-lt"/>
                <a:cs typeface="+mn-cs"/>
              </a:defRPr>
            </a:lvl7pPr>
            <a:lvl8pPr marL="2831919" indent="-188795" algn="l" rtl="0" fontAlgn="base">
              <a:spcBef>
                <a:spcPct val="20000"/>
              </a:spcBef>
              <a:spcAft>
                <a:spcPct val="0"/>
              </a:spcAft>
              <a:buChar char="»"/>
              <a:defRPr sz="1668">
                <a:solidFill>
                  <a:schemeClr val="tx1"/>
                </a:solidFill>
                <a:latin typeface="+mn-lt"/>
                <a:cs typeface="+mn-cs"/>
              </a:defRPr>
            </a:lvl8pPr>
            <a:lvl9pPr marL="3209507" indent="-188795" algn="l" rtl="0" fontAlgn="base">
              <a:spcBef>
                <a:spcPct val="20000"/>
              </a:spcBef>
              <a:spcAft>
                <a:spcPct val="0"/>
              </a:spcAft>
              <a:buChar char="»"/>
              <a:defRPr sz="1668">
                <a:solidFill>
                  <a:schemeClr val="tx1"/>
                </a:solidFill>
                <a:latin typeface="+mn-lt"/>
                <a:cs typeface="+mn-cs"/>
              </a:defRPr>
            </a:lvl9pPr>
          </a:lstStyle>
          <a:p>
            <a:pPr marL="0" indent="0">
              <a:buFontTx/>
              <a:buNone/>
              <a:defRPr/>
            </a:pPr>
            <a:r>
              <a:rPr lang="en-US" sz="2400" dirty="0" smtClean="0">
                <a:solidFill>
                  <a:srgbClr val="4A72A8"/>
                </a:solidFill>
                <a:latin typeface="+mj-lt"/>
                <a:ea typeface="Open Sans Condensed" panose="020B0806030504020204" pitchFamily="34" charset="0"/>
                <a:cs typeface="Open Sans Condensed" panose="020B0806030504020204" pitchFamily="34" charset="0"/>
              </a:rPr>
              <a:t>Your Keyboard </a:t>
            </a:r>
            <a:r>
              <a:rPr lang="en-US" sz="2400" kern="0" dirty="0">
                <a:solidFill>
                  <a:srgbClr val="4A72A8"/>
                </a:solidFill>
                <a:latin typeface="+mj-lt"/>
                <a:ea typeface="Open Sans Condensed" panose="020B0806030504020204" pitchFamily="34" charset="0"/>
                <a:cs typeface="Open Sans Condensed" panose="020B0806030504020204" pitchFamily="34" charset="0"/>
              </a:rPr>
              <a:t>and</a:t>
            </a:r>
            <a:r>
              <a:rPr lang="en-US" sz="2400" b="0" kern="0" dirty="0">
                <a:solidFill>
                  <a:srgbClr val="4A72A8"/>
                </a:solidFill>
                <a:latin typeface="+mj-lt"/>
                <a:ea typeface="Open Sans Condensed" panose="020B0806030504020204" pitchFamily="34" charset="0"/>
                <a:cs typeface="Open Sans Condensed" panose="020B0806030504020204" pitchFamily="34" charset="0"/>
              </a:rPr>
              <a:t> </a:t>
            </a:r>
            <a:r>
              <a:rPr lang="en-US" sz="2400" dirty="0" smtClean="0">
                <a:solidFill>
                  <a:srgbClr val="4A72A8"/>
                </a:solidFill>
                <a:latin typeface="+mj-lt"/>
                <a:ea typeface="Open Sans Condensed" panose="020B0806030504020204" pitchFamily="34" charset="0"/>
                <a:cs typeface="Open Sans Condensed" panose="020B0806030504020204" pitchFamily="34" charset="0"/>
              </a:rPr>
              <a:t>Mouse</a:t>
            </a:r>
          </a:p>
          <a:p>
            <a:pPr marL="0" indent="0">
              <a:buFontTx/>
              <a:buNone/>
              <a:defRPr/>
            </a:pPr>
            <a:endParaRPr lang="en-US" sz="1300" dirty="0">
              <a:solidFill>
                <a:schemeClr val="tx1"/>
              </a:solidFill>
              <a:latin typeface="+mj-lt"/>
              <a:ea typeface="Open Sans" panose="020B0606030504020204" pitchFamily="34" charset="0"/>
              <a:cs typeface="Open Sans" panose="020B0606030504020204" pitchFamily="34" charset="0"/>
            </a:endParaRPr>
          </a:p>
          <a:p>
            <a:pPr marL="0" indent="0">
              <a:buFontTx/>
              <a:buNone/>
              <a:defRPr/>
            </a:pPr>
            <a:r>
              <a:rPr lang="en-US" sz="1300" dirty="0">
                <a:latin typeface="+mj-lt"/>
                <a:ea typeface="Open Sans" panose="020B0606030504020204" pitchFamily="34" charset="0"/>
                <a:cs typeface="Open Sans" panose="020B0606030504020204" pitchFamily="34" charset="0"/>
              </a:rPr>
              <a:t>The position of your keyboard and mouse is critical to proper body mechanics at your workstation.</a:t>
            </a:r>
            <a:r>
              <a:rPr lang="en-US" sz="1300" dirty="0" smtClean="0">
                <a:latin typeface="+mj-lt"/>
                <a:ea typeface="Open Sans Light" panose="020B0306030504020204" pitchFamily="34" charset="0"/>
                <a:cs typeface="Open Sans Light" panose="020B0306030504020204" pitchFamily="34" charset="0"/>
              </a:rPr>
              <a:t/>
            </a:r>
            <a:br>
              <a:rPr lang="en-US" sz="1300" dirty="0" smtClean="0">
                <a:latin typeface="+mj-lt"/>
                <a:ea typeface="Open Sans Light" panose="020B0306030504020204" pitchFamily="34" charset="0"/>
                <a:cs typeface="Open Sans Light" panose="020B0306030504020204" pitchFamily="34" charset="0"/>
              </a:rPr>
            </a:br>
            <a:r>
              <a:rPr lang="en-US" sz="1300" dirty="0" smtClean="0">
                <a:latin typeface="+mj-lt"/>
                <a:ea typeface="Open Sans Light" panose="020B0306030504020204" pitchFamily="34" charset="0"/>
                <a:cs typeface="Open Sans Light" panose="020B0306030504020204" pitchFamily="34" charset="0"/>
              </a:rPr>
              <a:t/>
            </a:r>
            <a:br>
              <a:rPr lang="en-US" sz="1300" dirty="0" smtClean="0">
                <a:latin typeface="+mj-lt"/>
                <a:ea typeface="Open Sans Light" panose="020B0306030504020204" pitchFamily="34" charset="0"/>
                <a:cs typeface="Open Sans Light" panose="020B0306030504020204" pitchFamily="34" charset="0"/>
              </a:rPr>
            </a:br>
            <a:r>
              <a:rPr lang="en-US" sz="1300" b="0" dirty="0">
                <a:latin typeface="+mj-lt"/>
                <a:ea typeface="Open Sans" panose="020B0606030504020204" pitchFamily="34" charset="0"/>
                <a:cs typeface="Open Sans" panose="020B0606030504020204" pitchFamily="34" charset="0"/>
              </a:rPr>
              <a:t>In this section, we will look at the position of your mouse and keyboard.</a:t>
            </a:r>
            <a:br>
              <a:rPr lang="en-US" sz="1300" b="0" dirty="0">
                <a:latin typeface="+mj-lt"/>
                <a:ea typeface="Open Sans" panose="020B0606030504020204" pitchFamily="34" charset="0"/>
                <a:cs typeface="Open Sans" panose="020B0606030504020204" pitchFamily="34" charset="0"/>
              </a:rPr>
            </a:br>
            <a:endParaRPr lang="en-US" sz="1300" b="0" dirty="0">
              <a:latin typeface="+mj-lt"/>
              <a:ea typeface="Open Sans" panose="020B0606030504020204" pitchFamily="34" charset="0"/>
              <a:cs typeface="Open Sans" panose="020B0606030504020204" pitchFamily="34" charset="0"/>
            </a:endParaRPr>
          </a:p>
          <a:p>
            <a:pPr>
              <a:defRPr/>
            </a:pPr>
            <a:r>
              <a:rPr lang="en-US" sz="1300" dirty="0">
                <a:latin typeface="+mj-lt"/>
                <a:ea typeface="Open Sans" panose="020B0606030504020204" pitchFamily="34" charset="0"/>
                <a:cs typeface="Open Sans" panose="020B0606030504020204" pitchFamily="34" charset="0"/>
              </a:rPr>
              <a:t>Keyboard height</a:t>
            </a:r>
          </a:p>
          <a:p>
            <a:pPr>
              <a:defRPr/>
            </a:pPr>
            <a:r>
              <a:rPr lang="en-US" sz="1300" dirty="0">
                <a:latin typeface="+mj-lt"/>
                <a:ea typeface="Open Sans" panose="020B0606030504020204" pitchFamily="34" charset="0"/>
                <a:cs typeface="Open Sans" panose="020B0606030504020204" pitchFamily="34" charset="0"/>
              </a:rPr>
              <a:t>Keyboard-to-user distance</a:t>
            </a:r>
          </a:p>
          <a:p>
            <a:pPr>
              <a:defRPr/>
            </a:pPr>
            <a:r>
              <a:rPr lang="en-US" sz="1300" dirty="0">
                <a:latin typeface="+mj-lt"/>
                <a:ea typeface="Open Sans" panose="020B0606030504020204" pitchFamily="34" charset="0"/>
                <a:cs typeface="Open Sans" panose="020B0606030504020204" pitchFamily="34" charset="0"/>
              </a:rPr>
              <a:t>Neutral hand postures</a:t>
            </a:r>
          </a:p>
          <a:p>
            <a:pPr>
              <a:defRPr/>
            </a:pPr>
            <a:r>
              <a:rPr lang="en-US" sz="1300" dirty="0">
                <a:latin typeface="+mj-lt"/>
                <a:ea typeface="Open Sans" panose="020B0606030504020204" pitchFamily="34" charset="0"/>
                <a:cs typeface="Open Sans" panose="020B0606030504020204" pitchFamily="34" charset="0"/>
              </a:rPr>
              <a:t>Mouse height</a:t>
            </a:r>
          </a:p>
          <a:p>
            <a:pPr>
              <a:defRPr/>
            </a:pPr>
            <a:r>
              <a:rPr lang="en-US" sz="1300" dirty="0">
                <a:latin typeface="+mj-lt"/>
                <a:ea typeface="Open Sans" panose="020B0606030504020204" pitchFamily="34" charset="0"/>
                <a:cs typeface="Open Sans" panose="020B0606030504020204" pitchFamily="34" charset="0"/>
              </a:rPr>
              <a:t>Mouse-to-user distance</a:t>
            </a:r>
          </a:p>
        </p:txBody>
      </p:sp>
      <p:sp>
        <p:nvSpPr>
          <p:cNvPr id="12" name="TextBox 11"/>
          <p:cNvSpPr txBox="1"/>
          <p:nvPr/>
        </p:nvSpPr>
        <p:spPr>
          <a:xfrm>
            <a:off x="178207" y="-134005"/>
            <a:ext cx="2133600" cy="4401205"/>
          </a:xfrm>
          <a:prstGeom prst="rect">
            <a:avLst/>
          </a:prstGeom>
          <a:noFill/>
        </p:spPr>
        <p:txBody>
          <a:bodyPr wrap="square" rtlCol="0">
            <a:spAutoFit/>
          </a:bodyPr>
          <a:lstStyle/>
          <a:p>
            <a:r>
              <a:rPr lang="en-US" sz="28000" b="1" dirty="0" smtClean="0">
                <a:solidFill>
                  <a:srgbClr val="FA834E"/>
                </a:solidFill>
              </a:rPr>
              <a:t>2</a:t>
            </a:r>
            <a:endParaRPr lang="en-US" sz="28000" b="1" dirty="0">
              <a:solidFill>
                <a:srgbClr val="FA834E"/>
              </a:solidFill>
            </a:endParaRPr>
          </a:p>
        </p:txBody>
      </p:sp>
      <p:cxnSp>
        <p:nvCxnSpPr>
          <p:cNvPr id="5" name="Straight Connector 4"/>
          <p:cNvCxnSpPr/>
          <p:nvPr/>
        </p:nvCxnSpPr>
        <p:spPr>
          <a:xfrm>
            <a:off x="2527021" y="533400"/>
            <a:ext cx="0" cy="5029200"/>
          </a:xfrm>
          <a:prstGeom prst="line">
            <a:avLst/>
          </a:prstGeom>
          <a:ln w="19050">
            <a:solidFill>
              <a:srgbClr val="CCCCCC"/>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6605" y="1422314"/>
            <a:ext cx="2455476" cy="2946571"/>
          </a:xfrm>
          <a:prstGeom prst="rect">
            <a:avLst/>
          </a:prstGeom>
        </p:spPr>
      </p:pic>
    </p:spTree>
    <p:extLst>
      <p:ext uri="{BB962C8B-B14F-4D97-AF65-F5344CB8AC3E}">
        <p14:creationId xmlns:p14="http://schemas.microsoft.com/office/powerpoint/2010/main" val="2073367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743" y="1421100"/>
            <a:ext cx="4762500" cy="3590925"/>
          </a:xfrm>
          <a:prstGeom prst="rect">
            <a:avLst/>
          </a:prstGeom>
        </p:spPr>
      </p:pic>
      <p:pic>
        <p:nvPicPr>
          <p:cNvPr id="21514"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39927" y="2830425"/>
            <a:ext cx="842553" cy="7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15119" y="1600200"/>
            <a:ext cx="3208937" cy="1384995"/>
          </a:xfrm>
          <a:prstGeom prst="rect">
            <a:avLst/>
          </a:prstGeom>
          <a:noFill/>
        </p:spPr>
        <p:txBody>
          <a:bodyPr wrap="square" rtlCol="0">
            <a:spAutoFit/>
          </a:bodyPr>
          <a:lstStyle/>
          <a:p>
            <a:r>
              <a:rPr lang="en-US" altLang="en-US" sz="1400" dirty="0">
                <a:solidFill>
                  <a:srgbClr val="E04006"/>
                </a:solidFill>
                <a:latin typeface="+mj-lt"/>
                <a:ea typeface="Open Sans Condensed" panose="020B0806030504020204" pitchFamily="34" charset="0"/>
                <a:cs typeface="Open Sans Condensed" panose="020B0806030504020204" pitchFamily="34" charset="0"/>
              </a:rPr>
              <a:t>Best Practice</a:t>
            </a:r>
            <a:r>
              <a:rPr lang="en-US" altLang="en-US" sz="1400" b="0" dirty="0" smtClean="0">
                <a:latin typeface="+mj-lt"/>
                <a:ea typeface="Open Sans" panose="020B0606030504020204" pitchFamily="34" charset="0"/>
                <a:cs typeface="Open Sans" panose="020B0606030504020204" pitchFamily="34" charset="0"/>
              </a:rPr>
              <a:t/>
            </a:r>
            <a:br>
              <a:rPr lang="en-US" altLang="en-US" sz="1400" b="0" dirty="0" smtClean="0">
                <a:latin typeface="+mj-lt"/>
                <a:ea typeface="Open Sans" panose="020B0606030504020204" pitchFamily="34" charset="0"/>
                <a:cs typeface="Open Sans" panose="020B0606030504020204" pitchFamily="34" charset="0"/>
              </a:rPr>
            </a:br>
            <a:r>
              <a:rPr lang="en-US" altLang="en-US" sz="1400" b="0" dirty="0">
                <a:solidFill>
                  <a:srgbClr val="3D3D3D"/>
                </a:solidFill>
                <a:latin typeface="+mj-lt"/>
                <a:ea typeface="Open Sans" panose="020B0606030504020204" pitchFamily="34" charset="0"/>
                <a:cs typeface="Open Sans" panose="020B0606030504020204" pitchFamily="34" charset="0"/>
              </a:rPr>
              <a:t>Adjust keyboard height so that </a:t>
            </a:r>
            <a:r>
              <a:rPr lang="en-US" altLang="en-US" sz="1400" b="0" dirty="0" smtClean="0">
                <a:solidFill>
                  <a:srgbClr val="3D3D3D"/>
                </a:solidFill>
                <a:latin typeface="+mj-lt"/>
                <a:ea typeface="Open Sans" panose="020B0606030504020204" pitchFamily="34" charset="0"/>
                <a:cs typeface="Open Sans" panose="020B0606030504020204" pitchFamily="34" charset="0"/>
              </a:rPr>
              <a:t>both </a:t>
            </a:r>
            <a:r>
              <a:rPr lang="en-US" altLang="en-US" sz="1400" b="0" dirty="0">
                <a:solidFill>
                  <a:srgbClr val="3D3D3D"/>
                </a:solidFill>
                <a:latin typeface="+mj-lt"/>
                <a:ea typeface="Open Sans" panose="020B0606030504020204" pitchFamily="34" charset="0"/>
                <a:cs typeface="Open Sans" panose="020B0606030504020204" pitchFamily="34" charset="0"/>
              </a:rPr>
              <a:t>your arms and forearms are at right angles or slightly greater (90° – 105°) and both your forearms and hands form straight lines.</a:t>
            </a:r>
            <a:endParaRPr lang="en-US" dirty="0">
              <a:solidFill>
                <a:srgbClr val="3D3D3D"/>
              </a:solidFill>
              <a:latin typeface="+mj-lt"/>
            </a:endParaRPr>
          </a:p>
        </p:txBody>
      </p:sp>
      <p:sp>
        <p:nvSpPr>
          <p:cNvPr id="16" name="Title 1"/>
          <p:cNvSpPr txBox="1">
            <a:spLocks/>
          </p:cNvSpPr>
          <p:nvPr/>
        </p:nvSpPr>
        <p:spPr>
          <a:xfrm>
            <a:off x="289786" y="457200"/>
            <a:ext cx="6019800" cy="520700"/>
          </a:xfrm>
          <a:prstGeom prst="rect">
            <a:avLst/>
          </a:prstGeom>
        </p:spPr>
        <p:txBody>
          <a:bodyPr/>
          <a:lst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pPr algn="l"/>
            <a:r>
              <a:rPr lang="en-US" sz="2400" kern="0" dirty="0" smtClean="0">
                <a:solidFill>
                  <a:srgbClr val="4A72A8"/>
                </a:solidFill>
                <a:ea typeface="Open Sans Condensed" panose="020B0806030504020204" pitchFamily="34" charset="0"/>
                <a:cs typeface="Open Sans Condensed" panose="020B0806030504020204" pitchFamily="34" charset="0"/>
              </a:rPr>
              <a:t>Keyboard and Mouse Height</a:t>
            </a:r>
            <a:endParaRPr lang="en-US" sz="2400" kern="0" dirty="0">
              <a:solidFill>
                <a:srgbClr val="4A72A8"/>
              </a:solidFill>
              <a:ea typeface="Open Sans Condensed" panose="020B0806030504020204" pitchFamily="34" charset="0"/>
              <a:cs typeface="Open Sans Condensed" panose="020B0806030504020204" pitchFamily="34" charset="0"/>
            </a:endParaRPr>
          </a:p>
        </p:txBody>
      </p:sp>
      <p:sp>
        <p:nvSpPr>
          <p:cNvPr id="8" name="Oval 7"/>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5119" y="164812"/>
            <a:ext cx="3967162" cy="246221"/>
          </a:xfrm>
          <a:prstGeom prst="rect">
            <a:avLst/>
          </a:prstGeom>
        </p:spPr>
        <p:txBody>
          <a:bodyPr wrap="square">
            <a:spAutoFit/>
          </a:bodyPr>
          <a:lstStyle/>
          <a:p>
            <a:r>
              <a:rPr lang="en-US" altLang="en-US" sz="1000" kern="0" dirty="0">
                <a:solidFill>
                  <a:schemeClr val="bg1"/>
                </a:solidFill>
                <a:latin typeface="Tahoma" panose="020B0604030504040204" pitchFamily="34" charset="0"/>
                <a:ea typeface="Tahoma" panose="020B0604030504040204" pitchFamily="34" charset="0"/>
                <a:cs typeface="Tahoma" panose="020B0604030504040204" pitchFamily="34" charset="0"/>
              </a:rPr>
              <a:t>2</a:t>
            </a:r>
            <a:r>
              <a:rPr lang="en-US" altLang="en-US" sz="1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Your </a:t>
            </a:r>
            <a:r>
              <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rPr>
              <a:t>Keyboard and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Mouse</a:t>
            </a:r>
            <a:endPar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Connector 9"/>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77417" y="2901101"/>
            <a:ext cx="1636987" cy="338554"/>
          </a:xfrm>
          <a:prstGeom prst="rect">
            <a:avLst/>
          </a:prstGeom>
          <a:noFill/>
        </p:spPr>
        <p:txBody>
          <a:bodyPr wrap="none" rtlCol="0">
            <a:spAutoFit/>
          </a:bodyPr>
          <a:lstStyle/>
          <a:p>
            <a:r>
              <a:rPr lang="en-US" sz="1600" smtClean="0">
                <a:solidFill>
                  <a:srgbClr val="E91F23"/>
                </a:solidFill>
                <a:latin typeface="Segoe Print" panose="02000600000000000000" pitchFamily="2" charset="0"/>
              </a:rPr>
              <a:t>90°to 105°</a:t>
            </a:r>
            <a:endParaRPr lang="en-US" sz="1600">
              <a:solidFill>
                <a:srgbClr val="E91F23"/>
              </a:solidFill>
              <a:latin typeface="Segoe Print" panose="02000600000000000000"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743" y="1421100"/>
            <a:ext cx="4762500" cy="3590925"/>
          </a:xfrm>
          <a:prstGeom prst="rect">
            <a:avLst/>
          </a:prstGeom>
        </p:spPr>
      </p:pic>
      <p:sp>
        <p:nvSpPr>
          <p:cNvPr id="12" name="TextBox 11"/>
          <p:cNvSpPr txBox="1"/>
          <p:nvPr/>
        </p:nvSpPr>
        <p:spPr>
          <a:xfrm>
            <a:off x="311344" y="1758917"/>
            <a:ext cx="3048000" cy="1169551"/>
          </a:xfrm>
          <a:prstGeom prst="rect">
            <a:avLst/>
          </a:prstGeom>
          <a:noFill/>
        </p:spPr>
        <p:txBody>
          <a:bodyPr wrap="square" rtlCol="0">
            <a:spAutoFit/>
          </a:bodyPr>
          <a:lstStyle/>
          <a:p>
            <a:r>
              <a:rPr lang="en-US" altLang="en-US" sz="1400" dirty="0">
                <a:solidFill>
                  <a:srgbClr val="E04006"/>
                </a:solidFill>
                <a:latin typeface="+mj-lt"/>
                <a:ea typeface="Open Sans Condensed" panose="020B0806030504020204" pitchFamily="34" charset="0"/>
                <a:cs typeface="Open Sans Condensed" panose="020B0806030504020204" pitchFamily="34" charset="0"/>
              </a:rPr>
              <a:t>Best Practice</a:t>
            </a:r>
            <a:r>
              <a:rPr lang="en-US" altLang="en-US" sz="1400" b="0" dirty="0" smtClean="0">
                <a:latin typeface="+mj-lt"/>
                <a:ea typeface="Open Sans" panose="020B0606030504020204" pitchFamily="34" charset="0"/>
                <a:cs typeface="Open Sans" panose="020B0606030504020204" pitchFamily="34" charset="0"/>
              </a:rPr>
              <a:t/>
            </a:r>
            <a:br>
              <a:rPr lang="en-US" altLang="en-US" sz="1400" b="0" dirty="0" smtClean="0">
                <a:latin typeface="+mj-lt"/>
                <a:ea typeface="Open Sans" panose="020B0606030504020204" pitchFamily="34" charset="0"/>
                <a:cs typeface="Open Sans" panose="020B0606030504020204" pitchFamily="34" charset="0"/>
              </a:rPr>
            </a:br>
            <a:r>
              <a:rPr lang="en-US" altLang="en-US" sz="1400" b="0" dirty="0">
                <a:solidFill>
                  <a:srgbClr val="3D3D3D"/>
                </a:solidFill>
                <a:latin typeface="+mj-lt"/>
                <a:ea typeface="Open Sans" panose="020B0606030504020204" pitchFamily="34" charset="0"/>
                <a:cs typeface="Open Sans" panose="020B0606030504020204" pitchFamily="34" charset="0"/>
              </a:rPr>
              <a:t>The distance between you and your keyboard should allow you to relax your shoulders. Your elbows should hang </a:t>
            </a:r>
            <a:r>
              <a:rPr lang="en-US" altLang="en-US" sz="1400" b="0" dirty="0" smtClean="0">
                <a:solidFill>
                  <a:srgbClr val="3D3D3D"/>
                </a:solidFill>
                <a:latin typeface="+mj-lt"/>
                <a:ea typeface="Open Sans" panose="020B0606030504020204" pitchFamily="34" charset="0"/>
                <a:cs typeface="Open Sans" panose="020B0606030504020204" pitchFamily="34" charset="0"/>
              </a:rPr>
              <a:t>close to </a:t>
            </a:r>
            <a:r>
              <a:rPr lang="en-US" altLang="en-US" sz="1400" b="0" dirty="0">
                <a:solidFill>
                  <a:srgbClr val="3D3D3D"/>
                </a:solidFill>
                <a:latin typeface="+mj-lt"/>
                <a:ea typeface="Open Sans" panose="020B0606030504020204" pitchFamily="34" charset="0"/>
                <a:cs typeface="Open Sans" panose="020B0606030504020204" pitchFamily="34" charset="0"/>
              </a:rPr>
              <a:t>your body.</a:t>
            </a:r>
          </a:p>
        </p:txBody>
      </p:sp>
      <p:cxnSp>
        <p:nvCxnSpPr>
          <p:cNvPr id="5" name="Straight Arrow Connector 4"/>
          <p:cNvCxnSpPr/>
          <p:nvPr/>
        </p:nvCxnSpPr>
        <p:spPr>
          <a:xfrm>
            <a:off x="5419894" y="3276600"/>
            <a:ext cx="762000" cy="0"/>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289785" y="457200"/>
            <a:ext cx="8136927" cy="520700"/>
          </a:xfrm>
          <a:prstGeom prst="rect">
            <a:avLst/>
          </a:prstGeom>
        </p:spPr>
        <p:txBody>
          <a:bodyPr/>
          <a:lst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pPr algn="l"/>
            <a:r>
              <a:rPr lang="en-US" sz="2400" kern="0" dirty="0" smtClean="0">
                <a:solidFill>
                  <a:srgbClr val="4A72A8"/>
                </a:solidFill>
                <a:ea typeface="Open Sans Condensed" panose="020B0806030504020204" pitchFamily="34" charset="0"/>
                <a:cs typeface="Open Sans Condensed" panose="020B0806030504020204" pitchFamily="34" charset="0"/>
              </a:rPr>
              <a:t>Distance from Keyboard</a:t>
            </a:r>
            <a:endParaRPr lang="en-US" sz="2400" kern="0" dirty="0">
              <a:solidFill>
                <a:srgbClr val="4A72A8"/>
              </a:solidFill>
              <a:ea typeface="Open Sans Condensed" panose="020B0806030504020204" pitchFamily="34" charset="0"/>
              <a:cs typeface="Open Sans Condensed" panose="020B0806030504020204" pitchFamily="34" charset="0"/>
            </a:endParaRPr>
          </a:p>
        </p:txBody>
      </p:sp>
      <p:sp>
        <p:nvSpPr>
          <p:cNvPr id="6" name="Oval 5"/>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5119" y="164812"/>
            <a:ext cx="3967162" cy="246221"/>
          </a:xfrm>
          <a:prstGeom prst="rect">
            <a:avLst/>
          </a:prstGeom>
        </p:spPr>
        <p:txBody>
          <a:bodyPr wrap="square">
            <a:spAutoFit/>
          </a:bodyPr>
          <a:lstStyle/>
          <a:p>
            <a:r>
              <a:rPr lang="en-US" altLang="en-US" sz="1000" kern="0" dirty="0">
                <a:solidFill>
                  <a:schemeClr val="bg1"/>
                </a:solidFill>
                <a:latin typeface="Tahoma" panose="020B0604030504040204" pitchFamily="34" charset="0"/>
                <a:ea typeface="Tahoma" panose="020B0604030504040204" pitchFamily="34" charset="0"/>
                <a:cs typeface="Tahoma" panose="020B0604030504040204" pitchFamily="34" charset="0"/>
              </a:rPr>
              <a:t>2</a:t>
            </a:r>
            <a:r>
              <a:rPr lang="en-US" altLang="en-US" sz="1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Your </a:t>
            </a:r>
            <a:r>
              <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rPr>
              <a:t>Keyboard and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Mouse</a:t>
            </a:r>
            <a:endPar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Connector 7"/>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501481" y="2053878"/>
            <a:ext cx="2438400" cy="2289522"/>
            <a:chOff x="4011612" y="1295400"/>
            <a:chExt cx="1800226" cy="1690312"/>
          </a:xfrm>
        </p:grpSpPr>
        <p:grpSp>
          <p:nvGrpSpPr>
            <p:cNvPr id="25606" name="Group 2"/>
            <p:cNvGrpSpPr>
              <a:grpSpLocks/>
            </p:cNvGrpSpPr>
            <p:nvPr/>
          </p:nvGrpSpPr>
          <p:grpSpPr bwMode="auto">
            <a:xfrm>
              <a:off x="4011613" y="1295400"/>
              <a:ext cx="1800225" cy="1431925"/>
              <a:chOff x="4011613" y="1295400"/>
              <a:chExt cx="1800225" cy="1431925"/>
            </a:xfrm>
          </p:grpSpPr>
          <p:pic>
            <p:nvPicPr>
              <p:cNvPr id="2561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1613" y="1300163"/>
                <a:ext cx="809625"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9675" y="1295400"/>
                <a:ext cx="79216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12" name="TextBox 14"/>
            <p:cNvSpPr txBox="1">
              <a:spLocks noChangeArrowheads="1"/>
            </p:cNvSpPr>
            <p:nvPr/>
          </p:nvSpPr>
          <p:spPr bwMode="auto">
            <a:xfrm>
              <a:off x="4011612" y="2741613"/>
              <a:ext cx="1800225" cy="24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1400" dirty="0">
                  <a:solidFill>
                    <a:srgbClr val="FF0000"/>
                  </a:solidFill>
                  <a:latin typeface="Segoe Print" panose="02000600000000000000" pitchFamily="2" charset="0"/>
                </a:rPr>
                <a:t>Straight lines</a:t>
              </a:r>
            </a:p>
          </p:txBody>
        </p:sp>
      </p:grpSp>
      <p:sp>
        <p:nvSpPr>
          <p:cNvPr id="20" name="Title 1"/>
          <p:cNvSpPr txBox="1">
            <a:spLocks/>
          </p:cNvSpPr>
          <p:nvPr/>
        </p:nvSpPr>
        <p:spPr>
          <a:xfrm>
            <a:off x="289785" y="457200"/>
            <a:ext cx="8136927" cy="520700"/>
          </a:xfrm>
          <a:prstGeom prst="rect">
            <a:avLst/>
          </a:prstGeom>
        </p:spPr>
        <p:txBody>
          <a:bodyPr/>
          <a:lst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pPr algn="l"/>
            <a:r>
              <a:rPr lang="en-US" sz="2400" kern="0" dirty="0" smtClean="0">
                <a:solidFill>
                  <a:srgbClr val="4A72A8"/>
                </a:solidFill>
                <a:ea typeface="Open Sans Condensed" panose="020B0806030504020204" pitchFamily="34" charset="0"/>
                <a:cs typeface="Open Sans Condensed" panose="020B0806030504020204" pitchFamily="34" charset="0"/>
              </a:rPr>
              <a:t>Neutral Hand Posture </a:t>
            </a:r>
            <a:r>
              <a:rPr lang="en-US" sz="2400" kern="0" dirty="0" smtClean="0">
                <a:solidFill>
                  <a:srgbClr val="4A72A8"/>
                </a:solidFill>
                <a:ea typeface="Open Sans Condensed Light" panose="020B0306030504020204" pitchFamily="34" charset="0"/>
                <a:cs typeface="Open Sans Condensed Light" panose="020B0306030504020204" pitchFamily="34" charset="0"/>
              </a:rPr>
              <a:t>(lateral)</a:t>
            </a:r>
            <a:endParaRPr lang="en-US" sz="2400" kern="0" dirty="0">
              <a:solidFill>
                <a:srgbClr val="4A72A8"/>
              </a:solidFill>
              <a:ea typeface="Open Sans Condensed Light" panose="020B0306030504020204" pitchFamily="34" charset="0"/>
              <a:cs typeface="Open Sans Condensed Light" panose="020B0306030504020204" pitchFamily="34" charset="0"/>
            </a:endParaRPr>
          </a:p>
        </p:txBody>
      </p:sp>
      <p:sp>
        <p:nvSpPr>
          <p:cNvPr id="21" name="TextBox 20"/>
          <p:cNvSpPr txBox="1"/>
          <p:nvPr/>
        </p:nvSpPr>
        <p:spPr>
          <a:xfrm>
            <a:off x="311343" y="1758917"/>
            <a:ext cx="3285137" cy="1600438"/>
          </a:xfrm>
          <a:prstGeom prst="rect">
            <a:avLst/>
          </a:prstGeom>
          <a:noFill/>
        </p:spPr>
        <p:txBody>
          <a:bodyPr wrap="square" rtlCol="0">
            <a:spAutoFit/>
          </a:bodyPr>
          <a:lstStyle/>
          <a:p>
            <a:r>
              <a:rPr lang="en-US" altLang="en-US" sz="1400" dirty="0">
                <a:solidFill>
                  <a:srgbClr val="E04006"/>
                </a:solidFill>
                <a:latin typeface="+mj-lt"/>
                <a:ea typeface="Open Sans Condensed" panose="020B0806030504020204" pitchFamily="34" charset="0"/>
                <a:cs typeface="Open Sans Condensed" panose="020B0806030504020204" pitchFamily="34" charset="0"/>
              </a:rPr>
              <a:t>Best Practice</a:t>
            </a:r>
            <a:r>
              <a:rPr lang="en-US" altLang="en-US" sz="1400" b="0" dirty="0" smtClean="0">
                <a:latin typeface="+mj-lt"/>
                <a:ea typeface="Open Sans" panose="020B0606030504020204" pitchFamily="34" charset="0"/>
                <a:cs typeface="Open Sans" panose="020B0606030504020204" pitchFamily="34" charset="0"/>
              </a:rPr>
              <a:t/>
            </a:r>
            <a:br>
              <a:rPr lang="en-US" altLang="en-US" sz="1400" b="0" dirty="0" smtClean="0">
                <a:latin typeface="+mj-lt"/>
                <a:ea typeface="Open Sans" panose="020B0606030504020204" pitchFamily="34" charset="0"/>
                <a:cs typeface="Open Sans" panose="020B0606030504020204" pitchFamily="34" charset="0"/>
              </a:rPr>
            </a:br>
            <a:r>
              <a:rPr lang="en-US" altLang="en-US" sz="1400" b="0" dirty="0">
                <a:solidFill>
                  <a:srgbClr val="3D3D3D"/>
                </a:solidFill>
                <a:latin typeface="+mj-lt"/>
                <a:ea typeface="Open Sans" panose="020B0606030504020204" pitchFamily="34" charset="0"/>
                <a:cs typeface="Open Sans" panose="020B0606030504020204" pitchFamily="34" charset="0"/>
              </a:rPr>
              <a:t>Adjust your desk height, keyboard, or mouse position so that your wrists are in straight lines. This maintains neutral hand posture. </a:t>
            </a:r>
          </a:p>
          <a:p>
            <a:endParaRPr lang="en-US" altLang="en-US" sz="1400" b="0" dirty="0">
              <a:solidFill>
                <a:srgbClr val="3D3D3D"/>
              </a:solidFill>
              <a:latin typeface="+mj-lt"/>
              <a:ea typeface="Open Sans" panose="020B0606030504020204" pitchFamily="34" charset="0"/>
              <a:cs typeface="Open Sans" panose="020B0606030504020204" pitchFamily="34" charset="0"/>
            </a:endParaRPr>
          </a:p>
          <a:p>
            <a:r>
              <a:rPr lang="en-US" altLang="en-US" sz="1400" b="0" dirty="0">
                <a:solidFill>
                  <a:srgbClr val="3D3D3D"/>
                </a:solidFill>
                <a:latin typeface="+mj-lt"/>
                <a:ea typeface="Open Sans" panose="020B0606030504020204" pitchFamily="34" charset="0"/>
                <a:cs typeface="Open Sans" panose="020B0606030504020204" pitchFamily="34" charset="0"/>
              </a:rPr>
              <a:t>Do not bend your wrists to the </a:t>
            </a:r>
            <a:r>
              <a:rPr lang="en-US" altLang="en-US" sz="1400" b="0" dirty="0" smtClean="0">
                <a:solidFill>
                  <a:srgbClr val="3D3D3D"/>
                </a:solidFill>
                <a:latin typeface="+mj-lt"/>
                <a:ea typeface="Open Sans" panose="020B0606030504020204" pitchFamily="34" charset="0"/>
                <a:cs typeface="Open Sans" panose="020B0606030504020204" pitchFamily="34" charset="0"/>
              </a:rPr>
              <a:t>sides.</a:t>
            </a:r>
            <a:endParaRPr lang="en-US" dirty="0">
              <a:solidFill>
                <a:srgbClr val="3D3D3D"/>
              </a:solidFill>
              <a:latin typeface="+mj-lt"/>
            </a:endParaRPr>
          </a:p>
        </p:txBody>
      </p:sp>
      <p:sp>
        <p:nvSpPr>
          <p:cNvPr id="9" name="Oval 8"/>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5119" y="164812"/>
            <a:ext cx="3967162" cy="246221"/>
          </a:xfrm>
          <a:prstGeom prst="rect">
            <a:avLst/>
          </a:prstGeom>
        </p:spPr>
        <p:txBody>
          <a:bodyPr wrap="square">
            <a:spAutoFit/>
          </a:bodyPr>
          <a:lstStyle/>
          <a:p>
            <a:r>
              <a:rPr lang="en-US" altLang="en-US" sz="1000" kern="0" dirty="0">
                <a:solidFill>
                  <a:schemeClr val="bg1"/>
                </a:solidFill>
                <a:latin typeface="Tahoma" panose="020B0604030504040204" pitchFamily="34" charset="0"/>
                <a:ea typeface="Tahoma" panose="020B0604030504040204" pitchFamily="34" charset="0"/>
                <a:cs typeface="Tahoma" panose="020B0604030504040204" pitchFamily="34" charset="0"/>
              </a:rPr>
              <a:t>2</a:t>
            </a:r>
            <a:r>
              <a:rPr lang="en-US" altLang="en-US" sz="1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Your </a:t>
            </a:r>
            <a:r>
              <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rPr>
              <a:t>Keyboard and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Mouse</a:t>
            </a:r>
            <a:endPar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Connector 10"/>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358482" y="2259362"/>
            <a:ext cx="4191000" cy="1912741"/>
            <a:chOff x="4578668" y="2284412"/>
            <a:chExt cx="3008788" cy="1373188"/>
          </a:xfrm>
        </p:grpSpPr>
        <p:pic>
          <p:nvPicPr>
            <p:cNvPr id="27656"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4281" y="2438400"/>
              <a:ext cx="25431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TextBox 14"/>
            <p:cNvSpPr txBox="1">
              <a:spLocks noChangeArrowheads="1"/>
            </p:cNvSpPr>
            <p:nvPr/>
          </p:nvSpPr>
          <p:spPr bwMode="auto">
            <a:xfrm>
              <a:off x="4578668" y="2284412"/>
              <a:ext cx="160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en-US" sz="1400" dirty="0">
                  <a:solidFill>
                    <a:srgbClr val="FF0000"/>
                  </a:solidFill>
                  <a:latin typeface="Segoe Print" panose="02000600000000000000" pitchFamily="2" charset="0"/>
                </a:rPr>
                <a:t>Straight lines</a:t>
              </a:r>
            </a:p>
          </p:txBody>
        </p:sp>
      </p:grpSp>
      <p:sp>
        <p:nvSpPr>
          <p:cNvPr id="13" name="TextBox 12"/>
          <p:cNvSpPr txBox="1"/>
          <p:nvPr/>
        </p:nvSpPr>
        <p:spPr>
          <a:xfrm>
            <a:off x="311343" y="1758917"/>
            <a:ext cx="3285137" cy="1815882"/>
          </a:xfrm>
          <a:prstGeom prst="rect">
            <a:avLst/>
          </a:prstGeom>
          <a:noFill/>
        </p:spPr>
        <p:txBody>
          <a:bodyPr wrap="square" rtlCol="0">
            <a:spAutoFit/>
          </a:bodyPr>
          <a:lstStyle/>
          <a:p>
            <a:r>
              <a:rPr lang="en-US" altLang="en-US" sz="1400" dirty="0">
                <a:solidFill>
                  <a:srgbClr val="E04006"/>
                </a:solidFill>
                <a:latin typeface="+mj-lt"/>
                <a:ea typeface="Open Sans Condensed" panose="020B0806030504020204" pitchFamily="34" charset="0"/>
                <a:cs typeface="Open Sans Condensed" panose="020B0806030504020204" pitchFamily="34" charset="0"/>
              </a:rPr>
              <a:t>Best Practice</a:t>
            </a:r>
            <a:r>
              <a:rPr lang="en-US" altLang="en-US" sz="1400" b="0" dirty="0" smtClean="0">
                <a:latin typeface="+mj-lt"/>
                <a:ea typeface="Open Sans" panose="020B0606030504020204" pitchFamily="34" charset="0"/>
                <a:cs typeface="Open Sans" panose="020B0606030504020204" pitchFamily="34" charset="0"/>
              </a:rPr>
              <a:t/>
            </a:r>
            <a:br>
              <a:rPr lang="en-US" altLang="en-US" sz="1400" b="0" dirty="0" smtClean="0">
                <a:latin typeface="+mj-lt"/>
                <a:ea typeface="Open Sans" panose="020B0606030504020204" pitchFamily="34" charset="0"/>
                <a:cs typeface="Open Sans" panose="020B0606030504020204" pitchFamily="34" charset="0"/>
              </a:rPr>
            </a:br>
            <a:r>
              <a:rPr lang="en-US" altLang="en-US" sz="1400" b="0" dirty="0">
                <a:solidFill>
                  <a:srgbClr val="3D3D3D"/>
                </a:solidFill>
                <a:latin typeface="+mj-lt"/>
                <a:ea typeface="Open Sans" panose="020B0606030504020204" pitchFamily="34" charset="0"/>
                <a:cs typeface="Open Sans" panose="020B0606030504020204" pitchFamily="34" charset="0"/>
              </a:rPr>
              <a:t>Just as wrists should not bend horizontally, they also should not bend vertically. </a:t>
            </a:r>
            <a:endParaRPr lang="en-US" altLang="en-US" sz="1400" b="0" dirty="0" smtClean="0">
              <a:solidFill>
                <a:srgbClr val="3D3D3D"/>
              </a:solidFill>
              <a:latin typeface="+mj-lt"/>
              <a:ea typeface="Open Sans" panose="020B0606030504020204" pitchFamily="34" charset="0"/>
              <a:cs typeface="Open Sans" panose="020B0606030504020204" pitchFamily="34" charset="0"/>
            </a:endParaRPr>
          </a:p>
          <a:p>
            <a:endParaRPr lang="en-US" altLang="en-US" sz="1400" b="0" dirty="0">
              <a:solidFill>
                <a:srgbClr val="3D3D3D"/>
              </a:solidFill>
              <a:latin typeface="+mj-lt"/>
              <a:ea typeface="Open Sans" panose="020B0606030504020204" pitchFamily="34" charset="0"/>
              <a:cs typeface="Open Sans" panose="020B0606030504020204" pitchFamily="34" charset="0"/>
            </a:endParaRPr>
          </a:p>
          <a:p>
            <a:r>
              <a:rPr lang="en-US" altLang="en-US" sz="1400" b="0" dirty="0" smtClean="0">
                <a:solidFill>
                  <a:srgbClr val="3D3D3D"/>
                </a:solidFill>
                <a:latin typeface="+mj-lt"/>
                <a:ea typeface="Open Sans" panose="020B0606030504020204" pitchFamily="34" charset="0"/>
                <a:cs typeface="Open Sans" panose="020B0606030504020204" pitchFamily="34" charset="0"/>
              </a:rPr>
              <a:t>Keep </a:t>
            </a:r>
            <a:r>
              <a:rPr lang="en-US" altLang="en-US" sz="1400" b="0" dirty="0">
                <a:solidFill>
                  <a:srgbClr val="3D3D3D"/>
                </a:solidFill>
                <a:latin typeface="+mj-lt"/>
                <a:ea typeface="Open Sans" panose="020B0606030504020204" pitchFamily="34" charset="0"/>
                <a:cs typeface="Open Sans" panose="020B0606030504020204" pitchFamily="34" charset="0"/>
              </a:rPr>
              <a:t>wrists in straight lines to maintain neutral posture. </a:t>
            </a:r>
            <a:r>
              <a:rPr lang="en-US" altLang="en-US" sz="1400" b="0" dirty="0" smtClean="0">
                <a:solidFill>
                  <a:srgbClr val="3D3D3D"/>
                </a:solidFill>
                <a:latin typeface="+mj-lt"/>
                <a:ea typeface="Open Sans" panose="020B0606030504020204" pitchFamily="34" charset="0"/>
                <a:cs typeface="Open Sans" panose="020B0606030504020204" pitchFamily="34" charset="0"/>
              </a:rPr>
              <a:t>Do </a:t>
            </a:r>
            <a:r>
              <a:rPr lang="en-US" altLang="en-US" sz="1400" b="0" dirty="0">
                <a:solidFill>
                  <a:srgbClr val="3D3D3D"/>
                </a:solidFill>
                <a:latin typeface="+mj-lt"/>
                <a:ea typeface="Open Sans" panose="020B0606030504020204" pitchFamily="34" charset="0"/>
                <a:cs typeface="Open Sans" panose="020B0606030504020204" pitchFamily="34" charset="0"/>
              </a:rPr>
              <a:t>not bend your wrists upward or </a:t>
            </a:r>
            <a:r>
              <a:rPr lang="en-US" altLang="en-US" sz="1400" b="0" dirty="0" smtClean="0">
                <a:solidFill>
                  <a:srgbClr val="3D3D3D"/>
                </a:solidFill>
                <a:latin typeface="+mj-lt"/>
                <a:ea typeface="Open Sans" panose="020B0606030504020204" pitchFamily="34" charset="0"/>
                <a:cs typeface="Open Sans" panose="020B0606030504020204" pitchFamily="34" charset="0"/>
              </a:rPr>
              <a:t>downward.</a:t>
            </a:r>
            <a:endParaRPr lang="en-US" altLang="en-US" sz="1400" b="0" dirty="0">
              <a:solidFill>
                <a:srgbClr val="3D3D3D"/>
              </a:solidFill>
              <a:latin typeface="+mj-lt"/>
              <a:ea typeface="Open Sans" panose="020B0606030504020204" pitchFamily="34" charset="0"/>
              <a:cs typeface="Open Sans" panose="020B0606030504020204" pitchFamily="34" charset="0"/>
            </a:endParaRPr>
          </a:p>
        </p:txBody>
      </p:sp>
      <p:sp>
        <p:nvSpPr>
          <p:cNvPr id="15" name="Title 1"/>
          <p:cNvSpPr txBox="1">
            <a:spLocks/>
          </p:cNvSpPr>
          <p:nvPr/>
        </p:nvSpPr>
        <p:spPr>
          <a:xfrm>
            <a:off x="289785" y="457200"/>
            <a:ext cx="8136927" cy="520700"/>
          </a:xfrm>
          <a:prstGeom prst="rect">
            <a:avLst/>
          </a:prstGeom>
        </p:spPr>
        <p:txBody>
          <a:bodyPr/>
          <a:lst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pPr algn="l"/>
            <a:r>
              <a:rPr lang="en-US" sz="2400" kern="0" dirty="0" smtClean="0">
                <a:solidFill>
                  <a:srgbClr val="4A72A8"/>
                </a:solidFill>
                <a:ea typeface="Open Sans Condensed" panose="020B0806030504020204" pitchFamily="34" charset="0"/>
                <a:cs typeface="Open Sans Condensed" panose="020B0806030504020204" pitchFamily="34" charset="0"/>
              </a:rPr>
              <a:t>Neutral Hand Posture </a:t>
            </a:r>
            <a:r>
              <a:rPr lang="en-US" sz="2400" kern="0" dirty="0" smtClean="0">
                <a:solidFill>
                  <a:srgbClr val="4A72A8"/>
                </a:solidFill>
                <a:ea typeface="Open Sans Condensed Light" panose="020B0306030504020204" pitchFamily="34" charset="0"/>
                <a:cs typeface="Open Sans Condensed Light" panose="020B0306030504020204" pitchFamily="34" charset="0"/>
              </a:rPr>
              <a:t>(vertical)</a:t>
            </a:r>
            <a:endParaRPr lang="en-US" sz="2400" kern="0" dirty="0">
              <a:solidFill>
                <a:srgbClr val="4A72A8"/>
              </a:solidFill>
              <a:ea typeface="Open Sans Condensed Light" panose="020B0306030504020204" pitchFamily="34" charset="0"/>
              <a:cs typeface="Open Sans Condensed Light" panose="020B0306030504020204" pitchFamily="34" charset="0"/>
            </a:endParaRPr>
          </a:p>
        </p:txBody>
      </p:sp>
      <p:sp>
        <p:nvSpPr>
          <p:cNvPr id="7" name="Oval 6"/>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5119" y="164812"/>
            <a:ext cx="3967162" cy="246221"/>
          </a:xfrm>
          <a:prstGeom prst="rect">
            <a:avLst/>
          </a:prstGeom>
        </p:spPr>
        <p:txBody>
          <a:bodyPr wrap="square">
            <a:spAutoFit/>
          </a:bodyPr>
          <a:lstStyle/>
          <a:p>
            <a:r>
              <a:rPr lang="en-US" altLang="en-US" sz="1000" kern="0" dirty="0">
                <a:solidFill>
                  <a:schemeClr val="bg1"/>
                </a:solidFill>
                <a:latin typeface="Tahoma" panose="020B0604030504040204" pitchFamily="34" charset="0"/>
                <a:ea typeface="Tahoma" panose="020B0604030504040204" pitchFamily="34" charset="0"/>
                <a:cs typeface="Tahoma" panose="020B0604030504040204" pitchFamily="34" charset="0"/>
              </a:rPr>
              <a:t>2</a:t>
            </a:r>
            <a:r>
              <a:rPr lang="en-US" altLang="en-US" sz="1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Your </a:t>
            </a:r>
            <a:r>
              <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rPr>
              <a:t>Keyboard and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Mouse</a:t>
            </a:r>
            <a:endPar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endParaRPr>
          </a:p>
        </p:txBody>
      </p:sp>
      <p:cxnSp>
        <p:nvCxnSpPr>
          <p:cNvPr id="9" name="Straight Connector 8"/>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0881" y="1758917"/>
            <a:ext cx="4178402"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289785" y="457200"/>
            <a:ext cx="8136927" cy="520700"/>
          </a:xfrm>
          <a:prstGeom prst="rect">
            <a:avLst/>
          </a:prstGeom>
        </p:spPr>
        <p:txBody>
          <a:bodyPr/>
          <a:lst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pPr algn="l"/>
            <a:r>
              <a:rPr lang="en-US" sz="2400" kern="0" dirty="0" smtClean="0">
                <a:solidFill>
                  <a:srgbClr val="4A72A8"/>
                </a:solidFill>
                <a:ea typeface="Open Sans Condensed" panose="020B0806030504020204" pitchFamily="34" charset="0"/>
                <a:cs typeface="Open Sans Condensed" panose="020B0806030504020204" pitchFamily="34" charset="0"/>
              </a:rPr>
              <a:t>Mouse Location</a:t>
            </a:r>
            <a:endParaRPr lang="en-US" sz="2400" kern="0" dirty="0">
              <a:solidFill>
                <a:srgbClr val="4A72A8"/>
              </a:solidFill>
              <a:ea typeface="Open Sans Condensed" panose="020B0806030504020204" pitchFamily="34" charset="0"/>
              <a:cs typeface="Open Sans Condensed" panose="020B0806030504020204" pitchFamily="34" charset="0"/>
            </a:endParaRPr>
          </a:p>
        </p:txBody>
      </p:sp>
      <p:sp>
        <p:nvSpPr>
          <p:cNvPr id="13" name="TextBox 12"/>
          <p:cNvSpPr txBox="1"/>
          <p:nvPr/>
        </p:nvSpPr>
        <p:spPr>
          <a:xfrm>
            <a:off x="311343" y="1758917"/>
            <a:ext cx="3437537" cy="1015663"/>
          </a:xfrm>
          <a:prstGeom prst="rect">
            <a:avLst/>
          </a:prstGeom>
          <a:noFill/>
        </p:spPr>
        <p:txBody>
          <a:bodyPr wrap="square" rtlCol="0">
            <a:spAutoFit/>
          </a:bodyPr>
          <a:lstStyle/>
          <a:p>
            <a:r>
              <a:rPr lang="en-US" altLang="en-US" sz="1400" dirty="0">
                <a:solidFill>
                  <a:srgbClr val="E04006"/>
                </a:solidFill>
                <a:latin typeface="+mj-lt"/>
                <a:ea typeface="Open Sans Condensed" panose="020B0806030504020204" pitchFamily="34" charset="0"/>
                <a:cs typeface="Open Sans Condensed" panose="020B0806030504020204" pitchFamily="34" charset="0"/>
              </a:rPr>
              <a:t>Best Practice</a:t>
            </a:r>
            <a:r>
              <a:rPr lang="en-US" altLang="en-US" sz="1400" b="0" dirty="0" smtClean="0">
                <a:latin typeface="+mj-lt"/>
                <a:ea typeface="Open Sans" panose="020B0606030504020204" pitchFamily="34" charset="0"/>
                <a:cs typeface="Open Sans" panose="020B0606030504020204" pitchFamily="34" charset="0"/>
              </a:rPr>
              <a:t/>
            </a:r>
            <a:br>
              <a:rPr lang="en-US" altLang="en-US" sz="1400" b="0" dirty="0" smtClean="0">
                <a:latin typeface="+mj-lt"/>
                <a:ea typeface="Open Sans" panose="020B0606030504020204" pitchFamily="34" charset="0"/>
                <a:cs typeface="Open Sans" panose="020B0606030504020204" pitchFamily="34" charset="0"/>
              </a:rPr>
            </a:br>
            <a:r>
              <a:rPr lang="en-US" altLang="en-US" sz="1400" b="0" dirty="0">
                <a:solidFill>
                  <a:srgbClr val="3D3D3D"/>
                </a:solidFill>
                <a:latin typeface="+mj-lt"/>
                <a:ea typeface="Open Sans" panose="020B0606030504020204" pitchFamily="34" charset="0"/>
                <a:cs typeface="Open Sans" panose="020B0606030504020204" pitchFamily="34" charset="0"/>
              </a:rPr>
              <a:t>Your mouse should be directly next to the keyboard in the </a:t>
            </a:r>
            <a:r>
              <a:rPr lang="en-US" altLang="en-US" sz="1400" dirty="0">
                <a:solidFill>
                  <a:srgbClr val="3D3D3D"/>
                </a:solidFill>
                <a:latin typeface="+mj-lt"/>
                <a:ea typeface="Open Sans" panose="020B0606030504020204" pitchFamily="34" charset="0"/>
                <a:cs typeface="Open Sans" panose="020B0606030504020204" pitchFamily="34" charset="0"/>
              </a:rPr>
              <a:t>A</a:t>
            </a:r>
            <a:r>
              <a:rPr lang="en-US" altLang="en-US" sz="1400" b="0" dirty="0">
                <a:solidFill>
                  <a:srgbClr val="3D3D3D"/>
                </a:solidFill>
                <a:latin typeface="+mj-lt"/>
                <a:ea typeface="Open Sans" panose="020B0606030504020204" pitchFamily="34" charset="0"/>
                <a:cs typeface="Open Sans" panose="020B0606030504020204" pitchFamily="34" charset="0"/>
              </a:rPr>
              <a:t> position.</a:t>
            </a:r>
          </a:p>
          <a:p>
            <a:endParaRPr lang="en-US" dirty="0">
              <a:solidFill>
                <a:srgbClr val="3D3D3D"/>
              </a:solidFill>
              <a:latin typeface="+mj-lt"/>
            </a:endParaRPr>
          </a:p>
        </p:txBody>
      </p:sp>
      <p:sp>
        <p:nvSpPr>
          <p:cNvPr id="5" name="Oval 4"/>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5119" y="164812"/>
            <a:ext cx="3967162" cy="246221"/>
          </a:xfrm>
          <a:prstGeom prst="rect">
            <a:avLst/>
          </a:prstGeom>
        </p:spPr>
        <p:txBody>
          <a:bodyPr wrap="square">
            <a:spAutoFit/>
          </a:bodyPr>
          <a:lstStyle/>
          <a:p>
            <a:r>
              <a:rPr lang="en-US" altLang="en-US" sz="1000" kern="0" dirty="0">
                <a:solidFill>
                  <a:schemeClr val="bg1"/>
                </a:solidFill>
                <a:latin typeface="Tahoma" panose="020B0604030504040204" pitchFamily="34" charset="0"/>
                <a:ea typeface="Tahoma" panose="020B0604030504040204" pitchFamily="34" charset="0"/>
                <a:cs typeface="Tahoma" panose="020B0604030504040204" pitchFamily="34" charset="0"/>
              </a:rPr>
              <a:t>2</a:t>
            </a:r>
            <a:r>
              <a:rPr lang="en-US" altLang="en-US" sz="1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Your </a:t>
            </a:r>
            <a:r>
              <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rPr>
              <a:t>Keyboard and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Mouse</a:t>
            </a:r>
            <a:endPar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6"/>
          <p:cNvSpPr txBox="1">
            <a:spLocks/>
          </p:cNvSpPr>
          <p:nvPr/>
        </p:nvSpPr>
        <p:spPr>
          <a:xfrm>
            <a:off x="2608785" y="712789"/>
            <a:ext cx="4493689" cy="2182811"/>
          </a:xfrm>
          <a:prstGeom prst="rect">
            <a:avLst/>
          </a:prstGeom>
        </p:spPr>
        <p:txBody>
          <a:bodyPr lIns="81510" tIns="40755" rIns="81510" bIns="40755"/>
          <a:lstStyle>
            <a:lvl1pPr marL="280988" indent="-280988" algn="l" rtl="0" eaLnBrk="0" fontAlgn="base" hangingPunct="0">
              <a:spcBef>
                <a:spcPct val="20000"/>
              </a:spcBef>
              <a:spcAft>
                <a:spcPct val="0"/>
              </a:spcAft>
              <a:buChar char="•"/>
              <a:defRPr sz="1112">
                <a:solidFill>
                  <a:srgbClr val="3D3D3D"/>
                </a:solidFill>
                <a:latin typeface="+mn-lt"/>
                <a:ea typeface="+mn-ea"/>
                <a:cs typeface="+mn-cs"/>
              </a:defRPr>
            </a:lvl1pPr>
            <a:lvl2pPr marL="611188" indent="-233363" algn="l" rtl="0" eaLnBrk="0" fontAlgn="base" hangingPunct="0">
              <a:spcBef>
                <a:spcPct val="20000"/>
              </a:spcBef>
              <a:spcAft>
                <a:spcPct val="0"/>
              </a:spcAft>
              <a:buChar char="–"/>
              <a:defRPr sz="1112">
                <a:solidFill>
                  <a:srgbClr val="3D3D3D"/>
                </a:solidFill>
                <a:latin typeface="+mn-lt"/>
                <a:cs typeface="+mn-cs"/>
              </a:defRPr>
            </a:lvl2pPr>
            <a:lvl3pPr marL="941388" indent="-185738" algn="l" rtl="0" eaLnBrk="0" fontAlgn="base" hangingPunct="0">
              <a:spcBef>
                <a:spcPct val="20000"/>
              </a:spcBef>
              <a:spcAft>
                <a:spcPct val="0"/>
              </a:spcAft>
              <a:buChar char="•"/>
              <a:defRPr sz="1112">
                <a:solidFill>
                  <a:srgbClr val="3D3D3D"/>
                </a:solidFill>
                <a:latin typeface="+mn-lt"/>
                <a:cs typeface="+mn-cs"/>
              </a:defRPr>
            </a:lvl3pPr>
            <a:lvl4pPr marL="1317625" indent="-185738" algn="l" rtl="0" eaLnBrk="0" fontAlgn="base" hangingPunct="0">
              <a:spcBef>
                <a:spcPct val="20000"/>
              </a:spcBef>
              <a:spcAft>
                <a:spcPct val="0"/>
              </a:spcAft>
              <a:buChar char="–"/>
              <a:defRPr sz="1112">
                <a:solidFill>
                  <a:srgbClr val="3D3D3D"/>
                </a:solidFill>
                <a:latin typeface="+mn-lt"/>
                <a:cs typeface="+mn-cs"/>
              </a:defRPr>
            </a:lvl4pPr>
            <a:lvl5pPr marL="1697038" indent="-185738" algn="l" rtl="0" eaLnBrk="0" fontAlgn="base" hangingPunct="0">
              <a:spcBef>
                <a:spcPct val="20000"/>
              </a:spcBef>
              <a:spcAft>
                <a:spcPct val="0"/>
              </a:spcAft>
              <a:buChar char="»"/>
              <a:defRPr sz="1112">
                <a:solidFill>
                  <a:srgbClr val="3D3D3D"/>
                </a:solidFill>
                <a:latin typeface="+mn-lt"/>
                <a:cs typeface="+mn-cs"/>
              </a:defRPr>
            </a:lvl5pPr>
            <a:lvl6pPr marL="2076740" indent="-188795" algn="l" rtl="0" fontAlgn="base">
              <a:spcBef>
                <a:spcPct val="20000"/>
              </a:spcBef>
              <a:spcAft>
                <a:spcPct val="0"/>
              </a:spcAft>
              <a:buChar char="»"/>
              <a:defRPr sz="1668">
                <a:solidFill>
                  <a:schemeClr val="tx1"/>
                </a:solidFill>
                <a:latin typeface="+mn-lt"/>
                <a:cs typeface="+mn-cs"/>
              </a:defRPr>
            </a:lvl6pPr>
            <a:lvl7pPr marL="2454330" indent="-188795" algn="l" rtl="0" fontAlgn="base">
              <a:spcBef>
                <a:spcPct val="20000"/>
              </a:spcBef>
              <a:spcAft>
                <a:spcPct val="0"/>
              </a:spcAft>
              <a:buChar char="»"/>
              <a:defRPr sz="1668">
                <a:solidFill>
                  <a:schemeClr val="tx1"/>
                </a:solidFill>
                <a:latin typeface="+mn-lt"/>
                <a:cs typeface="+mn-cs"/>
              </a:defRPr>
            </a:lvl7pPr>
            <a:lvl8pPr marL="2831919" indent="-188795" algn="l" rtl="0" fontAlgn="base">
              <a:spcBef>
                <a:spcPct val="20000"/>
              </a:spcBef>
              <a:spcAft>
                <a:spcPct val="0"/>
              </a:spcAft>
              <a:buChar char="»"/>
              <a:defRPr sz="1668">
                <a:solidFill>
                  <a:schemeClr val="tx1"/>
                </a:solidFill>
                <a:latin typeface="+mn-lt"/>
                <a:cs typeface="+mn-cs"/>
              </a:defRPr>
            </a:lvl8pPr>
            <a:lvl9pPr marL="3209507" indent="-188795" algn="l" rtl="0" fontAlgn="base">
              <a:spcBef>
                <a:spcPct val="20000"/>
              </a:spcBef>
              <a:spcAft>
                <a:spcPct val="0"/>
              </a:spcAft>
              <a:buChar char="»"/>
              <a:defRPr sz="1668">
                <a:solidFill>
                  <a:schemeClr val="tx1"/>
                </a:solidFill>
                <a:latin typeface="+mn-lt"/>
                <a:cs typeface="+mn-cs"/>
              </a:defRPr>
            </a:lvl9pPr>
          </a:lstStyle>
          <a:p>
            <a:pPr marL="0" indent="0">
              <a:buFontTx/>
              <a:buNone/>
              <a:defRPr/>
            </a:pPr>
            <a:r>
              <a:rPr lang="en-US" sz="2400" dirty="0" smtClean="0">
                <a:solidFill>
                  <a:srgbClr val="4A72A8"/>
                </a:solidFill>
                <a:latin typeface="+mj-lt"/>
                <a:ea typeface="Open Sans Condensed" panose="020B0806030504020204" pitchFamily="34" charset="0"/>
                <a:cs typeface="Open Sans Condensed" panose="020B0806030504020204" pitchFamily="34" charset="0"/>
              </a:rPr>
              <a:t>Your Monitor</a:t>
            </a:r>
          </a:p>
          <a:p>
            <a:pPr marL="0" indent="0">
              <a:buFontTx/>
              <a:buNone/>
              <a:defRPr/>
            </a:pPr>
            <a:endParaRPr lang="en-US" sz="1300" dirty="0">
              <a:solidFill>
                <a:schemeClr val="tx1"/>
              </a:solidFill>
              <a:latin typeface="+mj-lt"/>
              <a:ea typeface="Open Sans" panose="020B0606030504020204" pitchFamily="34" charset="0"/>
              <a:cs typeface="Open Sans" panose="020B0606030504020204" pitchFamily="34" charset="0"/>
            </a:endParaRPr>
          </a:p>
          <a:p>
            <a:pPr marL="0" indent="0">
              <a:buFontTx/>
              <a:buNone/>
              <a:defRPr/>
            </a:pPr>
            <a:r>
              <a:rPr lang="en-US" sz="1300" dirty="0">
                <a:latin typeface="+mj-lt"/>
                <a:ea typeface="Open Sans" panose="020B0606030504020204" pitchFamily="34" charset="0"/>
                <a:cs typeface="Open Sans" panose="020B0606030504020204" pitchFamily="34" charset="0"/>
              </a:rPr>
              <a:t>If your monitor is not adjusted correctly, it could affect your entire posture and create neck, shoulder, and back problems.</a:t>
            </a:r>
            <a:r>
              <a:rPr lang="en-US" sz="1300" dirty="0" smtClean="0">
                <a:latin typeface="+mj-lt"/>
                <a:ea typeface="Open Sans" panose="020B0606030504020204" pitchFamily="34" charset="0"/>
                <a:cs typeface="Open Sans" panose="020B0606030504020204" pitchFamily="34" charset="0"/>
              </a:rPr>
              <a:t/>
            </a:r>
            <a:br>
              <a:rPr lang="en-US" sz="1300" dirty="0" smtClean="0">
                <a:latin typeface="+mj-lt"/>
                <a:ea typeface="Open Sans" panose="020B0606030504020204" pitchFamily="34" charset="0"/>
                <a:cs typeface="Open Sans" panose="020B0606030504020204" pitchFamily="34" charset="0"/>
              </a:rPr>
            </a:br>
            <a:r>
              <a:rPr lang="en-US" sz="1300" dirty="0" smtClean="0">
                <a:latin typeface="+mj-lt"/>
                <a:ea typeface="Open Sans" panose="020B0606030504020204" pitchFamily="34" charset="0"/>
                <a:cs typeface="Open Sans" panose="020B0606030504020204" pitchFamily="34" charset="0"/>
              </a:rPr>
              <a:t/>
            </a:r>
            <a:br>
              <a:rPr lang="en-US" sz="1300" dirty="0" smtClean="0">
                <a:latin typeface="+mj-lt"/>
                <a:ea typeface="Open Sans" panose="020B0606030504020204" pitchFamily="34" charset="0"/>
                <a:cs typeface="Open Sans" panose="020B0606030504020204" pitchFamily="34" charset="0"/>
              </a:rPr>
            </a:br>
            <a:r>
              <a:rPr lang="en-US" sz="1300" b="0" dirty="0">
                <a:latin typeface="+mj-lt"/>
                <a:ea typeface="Open Sans" panose="020B0606030504020204" pitchFamily="34" charset="0"/>
                <a:cs typeface="Open Sans" panose="020B0606030504020204" pitchFamily="34" charset="0"/>
              </a:rPr>
              <a:t>The correct monitor height is critical to protecting your neck, shoulders, back, and eyes.</a:t>
            </a:r>
          </a:p>
          <a:p>
            <a:pPr marL="0" indent="0">
              <a:buFontTx/>
              <a:buNone/>
              <a:defRPr/>
            </a:pPr>
            <a:endParaRPr lang="en-US" sz="1300" b="0" dirty="0">
              <a:latin typeface="+mj-lt"/>
              <a:ea typeface="Open Sans" panose="020B0606030504020204" pitchFamily="34" charset="0"/>
              <a:cs typeface="Open Sans" panose="020B0606030504020204" pitchFamily="34" charset="0"/>
            </a:endParaRPr>
          </a:p>
          <a:p>
            <a:pPr marL="0" indent="0">
              <a:buFontTx/>
              <a:buNone/>
              <a:defRPr/>
            </a:pPr>
            <a:r>
              <a:rPr lang="en-US" sz="1300" b="0" dirty="0" smtClean="0">
                <a:latin typeface="+mj-lt"/>
                <a:ea typeface="Open Sans" panose="020B0606030504020204" pitchFamily="34" charset="0"/>
                <a:cs typeface="Open Sans" panose="020B0606030504020204" pitchFamily="34" charset="0"/>
              </a:rPr>
              <a:t>In </a:t>
            </a:r>
            <a:r>
              <a:rPr lang="en-US" sz="1300" b="0" dirty="0">
                <a:latin typeface="+mj-lt"/>
                <a:ea typeface="Open Sans" panose="020B0606030504020204" pitchFamily="34" charset="0"/>
                <a:cs typeface="Open Sans" panose="020B0606030504020204" pitchFamily="34" charset="0"/>
              </a:rPr>
              <a:t>this section, we will </a:t>
            </a:r>
            <a:r>
              <a:rPr lang="en-US" sz="1300" b="0" dirty="0" smtClean="0">
                <a:latin typeface="+mj-lt"/>
                <a:ea typeface="Open Sans" panose="020B0606030504020204" pitchFamily="34" charset="0"/>
                <a:cs typeface="Open Sans" panose="020B0606030504020204" pitchFamily="34" charset="0"/>
              </a:rPr>
              <a:t>look at the </a:t>
            </a:r>
            <a:r>
              <a:rPr lang="en-US" sz="1300" b="0" dirty="0">
                <a:latin typeface="+mj-lt"/>
                <a:ea typeface="Open Sans" panose="020B0606030504020204" pitchFamily="34" charset="0"/>
                <a:cs typeface="Open Sans" panose="020B0606030504020204" pitchFamily="34" charset="0"/>
              </a:rPr>
              <a:t>position of </a:t>
            </a:r>
            <a:r>
              <a:rPr lang="en-US" sz="1300" b="0" dirty="0" smtClean="0">
                <a:latin typeface="+mj-lt"/>
                <a:ea typeface="Open Sans" panose="020B0606030504020204" pitchFamily="34" charset="0"/>
                <a:cs typeface="Open Sans" panose="020B0606030504020204" pitchFamily="34" charset="0"/>
              </a:rPr>
              <a:t>your monitor:</a:t>
            </a:r>
            <a:r>
              <a:rPr lang="en-US" sz="1300" b="0" dirty="0">
                <a:latin typeface="+mj-lt"/>
                <a:ea typeface="Open Sans" panose="020B0606030504020204" pitchFamily="34" charset="0"/>
                <a:cs typeface="Open Sans" panose="020B0606030504020204" pitchFamily="34" charset="0"/>
              </a:rPr>
              <a:t/>
            </a:r>
            <a:br>
              <a:rPr lang="en-US" sz="1300" b="0" dirty="0">
                <a:latin typeface="+mj-lt"/>
                <a:ea typeface="Open Sans" panose="020B0606030504020204" pitchFamily="34" charset="0"/>
                <a:cs typeface="Open Sans" panose="020B0606030504020204" pitchFamily="34" charset="0"/>
              </a:rPr>
            </a:br>
            <a:endParaRPr lang="en-US" sz="1300" b="0" dirty="0">
              <a:latin typeface="+mj-lt"/>
              <a:ea typeface="Open Sans" panose="020B0606030504020204" pitchFamily="34" charset="0"/>
              <a:cs typeface="Open Sans" panose="020B0606030504020204" pitchFamily="34" charset="0"/>
            </a:endParaRPr>
          </a:p>
          <a:p>
            <a:pPr>
              <a:defRPr/>
            </a:pPr>
            <a:r>
              <a:rPr lang="en-US" sz="1300" dirty="0">
                <a:latin typeface="+mj-lt"/>
                <a:ea typeface="Open Sans" panose="020B0606030504020204" pitchFamily="34" charset="0"/>
                <a:cs typeface="Open Sans" panose="020B0606030504020204" pitchFamily="34" charset="0"/>
              </a:rPr>
              <a:t>Monitor height</a:t>
            </a:r>
          </a:p>
          <a:p>
            <a:pPr>
              <a:defRPr/>
            </a:pPr>
            <a:r>
              <a:rPr lang="en-US" sz="1300" dirty="0">
                <a:latin typeface="+mj-lt"/>
                <a:ea typeface="Open Sans" panose="020B0606030504020204" pitchFamily="34" charset="0"/>
                <a:cs typeface="Open Sans" panose="020B0606030504020204" pitchFamily="34" charset="0"/>
              </a:rPr>
              <a:t>Monitor-to-user distance</a:t>
            </a:r>
          </a:p>
          <a:p>
            <a:pPr>
              <a:defRPr/>
            </a:pPr>
            <a:r>
              <a:rPr lang="en-US" sz="1300" dirty="0">
                <a:latin typeface="+mj-lt"/>
                <a:ea typeface="Open Sans" panose="020B0606030504020204" pitchFamily="34" charset="0"/>
                <a:cs typeface="Open Sans" panose="020B0606030504020204" pitchFamily="34" charset="0"/>
              </a:rPr>
              <a:t>Monitor alignment with user</a:t>
            </a:r>
          </a:p>
          <a:p>
            <a:pPr>
              <a:defRPr/>
            </a:pPr>
            <a:r>
              <a:rPr lang="en-US" sz="1300" dirty="0">
                <a:latin typeface="+mj-lt"/>
                <a:ea typeface="Open Sans" panose="020B0606030504020204" pitchFamily="34" charset="0"/>
                <a:cs typeface="Open Sans" panose="020B0606030504020204" pitchFamily="34" charset="0"/>
              </a:rPr>
              <a:t>Visual comfort of screen</a:t>
            </a:r>
          </a:p>
          <a:p>
            <a:pPr>
              <a:defRPr/>
            </a:pPr>
            <a:r>
              <a:rPr lang="en-US" sz="1300" dirty="0">
                <a:latin typeface="+mj-lt"/>
                <a:ea typeface="Open Sans" panose="020B0606030504020204" pitchFamily="34" charset="0"/>
                <a:cs typeface="Open Sans" panose="020B0606030504020204" pitchFamily="34" charset="0"/>
              </a:rPr>
              <a:t>Personal factors, such as corrective lenses or eyewear</a:t>
            </a:r>
          </a:p>
        </p:txBody>
      </p:sp>
      <p:sp>
        <p:nvSpPr>
          <p:cNvPr id="12" name="TextBox 11"/>
          <p:cNvSpPr txBox="1"/>
          <p:nvPr/>
        </p:nvSpPr>
        <p:spPr>
          <a:xfrm>
            <a:off x="178207" y="-134005"/>
            <a:ext cx="2133600" cy="4401205"/>
          </a:xfrm>
          <a:prstGeom prst="rect">
            <a:avLst/>
          </a:prstGeom>
          <a:noFill/>
        </p:spPr>
        <p:txBody>
          <a:bodyPr wrap="square" rtlCol="0">
            <a:spAutoFit/>
          </a:bodyPr>
          <a:lstStyle/>
          <a:p>
            <a:r>
              <a:rPr lang="en-US" sz="28000" b="1" dirty="0" smtClean="0">
                <a:solidFill>
                  <a:srgbClr val="FA834E"/>
                </a:solidFill>
              </a:rPr>
              <a:t>3</a:t>
            </a:r>
            <a:endParaRPr lang="en-US" sz="28000" b="1" dirty="0">
              <a:solidFill>
                <a:srgbClr val="FA834E"/>
              </a:solidFill>
            </a:endParaRPr>
          </a:p>
        </p:txBody>
      </p:sp>
      <p:cxnSp>
        <p:nvCxnSpPr>
          <p:cNvPr id="5" name="Straight Connector 4"/>
          <p:cNvCxnSpPr/>
          <p:nvPr/>
        </p:nvCxnSpPr>
        <p:spPr>
          <a:xfrm>
            <a:off x="2527021" y="533400"/>
            <a:ext cx="0" cy="5029200"/>
          </a:xfrm>
          <a:prstGeom prst="line">
            <a:avLst/>
          </a:prstGeom>
          <a:ln w="19050">
            <a:solidFill>
              <a:srgbClr val="CCCCCC"/>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6605" y="1422314"/>
            <a:ext cx="2455476" cy="2946571"/>
          </a:xfrm>
          <a:prstGeom prst="rect">
            <a:avLst/>
          </a:prstGeom>
        </p:spPr>
      </p:pic>
    </p:spTree>
    <p:extLst>
      <p:ext uri="{BB962C8B-B14F-4D97-AF65-F5344CB8AC3E}">
        <p14:creationId xmlns:p14="http://schemas.microsoft.com/office/powerpoint/2010/main" val="4230041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743" y="1421100"/>
            <a:ext cx="4762500" cy="3590925"/>
          </a:xfrm>
          <a:prstGeom prst="rect">
            <a:avLst/>
          </a:prstGeom>
        </p:spPr>
      </p:pic>
      <p:cxnSp>
        <p:nvCxnSpPr>
          <p:cNvPr id="3" name="Straight Connector 2"/>
          <p:cNvCxnSpPr/>
          <p:nvPr/>
        </p:nvCxnSpPr>
        <p:spPr>
          <a:xfrm>
            <a:off x="5730081" y="1905000"/>
            <a:ext cx="2133600" cy="0"/>
          </a:xfrm>
          <a:prstGeom prst="line">
            <a:avLst/>
          </a:prstGeom>
          <a:ln w="19050">
            <a:solidFill>
              <a:srgbClr val="E91F23"/>
            </a:solidFill>
            <a:prstDash val="sysDash"/>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289785" y="457200"/>
            <a:ext cx="8136927" cy="520700"/>
          </a:xfrm>
          <a:prstGeom prst="rect">
            <a:avLst/>
          </a:prstGeom>
        </p:spPr>
        <p:txBody>
          <a:bodyPr/>
          <a:lst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pPr algn="l"/>
            <a:r>
              <a:rPr lang="en-US" sz="2400" kern="0" dirty="0" smtClean="0">
                <a:solidFill>
                  <a:srgbClr val="4A72A8"/>
                </a:solidFill>
                <a:ea typeface="Open Sans Condensed" panose="020B0806030504020204" pitchFamily="34" charset="0"/>
                <a:cs typeface="Open Sans Condensed" panose="020B0806030504020204" pitchFamily="34" charset="0"/>
              </a:rPr>
              <a:t>Monitor Height</a:t>
            </a:r>
            <a:endParaRPr lang="en-US" sz="2400" kern="0" dirty="0">
              <a:solidFill>
                <a:srgbClr val="4A72A8"/>
              </a:solidFill>
              <a:ea typeface="Open Sans Condensed Light" panose="020B0306030504020204" pitchFamily="34" charset="0"/>
              <a:cs typeface="Open Sans Condensed Light" panose="020B0306030504020204" pitchFamily="34" charset="0"/>
            </a:endParaRPr>
          </a:p>
        </p:txBody>
      </p:sp>
      <p:sp>
        <p:nvSpPr>
          <p:cNvPr id="14" name="TextBox 13"/>
          <p:cNvSpPr txBox="1"/>
          <p:nvPr/>
        </p:nvSpPr>
        <p:spPr>
          <a:xfrm>
            <a:off x="311343" y="1758917"/>
            <a:ext cx="3666138" cy="2462213"/>
          </a:xfrm>
          <a:prstGeom prst="rect">
            <a:avLst/>
          </a:prstGeom>
          <a:noFill/>
        </p:spPr>
        <p:txBody>
          <a:bodyPr wrap="square" rtlCol="0">
            <a:spAutoFit/>
          </a:bodyPr>
          <a:lstStyle/>
          <a:p>
            <a:r>
              <a:rPr lang="en-US" altLang="en-US" sz="1400" dirty="0" smtClean="0">
                <a:solidFill>
                  <a:srgbClr val="E04006"/>
                </a:solidFill>
                <a:latin typeface="+mj-lt"/>
                <a:ea typeface="Open Sans Condensed" panose="020B0806030504020204" pitchFamily="34" charset="0"/>
                <a:cs typeface="Open Sans Condensed" panose="020B0806030504020204" pitchFamily="34" charset="0"/>
              </a:rPr>
              <a:t>Best Practice</a:t>
            </a:r>
            <a:r>
              <a:rPr lang="en-US" altLang="en-US" sz="1400" b="0" dirty="0" smtClean="0">
                <a:latin typeface="+mj-lt"/>
                <a:ea typeface="Open Sans" panose="020B0606030504020204" pitchFamily="34" charset="0"/>
                <a:cs typeface="Open Sans" panose="020B0606030504020204" pitchFamily="34" charset="0"/>
              </a:rPr>
              <a:t/>
            </a:r>
            <a:br>
              <a:rPr lang="en-US" altLang="en-US" sz="1400" b="0" dirty="0" smtClean="0">
                <a:latin typeface="+mj-lt"/>
                <a:ea typeface="Open Sans" panose="020B0606030504020204" pitchFamily="34" charset="0"/>
                <a:cs typeface="Open Sans" panose="020B0606030504020204" pitchFamily="34" charset="0"/>
              </a:rPr>
            </a:br>
            <a:r>
              <a:rPr lang="en-US" altLang="en-US" sz="1400" b="0" dirty="0" smtClean="0">
                <a:solidFill>
                  <a:srgbClr val="3D3D3D"/>
                </a:solidFill>
                <a:latin typeface="+mj-lt"/>
                <a:ea typeface="Open Sans" panose="020B0606030504020204" pitchFamily="34" charset="0"/>
                <a:cs typeface="Open Sans" panose="020B0606030504020204" pitchFamily="34" charset="0"/>
              </a:rPr>
              <a:t>Adjust your monitor so that your eye level falls within 2” – 3” of the top of the screen.</a:t>
            </a:r>
            <a:br>
              <a:rPr lang="en-US" altLang="en-US" sz="1400" b="0" dirty="0" smtClean="0">
                <a:solidFill>
                  <a:srgbClr val="3D3D3D"/>
                </a:solidFill>
                <a:latin typeface="+mj-lt"/>
                <a:ea typeface="Open Sans" panose="020B0606030504020204" pitchFamily="34" charset="0"/>
                <a:cs typeface="Open Sans" panose="020B0606030504020204" pitchFamily="34" charset="0"/>
              </a:rPr>
            </a:br>
            <a:r>
              <a:rPr lang="en-US" altLang="en-US" sz="1400" b="0" dirty="0">
                <a:solidFill>
                  <a:srgbClr val="3D3D3D"/>
                </a:solidFill>
                <a:latin typeface="+mj-lt"/>
                <a:ea typeface="Open Sans" panose="020B0606030504020204" pitchFamily="34" charset="0"/>
                <a:cs typeface="Open Sans" panose="020B0606030504020204" pitchFamily="34" charset="0"/>
              </a:rPr>
              <a:t/>
            </a:r>
            <a:br>
              <a:rPr lang="en-US" altLang="en-US" sz="1400" b="0" dirty="0">
                <a:solidFill>
                  <a:srgbClr val="3D3D3D"/>
                </a:solidFill>
                <a:latin typeface="+mj-lt"/>
                <a:ea typeface="Open Sans" panose="020B0606030504020204" pitchFamily="34" charset="0"/>
                <a:cs typeface="Open Sans" panose="020B0606030504020204" pitchFamily="34" charset="0"/>
              </a:rPr>
            </a:br>
            <a:r>
              <a:rPr lang="en-US" altLang="en-US" sz="1400" b="0" dirty="0" smtClean="0">
                <a:solidFill>
                  <a:srgbClr val="3D3D3D"/>
                </a:solidFill>
                <a:latin typeface="+mj-lt"/>
                <a:ea typeface="Open Sans" panose="020B0606030504020204" pitchFamily="34" charset="0"/>
                <a:cs typeface="Open Sans" panose="020B0606030504020204" pitchFamily="34" charset="0"/>
              </a:rPr>
              <a:t/>
            </a:r>
            <a:br>
              <a:rPr lang="en-US" altLang="en-US" sz="1400" b="0" dirty="0" smtClean="0">
                <a:solidFill>
                  <a:srgbClr val="3D3D3D"/>
                </a:solidFill>
                <a:latin typeface="+mj-lt"/>
                <a:ea typeface="Open Sans" panose="020B0606030504020204" pitchFamily="34" charset="0"/>
                <a:cs typeface="Open Sans" panose="020B0606030504020204" pitchFamily="34" charset="0"/>
              </a:rPr>
            </a:br>
            <a:r>
              <a:rPr lang="en-US" altLang="en-US" sz="1400" b="0" dirty="0" smtClean="0">
                <a:solidFill>
                  <a:srgbClr val="3D3D3D"/>
                </a:solidFill>
                <a:latin typeface="+mj-lt"/>
                <a:ea typeface="Open Sans Condensed" panose="020B0806030504020204" pitchFamily="34" charset="0"/>
                <a:cs typeface="Open Sans Condensed" panose="020B0806030504020204" pitchFamily="34" charset="0"/>
              </a:rPr>
              <a:t/>
            </a:r>
            <a:br>
              <a:rPr lang="en-US" altLang="en-US" sz="1400" b="0" dirty="0" smtClean="0">
                <a:solidFill>
                  <a:srgbClr val="3D3D3D"/>
                </a:solidFill>
                <a:latin typeface="+mj-lt"/>
                <a:ea typeface="Open Sans Condensed" panose="020B0806030504020204" pitchFamily="34" charset="0"/>
                <a:cs typeface="Open Sans Condensed" panose="020B0806030504020204" pitchFamily="34" charset="0"/>
              </a:rPr>
            </a:br>
            <a:r>
              <a:rPr lang="en-US" altLang="en-US" sz="1400" dirty="0" smtClean="0">
                <a:solidFill>
                  <a:srgbClr val="3D3D3D"/>
                </a:solidFill>
                <a:latin typeface="+mj-lt"/>
                <a:ea typeface="Open Sans Condensed" panose="020B0806030504020204" pitchFamily="34" charset="0"/>
                <a:cs typeface="Open Sans Condensed" panose="020B0806030504020204" pitchFamily="34" charset="0"/>
              </a:rPr>
              <a:t>NOTE</a:t>
            </a:r>
            <a:r>
              <a:rPr lang="en-US" altLang="en-US" sz="1400" dirty="0">
                <a:solidFill>
                  <a:srgbClr val="3D3D3D"/>
                </a:solidFill>
                <a:latin typeface="+mj-lt"/>
                <a:ea typeface="Open Sans Condensed" panose="020B0806030504020204" pitchFamily="34" charset="0"/>
                <a:cs typeface="Open Sans Condensed" panose="020B0806030504020204" pitchFamily="34" charset="0"/>
              </a:rPr>
              <a:t>: </a:t>
            </a:r>
            <a:r>
              <a:rPr lang="en-US" altLang="en-US" sz="1400" b="0" dirty="0">
                <a:solidFill>
                  <a:srgbClr val="3D3D3D"/>
                </a:solidFill>
                <a:latin typeface="+mj-lt"/>
                <a:ea typeface="Open Sans Condensed" panose="020B0806030504020204" pitchFamily="34" charset="0"/>
                <a:cs typeface="Open Sans Condensed" panose="020B0806030504020204" pitchFamily="34" charset="0"/>
              </a:rPr>
              <a:t>If you have eyewear, such as progressive lenses, your monitor may need to be additionally adjusted to meet your needs.</a:t>
            </a:r>
          </a:p>
          <a:p>
            <a:endParaRPr lang="en-US" altLang="en-US" sz="1400" b="0" dirty="0">
              <a:solidFill>
                <a:srgbClr val="3D3D3D"/>
              </a:solidFill>
              <a:latin typeface="+mj-lt"/>
              <a:ea typeface="Open Sans Condensed" panose="020B0806030504020204" pitchFamily="34" charset="0"/>
              <a:cs typeface="Open Sans Condensed" panose="020B0806030504020204" pitchFamily="34" charset="0"/>
            </a:endParaRPr>
          </a:p>
        </p:txBody>
      </p:sp>
      <p:sp>
        <p:nvSpPr>
          <p:cNvPr id="8" name="Oval 7"/>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5119" y="164812"/>
            <a:ext cx="3967162" cy="246221"/>
          </a:xfrm>
          <a:prstGeom prst="rect">
            <a:avLst/>
          </a:prstGeom>
        </p:spPr>
        <p:txBody>
          <a:bodyPr wrap="square">
            <a:spAutoFit/>
          </a:bodyPr>
          <a:lstStyle/>
          <a:p>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altLang="en-US" sz="1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Your Monitor</a:t>
            </a:r>
            <a:endPar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Connector 9"/>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20881" y="1421100"/>
            <a:ext cx="952505" cy="830997"/>
          </a:xfrm>
          <a:prstGeom prst="rect">
            <a:avLst/>
          </a:prstGeom>
          <a:noFill/>
        </p:spPr>
        <p:txBody>
          <a:bodyPr wrap="none" rtlCol="0">
            <a:spAutoFit/>
          </a:bodyPr>
          <a:lstStyle/>
          <a:p>
            <a:r>
              <a:rPr lang="en-US" sz="1600" smtClean="0">
                <a:solidFill>
                  <a:srgbClr val="E91F23"/>
                </a:solidFill>
                <a:latin typeface="Segoe Print" panose="02000600000000000000" pitchFamily="2" charset="0"/>
              </a:rPr>
              <a:t>Within </a:t>
            </a:r>
          </a:p>
          <a:p>
            <a:r>
              <a:rPr lang="en-US" sz="1600" smtClean="0">
                <a:solidFill>
                  <a:srgbClr val="E91F23"/>
                </a:solidFill>
                <a:latin typeface="Segoe Print" panose="02000600000000000000" pitchFamily="2" charset="0"/>
              </a:rPr>
              <a:t>2 or 3 </a:t>
            </a:r>
          </a:p>
          <a:p>
            <a:r>
              <a:rPr lang="en-US" sz="1600" smtClean="0">
                <a:solidFill>
                  <a:srgbClr val="E91F23"/>
                </a:solidFill>
                <a:latin typeface="Segoe Print" panose="02000600000000000000" pitchFamily="2" charset="0"/>
              </a:rPr>
              <a:t>inches</a:t>
            </a:r>
            <a:endParaRPr lang="en-US" sz="1600">
              <a:solidFill>
                <a:srgbClr val="E91F23"/>
              </a:solidFill>
              <a:latin typeface="Segoe Print" panose="02000600000000000000" pitchFamily="2" charset="0"/>
            </a:endParaRPr>
          </a:p>
        </p:txBody>
      </p:sp>
      <p:cxnSp>
        <p:nvCxnSpPr>
          <p:cNvPr id="16" name="Straight Connector 15"/>
          <p:cNvCxnSpPr/>
          <p:nvPr/>
        </p:nvCxnSpPr>
        <p:spPr>
          <a:xfrm>
            <a:off x="7863681" y="1658649"/>
            <a:ext cx="0" cy="355898"/>
          </a:xfrm>
          <a:prstGeom prst="line">
            <a:avLst/>
          </a:prstGeom>
          <a:ln w="19050">
            <a:solidFill>
              <a:srgbClr val="E91F2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863681" y="2005022"/>
            <a:ext cx="101749" cy="0"/>
          </a:xfrm>
          <a:prstGeom prst="line">
            <a:avLst/>
          </a:prstGeom>
          <a:ln w="19050">
            <a:solidFill>
              <a:srgbClr val="E91F2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868293" y="1662381"/>
            <a:ext cx="101749" cy="0"/>
          </a:xfrm>
          <a:prstGeom prst="line">
            <a:avLst/>
          </a:prstGeom>
          <a:ln w="19050">
            <a:solidFill>
              <a:srgbClr val="E91F2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743" y="1421100"/>
            <a:ext cx="4762500" cy="3590925"/>
          </a:xfrm>
          <a:prstGeom prst="rect">
            <a:avLst/>
          </a:prstGeom>
        </p:spPr>
      </p:pic>
      <p:sp>
        <p:nvSpPr>
          <p:cNvPr id="12" name="Title 1"/>
          <p:cNvSpPr txBox="1">
            <a:spLocks/>
          </p:cNvSpPr>
          <p:nvPr/>
        </p:nvSpPr>
        <p:spPr>
          <a:xfrm>
            <a:off x="289785" y="457200"/>
            <a:ext cx="8136927" cy="520700"/>
          </a:xfrm>
          <a:prstGeom prst="rect">
            <a:avLst/>
          </a:prstGeom>
        </p:spPr>
        <p:txBody>
          <a:bodyPr/>
          <a:lst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pPr algn="l"/>
            <a:r>
              <a:rPr lang="en-US" sz="2400" kern="0" dirty="0">
                <a:solidFill>
                  <a:srgbClr val="4A72A8"/>
                </a:solidFill>
                <a:ea typeface="Open Sans Condensed" panose="020B0806030504020204" pitchFamily="34" charset="0"/>
                <a:cs typeface="Open Sans Condensed" panose="020B0806030504020204" pitchFamily="34" charset="0"/>
              </a:rPr>
              <a:t>Monitor-to-User Distance</a:t>
            </a:r>
            <a:endParaRPr lang="en-US" sz="2400" kern="0" dirty="0">
              <a:solidFill>
                <a:srgbClr val="4A72A8"/>
              </a:solidFill>
              <a:ea typeface="Open Sans Condensed Light" panose="020B0306030504020204" pitchFamily="34" charset="0"/>
              <a:cs typeface="Open Sans Condensed Light" panose="020B0306030504020204" pitchFamily="34" charset="0"/>
            </a:endParaRPr>
          </a:p>
        </p:txBody>
      </p:sp>
      <p:sp>
        <p:nvSpPr>
          <p:cNvPr id="14" name="TextBox 13"/>
          <p:cNvSpPr txBox="1"/>
          <p:nvPr/>
        </p:nvSpPr>
        <p:spPr>
          <a:xfrm>
            <a:off x="311343" y="1758917"/>
            <a:ext cx="3285137" cy="2246769"/>
          </a:xfrm>
          <a:prstGeom prst="rect">
            <a:avLst/>
          </a:prstGeom>
          <a:noFill/>
        </p:spPr>
        <p:txBody>
          <a:bodyPr wrap="square" rtlCol="0">
            <a:spAutoFit/>
          </a:bodyPr>
          <a:lstStyle/>
          <a:p>
            <a:r>
              <a:rPr lang="en-US" altLang="en-US" sz="1400" dirty="0" smtClean="0">
                <a:solidFill>
                  <a:srgbClr val="E04006"/>
                </a:solidFill>
                <a:latin typeface="+mj-lt"/>
                <a:ea typeface="Open Sans Condensed" panose="020B0806030504020204" pitchFamily="34" charset="0"/>
                <a:cs typeface="Open Sans Condensed" panose="020B0806030504020204" pitchFamily="34" charset="0"/>
              </a:rPr>
              <a:t>Best Practice</a:t>
            </a:r>
            <a:r>
              <a:rPr lang="en-US" altLang="en-US" sz="1400" b="0" dirty="0" smtClean="0">
                <a:latin typeface="+mj-lt"/>
                <a:ea typeface="Open Sans" panose="020B0606030504020204" pitchFamily="34" charset="0"/>
                <a:cs typeface="Open Sans" panose="020B0606030504020204" pitchFamily="34" charset="0"/>
              </a:rPr>
              <a:t/>
            </a:r>
            <a:br>
              <a:rPr lang="en-US" altLang="en-US" sz="1400" b="0" dirty="0" smtClean="0">
                <a:latin typeface="+mj-lt"/>
                <a:ea typeface="Open Sans" panose="020B0606030504020204" pitchFamily="34" charset="0"/>
                <a:cs typeface="Open Sans" panose="020B0606030504020204" pitchFamily="34" charset="0"/>
              </a:rPr>
            </a:br>
            <a:r>
              <a:rPr lang="en-US" altLang="en-US" sz="1400" b="0" dirty="0">
                <a:solidFill>
                  <a:srgbClr val="3D3D3D"/>
                </a:solidFill>
                <a:latin typeface="+mj-lt"/>
                <a:ea typeface="Open Sans" panose="020B0606030504020204" pitchFamily="34" charset="0"/>
                <a:cs typeface="Open Sans" panose="020B0606030504020204" pitchFamily="34" charset="0"/>
              </a:rPr>
              <a:t>The monitor screen should be 16” – 28” from your eyes. </a:t>
            </a:r>
            <a:endParaRPr lang="en-US" altLang="en-US" sz="1400" b="0" dirty="0" smtClean="0">
              <a:solidFill>
                <a:srgbClr val="3D3D3D"/>
              </a:solidFill>
              <a:latin typeface="+mj-lt"/>
              <a:ea typeface="Open Sans" panose="020B0606030504020204" pitchFamily="34" charset="0"/>
              <a:cs typeface="Open Sans" panose="020B0606030504020204" pitchFamily="34" charset="0"/>
            </a:endParaRPr>
          </a:p>
          <a:p>
            <a:endParaRPr lang="en-US" altLang="en-US" sz="1400" b="0" dirty="0">
              <a:solidFill>
                <a:srgbClr val="3D3D3D"/>
              </a:solidFill>
              <a:latin typeface="+mj-lt"/>
              <a:ea typeface="Open Sans" panose="020B0606030504020204" pitchFamily="34" charset="0"/>
              <a:cs typeface="Open Sans" panose="020B0606030504020204" pitchFamily="34" charset="0"/>
            </a:endParaRPr>
          </a:p>
          <a:p>
            <a:r>
              <a:rPr lang="en-US" altLang="en-US" sz="1400" b="0" dirty="0" smtClean="0">
                <a:solidFill>
                  <a:srgbClr val="3D3D3D"/>
                </a:solidFill>
                <a:latin typeface="+mj-lt"/>
                <a:ea typeface="Open Sans" panose="020B0606030504020204" pitchFamily="34" charset="0"/>
                <a:cs typeface="Open Sans" panose="020B0606030504020204" pitchFamily="34" charset="0"/>
              </a:rPr>
              <a:t>In </a:t>
            </a:r>
            <a:r>
              <a:rPr lang="en-US" altLang="en-US" sz="1400" b="0" dirty="0">
                <a:solidFill>
                  <a:srgbClr val="3D3D3D"/>
                </a:solidFill>
                <a:latin typeface="+mj-lt"/>
                <a:ea typeface="Open Sans" panose="020B0606030504020204" pitchFamily="34" charset="0"/>
                <a:cs typeface="Open Sans" panose="020B0606030504020204" pitchFamily="34" charset="0"/>
              </a:rPr>
              <a:t>addition, adjust for corrective lenses and personal comfort.</a:t>
            </a:r>
          </a:p>
          <a:p>
            <a:r>
              <a:rPr lang="en-US" altLang="en-US" sz="1400" b="0" dirty="0" smtClean="0">
                <a:solidFill>
                  <a:srgbClr val="3D3D3D"/>
                </a:solidFill>
                <a:latin typeface="+mj-lt"/>
                <a:ea typeface="Open Sans" panose="020B0606030504020204" pitchFamily="34" charset="0"/>
                <a:cs typeface="Open Sans" panose="020B0606030504020204" pitchFamily="34" charset="0"/>
              </a:rPr>
              <a:t/>
            </a:r>
            <a:br>
              <a:rPr lang="en-US" altLang="en-US" sz="1400" b="0" dirty="0" smtClean="0">
                <a:solidFill>
                  <a:srgbClr val="3D3D3D"/>
                </a:solidFill>
                <a:latin typeface="+mj-lt"/>
                <a:ea typeface="Open Sans" panose="020B0606030504020204" pitchFamily="34" charset="0"/>
                <a:cs typeface="Open Sans" panose="020B0606030504020204" pitchFamily="34" charset="0"/>
              </a:rPr>
            </a:br>
            <a:r>
              <a:rPr lang="en-US" altLang="en-US" sz="1400" b="0" dirty="0">
                <a:solidFill>
                  <a:srgbClr val="3D3D3D"/>
                </a:solidFill>
                <a:latin typeface="+mj-lt"/>
                <a:ea typeface="Open Sans" panose="020B0606030504020204" pitchFamily="34" charset="0"/>
                <a:cs typeface="Open Sans" panose="020B0606030504020204" pitchFamily="34" charset="0"/>
              </a:rPr>
              <a:t/>
            </a:r>
            <a:br>
              <a:rPr lang="en-US" altLang="en-US" sz="1400" b="0" dirty="0">
                <a:solidFill>
                  <a:srgbClr val="3D3D3D"/>
                </a:solidFill>
                <a:latin typeface="+mj-lt"/>
                <a:ea typeface="Open Sans" panose="020B0606030504020204" pitchFamily="34" charset="0"/>
                <a:cs typeface="Open Sans" panose="020B0606030504020204" pitchFamily="34" charset="0"/>
              </a:rPr>
            </a:br>
            <a:r>
              <a:rPr lang="en-US" altLang="en-US" sz="1400" b="0" dirty="0" smtClean="0">
                <a:solidFill>
                  <a:srgbClr val="3D3D3D"/>
                </a:solidFill>
                <a:latin typeface="+mj-lt"/>
                <a:ea typeface="Open Sans" panose="020B0606030504020204" pitchFamily="34" charset="0"/>
                <a:cs typeface="Open Sans" panose="020B0606030504020204" pitchFamily="34" charset="0"/>
              </a:rPr>
              <a:t/>
            </a:r>
            <a:br>
              <a:rPr lang="en-US" altLang="en-US" sz="1400" b="0" dirty="0" smtClean="0">
                <a:solidFill>
                  <a:srgbClr val="3D3D3D"/>
                </a:solidFill>
                <a:latin typeface="+mj-lt"/>
                <a:ea typeface="Open Sans" panose="020B0606030504020204" pitchFamily="34" charset="0"/>
                <a:cs typeface="Open Sans" panose="020B0606030504020204" pitchFamily="34" charset="0"/>
              </a:rPr>
            </a:br>
            <a:endParaRPr lang="en-US" altLang="en-US" sz="1400" b="0" dirty="0">
              <a:solidFill>
                <a:srgbClr val="3D3D3D"/>
              </a:solidFill>
              <a:latin typeface="+mj-lt"/>
              <a:ea typeface="Open Sans" panose="020B0606030504020204" pitchFamily="34" charset="0"/>
              <a:cs typeface="Open Sans" panose="020B0606030504020204" pitchFamily="34" charset="0"/>
            </a:endParaRPr>
          </a:p>
        </p:txBody>
      </p:sp>
      <p:cxnSp>
        <p:nvCxnSpPr>
          <p:cNvPr id="9" name="Straight Arrow Connector 8"/>
          <p:cNvCxnSpPr/>
          <p:nvPr/>
        </p:nvCxnSpPr>
        <p:spPr>
          <a:xfrm>
            <a:off x="5826293" y="1922749"/>
            <a:ext cx="2057400" cy="304800"/>
          </a:xfrm>
          <a:prstGeom prst="straightConnector1">
            <a:avLst/>
          </a:prstGeom>
          <a:ln w="19050">
            <a:solidFill>
              <a:srgbClr val="E91F2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1"/>
          <p:cNvSpPr txBox="1">
            <a:spLocks noChangeArrowheads="1"/>
          </p:cNvSpPr>
          <p:nvPr/>
        </p:nvSpPr>
        <p:spPr bwMode="auto">
          <a:xfrm>
            <a:off x="6245393" y="1603245"/>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600" dirty="0" smtClean="0">
                <a:solidFill>
                  <a:srgbClr val="E91F23"/>
                </a:solidFill>
                <a:latin typeface="Segoe Print" panose="02000600000000000000" pitchFamily="2" charset="0"/>
              </a:rPr>
              <a:t>16 – 28</a:t>
            </a:r>
            <a:r>
              <a:rPr lang="en-US" altLang="en-US" sz="1600" dirty="0">
                <a:solidFill>
                  <a:srgbClr val="E91F23"/>
                </a:solidFill>
                <a:latin typeface="Segoe Print" panose="02000600000000000000" pitchFamily="2" charset="0"/>
              </a:rPr>
              <a:t>”</a:t>
            </a:r>
          </a:p>
        </p:txBody>
      </p:sp>
      <p:sp>
        <p:nvSpPr>
          <p:cNvPr id="7" name="Oval 6"/>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15119" y="164812"/>
            <a:ext cx="3967162" cy="246221"/>
          </a:xfrm>
          <a:prstGeom prst="rect">
            <a:avLst/>
          </a:prstGeom>
        </p:spPr>
        <p:txBody>
          <a:bodyPr wrap="square">
            <a:spAutoFit/>
          </a:bodyPr>
          <a:lstStyle/>
          <a:p>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altLang="en-US" sz="1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Your Monitor</a:t>
            </a:r>
            <a:endPar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endParaRPr>
          </a:p>
        </p:txBody>
      </p:sp>
      <p:cxnSp>
        <p:nvCxnSpPr>
          <p:cNvPr id="13" name="Straight Connector 12"/>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11343" y="3827241"/>
            <a:ext cx="3513738" cy="692497"/>
          </a:xfrm>
          <a:prstGeom prst="rect">
            <a:avLst/>
          </a:prstGeom>
        </p:spPr>
        <p:txBody>
          <a:bodyPr wrap="square">
            <a:spAutoFit/>
          </a:bodyPr>
          <a:lstStyle/>
          <a:p>
            <a:r>
              <a:rPr lang="en-US" sz="1300" dirty="0">
                <a:solidFill>
                  <a:srgbClr val="333333"/>
                </a:solidFill>
                <a:latin typeface="+mj-lt"/>
              </a:rPr>
              <a:t>NOTE: </a:t>
            </a:r>
            <a:r>
              <a:rPr lang="en-US" sz="1300" b="0" dirty="0">
                <a:solidFill>
                  <a:srgbClr val="333333"/>
                </a:solidFill>
                <a:latin typeface="+mj-lt"/>
              </a:rPr>
              <a:t>If you have eyewear, such as progressive lenses, your monitor may need to be additionally adjusted to meet your needs.</a:t>
            </a:r>
            <a:endParaRPr lang="en-US" sz="1300" b="0" i="1" dirty="0">
              <a:solidFill>
                <a:srgbClr val="333333"/>
              </a:solidFill>
              <a:latin typeface="+mj-lt"/>
            </a:endParaRPr>
          </a:p>
        </p:txBody>
      </p:sp>
    </p:spTree>
    <p:extLst>
      <p:ext uri="{BB962C8B-B14F-4D97-AF65-F5344CB8AC3E}">
        <p14:creationId xmlns:p14="http://schemas.microsoft.com/office/powerpoint/2010/main" val="858809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416675" y="28575"/>
            <a:ext cx="3367088" cy="5838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txBox="1">
            <a:spLocks/>
          </p:cNvSpPr>
          <p:nvPr/>
        </p:nvSpPr>
        <p:spPr bwMode="auto">
          <a:xfrm>
            <a:off x="6617275" y="483899"/>
            <a:ext cx="2771200" cy="507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69" tIns="46184" rIns="92369" bIns="46184">
            <a:spAutoFit/>
          </a:bodyPr>
          <a:lstStyle>
            <a:lvl1pPr marL="338138" indent="-338138">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indent="0" eaLnBrk="1" hangingPunct="1">
              <a:spcAft>
                <a:spcPts val="1300"/>
              </a:spcAft>
            </a:pPr>
            <a:r>
              <a:rPr lang="en-US" altLang="en-US" sz="1100" dirty="0" smtClean="0">
                <a:solidFill>
                  <a:srgbClr val="E65F25"/>
                </a:solidFill>
                <a:latin typeface="Tahoma" panose="020B0604030504040204" pitchFamily="34" charset="0"/>
                <a:ea typeface="Tahoma" panose="020B0604030504040204" pitchFamily="34" charset="0"/>
                <a:cs typeface="Tahoma" panose="020B0604030504040204" pitchFamily="34" charset="0"/>
              </a:rPr>
              <a:t>DISCLAIMER</a:t>
            </a:r>
            <a:r>
              <a:rPr lang="en-US" altLang="en-US" sz="1100" dirty="0" smtClean="0">
                <a:solidFill>
                  <a:srgbClr val="333333"/>
                </a:solidFill>
                <a:latin typeface="Tahoma" panose="020B0604030504040204" pitchFamily="34" charset="0"/>
                <a:ea typeface="Tahoma" panose="020B0604030504040204" pitchFamily="34" charset="0"/>
                <a:cs typeface="Tahoma" panose="020B0604030504040204" pitchFamily="34" charset="0"/>
              </a:rPr>
              <a:t/>
            </a:r>
            <a:br>
              <a:rPr lang="en-US" altLang="en-US" sz="1100" dirty="0" smtClean="0">
                <a:solidFill>
                  <a:srgbClr val="333333"/>
                </a:solidFill>
                <a:latin typeface="Tahoma" panose="020B0604030504040204" pitchFamily="34" charset="0"/>
                <a:ea typeface="Tahoma" panose="020B0604030504040204" pitchFamily="34" charset="0"/>
                <a:cs typeface="Tahoma" panose="020B0604030504040204" pitchFamily="34" charset="0"/>
              </a:rPr>
            </a:br>
            <a:r>
              <a:rPr lang="en-US" altLang="en-US" sz="1100" b="0" dirty="0" smtClean="0">
                <a:solidFill>
                  <a:srgbClr val="333333"/>
                </a:solidFill>
                <a:latin typeface="Tahoma" panose="020B0604030504040204" pitchFamily="34" charset="0"/>
                <a:ea typeface="Tahoma" panose="020B0604030504040204" pitchFamily="34" charset="0"/>
                <a:cs typeface="Tahoma" panose="020B0604030504040204" pitchFamily="34" charset="0"/>
              </a:rPr>
              <a:t/>
            </a:r>
            <a:br>
              <a:rPr lang="en-US" altLang="en-US" sz="1100" b="0" dirty="0" smtClean="0">
                <a:solidFill>
                  <a:srgbClr val="333333"/>
                </a:solidFill>
                <a:latin typeface="Tahoma" panose="020B0604030504040204" pitchFamily="34" charset="0"/>
                <a:ea typeface="Tahoma" panose="020B0604030504040204" pitchFamily="34" charset="0"/>
                <a:cs typeface="Tahoma" panose="020B0604030504040204" pitchFamily="34" charset="0"/>
              </a:rPr>
            </a:br>
            <a:r>
              <a:rPr lang="en-US" altLang="en-US" sz="1000" b="0" dirty="0" smtClean="0">
                <a:solidFill>
                  <a:srgbClr val="3D3D3D"/>
                </a:solidFill>
                <a:latin typeface="Tahoma" panose="020B0604030504040204" pitchFamily="34" charset="0"/>
                <a:ea typeface="Tahoma" panose="020B0604030504040204" pitchFamily="34" charset="0"/>
                <a:cs typeface="Tahoma" panose="020B0604030504040204" pitchFamily="34" charset="0"/>
              </a:rPr>
              <a:t>This </a:t>
            </a:r>
            <a:r>
              <a:rPr lang="en-US" altLang="en-US" sz="1000" b="0" dirty="0">
                <a:solidFill>
                  <a:srgbClr val="3D3D3D"/>
                </a:solidFill>
                <a:latin typeface="Tahoma" panose="020B0604030504040204" pitchFamily="34" charset="0"/>
                <a:ea typeface="Tahoma" panose="020B0604030504040204" pitchFamily="34" charset="0"/>
                <a:cs typeface="Tahoma" panose="020B0604030504040204" pitchFamily="34" charset="0"/>
              </a:rPr>
              <a:t>training material presents very important, pertinent information. It should not be assumed, however, that this program satisfies every legal requirement of every state. Some states require the training be developed and delivered by an individual with specific training and experience.</a:t>
            </a:r>
          </a:p>
          <a:p>
            <a:pPr marL="0" indent="0" eaLnBrk="1" hangingPunct="1">
              <a:spcAft>
                <a:spcPts val="1300"/>
              </a:spcAft>
            </a:pPr>
            <a:r>
              <a:rPr lang="en-US" altLang="en-US" sz="1000" b="0" dirty="0">
                <a:solidFill>
                  <a:srgbClr val="3D3D3D"/>
                </a:solidFill>
                <a:latin typeface="Tahoma" panose="020B0604030504040204" pitchFamily="34" charset="0"/>
                <a:ea typeface="Tahoma" panose="020B0604030504040204" pitchFamily="34" charset="0"/>
                <a:cs typeface="Tahoma" panose="020B0604030504040204" pitchFamily="34" charset="0"/>
              </a:rPr>
              <a:t>This training is AWARENESS LEVEL and does not authorize any person to perform work or validate their level of competency; it must be supplemented with operation and process-specific assessments and training, as well as management oversight, to assure that all training is understood and followed. </a:t>
            </a:r>
            <a:br>
              <a:rPr lang="en-US" altLang="en-US" sz="1000" b="0" dirty="0">
                <a:solidFill>
                  <a:srgbClr val="3D3D3D"/>
                </a:solidFill>
                <a:latin typeface="Tahoma" panose="020B0604030504040204" pitchFamily="34" charset="0"/>
                <a:ea typeface="Tahoma" panose="020B0604030504040204" pitchFamily="34" charset="0"/>
                <a:cs typeface="Tahoma" panose="020B0604030504040204" pitchFamily="34" charset="0"/>
              </a:rPr>
            </a:br>
            <a:r>
              <a:rPr lang="en-US" altLang="en-US" sz="1000" b="0" dirty="0">
                <a:solidFill>
                  <a:srgbClr val="3D3D3D"/>
                </a:solidFill>
                <a:latin typeface="Tahoma" panose="020B0604030504040204" pitchFamily="34" charset="0"/>
                <a:ea typeface="Tahoma" panose="020B0604030504040204" pitchFamily="34" charset="0"/>
                <a:cs typeface="Tahoma" panose="020B0604030504040204" pitchFamily="34" charset="0"/>
              </a:rPr>
              <a:t/>
            </a:r>
            <a:br>
              <a:rPr lang="en-US" altLang="en-US" sz="1000" b="0" dirty="0">
                <a:solidFill>
                  <a:srgbClr val="3D3D3D"/>
                </a:solidFill>
                <a:latin typeface="Tahoma" panose="020B0604030504040204" pitchFamily="34" charset="0"/>
                <a:ea typeface="Tahoma" panose="020B0604030504040204" pitchFamily="34" charset="0"/>
                <a:cs typeface="Tahoma" panose="020B0604030504040204" pitchFamily="34" charset="0"/>
              </a:rPr>
            </a:br>
            <a:r>
              <a:rPr lang="en-US" altLang="en-US" sz="1000" b="0" dirty="0">
                <a:solidFill>
                  <a:srgbClr val="3D3D3D"/>
                </a:solidFill>
                <a:latin typeface="Tahoma" panose="020B0604030504040204" pitchFamily="34" charset="0"/>
                <a:ea typeface="Tahoma" panose="020B0604030504040204" pitchFamily="34" charset="0"/>
                <a:cs typeface="Tahoma" panose="020B0604030504040204" pitchFamily="34" charset="0"/>
              </a:rPr>
              <a:t>Your organization must do an evaluation of all exposures and applicable codes and regulations. In addition, establish proper controls, training, and protective measures to effectively control exposures and assure compliance. </a:t>
            </a:r>
          </a:p>
          <a:p>
            <a:pPr marL="0" indent="0" eaLnBrk="1" hangingPunct="1">
              <a:spcAft>
                <a:spcPts val="1300"/>
              </a:spcAft>
            </a:pPr>
            <a:r>
              <a:rPr lang="en-US" altLang="en-US" sz="1000" b="0" dirty="0">
                <a:solidFill>
                  <a:srgbClr val="3D3D3D"/>
                </a:solidFill>
                <a:latin typeface="Tahoma" panose="020B0604030504040204" pitchFamily="34" charset="0"/>
                <a:ea typeface="Tahoma" panose="020B0604030504040204" pitchFamily="34" charset="0"/>
                <a:cs typeface="Tahoma" panose="020B0604030504040204" pitchFamily="34" charset="0"/>
              </a:rPr>
              <a:t>This program is neither a determination that the conditions and practices of your organization are safe, nor a warranty that reliance upon this program will prevent accidents and losses or satisfy local, state, or federal regulations</a:t>
            </a:r>
            <a:r>
              <a:rPr lang="en-US" altLang="en-US" sz="1000" b="0">
                <a:solidFill>
                  <a:srgbClr val="3D3D3D"/>
                </a:solidFill>
                <a:latin typeface="Tahoma" panose="020B0604030504040204" pitchFamily="34" charset="0"/>
                <a:ea typeface="Tahoma" panose="020B0604030504040204" pitchFamily="34" charset="0"/>
                <a:cs typeface="Tahoma" panose="020B0604030504040204" pitchFamily="34" charset="0"/>
              </a:rPr>
              <a:t>. </a:t>
            </a:r>
            <a:endParaRPr lang="en-US" altLang="en-US" sz="1000" b="0" dirty="0">
              <a:solidFill>
                <a:srgbClr val="3D3D3D"/>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txBox="1">
            <a:spLocks noChangeArrowheads="1"/>
          </p:cNvSpPr>
          <p:nvPr/>
        </p:nvSpPr>
        <p:spPr bwMode="auto">
          <a:xfrm>
            <a:off x="330200" y="465430"/>
            <a:ext cx="5171281" cy="3912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algn="ctr" rtl="0" eaLnBrk="0" fontAlgn="base" hangingPunct="0">
              <a:spcBef>
                <a:spcPct val="0"/>
              </a:spcBef>
              <a:spcAft>
                <a:spcPct val="0"/>
              </a:spcAft>
              <a:defRPr sz="3271">
                <a:solidFill>
                  <a:schemeClr val="tx2"/>
                </a:solidFill>
                <a:latin typeface="+mj-lt"/>
                <a:ea typeface="+mj-ea"/>
                <a:cs typeface="+mj-cs"/>
              </a:defRPr>
            </a:lvl1pPr>
            <a:lvl2pPr algn="ctr" rtl="0" eaLnBrk="0" fontAlgn="base" hangingPunct="0">
              <a:spcBef>
                <a:spcPct val="0"/>
              </a:spcBef>
              <a:spcAft>
                <a:spcPct val="0"/>
              </a:spcAft>
              <a:defRPr sz="3271">
                <a:solidFill>
                  <a:schemeClr val="tx2"/>
                </a:solidFill>
                <a:latin typeface="Tahoma" pitchFamily="34" charset="0"/>
                <a:cs typeface="Arial" charset="0"/>
              </a:defRPr>
            </a:lvl2pPr>
            <a:lvl3pPr algn="ctr" rtl="0" eaLnBrk="0" fontAlgn="base" hangingPunct="0">
              <a:spcBef>
                <a:spcPct val="0"/>
              </a:spcBef>
              <a:spcAft>
                <a:spcPct val="0"/>
              </a:spcAft>
              <a:defRPr sz="3271">
                <a:solidFill>
                  <a:schemeClr val="tx2"/>
                </a:solidFill>
                <a:latin typeface="Tahoma" pitchFamily="34" charset="0"/>
                <a:cs typeface="Arial" charset="0"/>
              </a:defRPr>
            </a:lvl3pPr>
            <a:lvl4pPr algn="ctr" rtl="0" eaLnBrk="0" fontAlgn="base" hangingPunct="0">
              <a:spcBef>
                <a:spcPct val="0"/>
              </a:spcBef>
              <a:spcAft>
                <a:spcPct val="0"/>
              </a:spcAft>
              <a:defRPr sz="3271">
                <a:solidFill>
                  <a:schemeClr val="tx2"/>
                </a:solidFill>
                <a:latin typeface="Tahoma" pitchFamily="34" charset="0"/>
                <a:cs typeface="Arial" charset="0"/>
              </a:defRPr>
            </a:lvl4pPr>
            <a:lvl5pPr algn="ctr" rtl="0" eaLnBrk="0" fontAlgn="base" hangingPunct="0">
              <a:spcBef>
                <a:spcPct val="0"/>
              </a:spcBef>
              <a:spcAft>
                <a:spcPct val="0"/>
              </a:spcAft>
              <a:defRPr sz="3271">
                <a:solidFill>
                  <a:schemeClr val="tx2"/>
                </a:solidFill>
                <a:latin typeface="Tahoma" pitchFamily="34" charset="0"/>
                <a:cs typeface="Arial" charset="0"/>
              </a:defRPr>
            </a:lvl5pPr>
            <a:lvl6pPr marL="352895" algn="ctr" rtl="0" fontAlgn="base">
              <a:spcBef>
                <a:spcPct val="0"/>
              </a:spcBef>
              <a:spcAft>
                <a:spcPct val="0"/>
              </a:spcAft>
              <a:defRPr sz="3376">
                <a:solidFill>
                  <a:schemeClr val="tx2"/>
                </a:solidFill>
                <a:latin typeface="Arial" charset="0"/>
                <a:cs typeface="Arial" charset="0"/>
              </a:defRPr>
            </a:lvl6pPr>
            <a:lvl7pPr marL="705789" algn="ctr" rtl="0" fontAlgn="base">
              <a:spcBef>
                <a:spcPct val="0"/>
              </a:spcBef>
              <a:spcAft>
                <a:spcPct val="0"/>
              </a:spcAft>
              <a:defRPr sz="3376">
                <a:solidFill>
                  <a:schemeClr val="tx2"/>
                </a:solidFill>
                <a:latin typeface="Arial" charset="0"/>
                <a:cs typeface="Arial" charset="0"/>
              </a:defRPr>
            </a:lvl7pPr>
            <a:lvl8pPr marL="1058684" algn="ctr" rtl="0" fontAlgn="base">
              <a:spcBef>
                <a:spcPct val="0"/>
              </a:spcBef>
              <a:spcAft>
                <a:spcPct val="0"/>
              </a:spcAft>
              <a:defRPr sz="3376">
                <a:solidFill>
                  <a:schemeClr val="tx2"/>
                </a:solidFill>
                <a:latin typeface="Arial" charset="0"/>
                <a:cs typeface="Arial" charset="0"/>
              </a:defRPr>
            </a:lvl8pPr>
            <a:lvl9pPr marL="1411578" algn="ctr" rtl="0" fontAlgn="base">
              <a:spcBef>
                <a:spcPct val="0"/>
              </a:spcBef>
              <a:spcAft>
                <a:spcPct val="0"/>
              </a:spcAft>
              <a:defRPr sz="3376">
                <a:solidFill>
                  <a:schemeClr val="tx2"/>
                </a:solidFill>
                <a:latin typeface="Arial" charset="0"/>
                <a:cs typeface="Arial" charset="0"/>
              </a:defRPr>
            </a:lvl9pPr>
          </a:lstStyle>
          <a:p>
            <a:pPr algn="l" defTabSz="853410" eaLnBrk="1" hangingPunct="1"/>
            <a:r>
              <a:rPr lang="en-US" altLang="en-US" sz="2000" b="1" kern="0" dirty="0" smtClean="0">
                <a:solidFill>
                  <a:srgbClr val="4A72A8"/>
                </a:solidFill>
                <a:latin typeface="Tahoma" panose="020B0604030504040204" pitchFamily="34" charset="0"/>
                <a:ea typeface="Tahoma" panose="020B0604030504040204" pitchFamily="34" charset="0"/>
                <a:cs typeface="Tahoma" panose="020B0604030504040204" pitchFamily="34" charset="0"/>
              </a:rPr>
              <a:t>How to Use this Presentation</a:t>
            </a:r>
            <a:endParaRPr lang="en-US" altLang="en-US" sz="2000" b="1" kern="0" dirty="0">
              <a:solidFill>
                <a:srgbClr val="4A72A8"/>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1"/>
          <p:cNvSpPr>
            <a:spLocks noChangeArrowheads="1"/>
          </p:cNvSpPr>
          <p:nvPr/>
        </p:nvSpPr>
        <p:spPr bwMode="auto">
          <a:xfrm>
            <a:off x="330200" y="1358905"/>
            <a:ext cx="5780881" cy="2292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85" tIns="45742" rIns="91485" bIns="45742">
            <a:spAutoFit/>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eaLnBrk="1" hangingPunct="1"/>
            <a:r>
              <a:rPr lang="en-US" altLang="en-US" sz="1300" b="0" dirty="0" smtClean="0">
                <a:solidFill>
                  <a:srgbClr val="3D3D3D"/>
                </a:solidFill>
                <a:latin typeface="Tahoma" panose="020B0604030504040204" pitchFamily="34" charset="0"/>
                <a:cs typeface="Tahoma" panose="020B0604030504040204" pitchFamily="34" charset="0"/>
              </a:rPr>
              <a:t>This presentation contains base material for use in an instructor-led training setting. You may modify this presentation to satisfy the specific training needs of your organization. </a:t>
            </a:r>
          </a:p>
          <a:p>
            <a:pPr eaLnBrk="1" hangingPunct="1"/>
            <a:endParaRPr lang="en-US" altLang="en-US" sz="1300" b="0" dirty="0">
              <a:solidFill>
                <a:srgbClr val="3D3D3D"/>
              </a:solidFill>
              <a:latin typeface="Tahoma" panose="020B0604030504040204" pitchFamily="34" charset="0"/>
              <a:cs typeface="Tahoma" panose="020B0604030504040204" pitchFamily="34" charset="0"/>
            </a:endParaRPr>
          </a:p>
          <a:p>
            <a:pPr eaLnBrk="1" hangingPunct="1"/>
            <a:r>
              <a:rPr lang="en-US" altLang="en-US" sz="1300" b="0" dirty="0" smtClean="0">
                <a:solidFill>
                  <a:srgbClr val="3D3D3D"/>
                </a:solidFill>
                <a:latin typeface="Tahoma" panose="020B0604030504040204" pitchFamily="34" charset="0"/>
                <a:cs typeface="Tahoma" panose="020B0604030504040204" pitchFamily="34" charset="0"/>
              </a:rPr>
              <a:t>On some slides, the display text is supplemented with additional material in the slide notes.</a:t>
            </a:r>
          </a:p>
          <a:p>
            <a:pPr eaLnBrk="1" hangingPunct="1"/>
            <a:endParaRPr lang="en-US" altLang="en-US" sz="1300" b="0" dirty="0">
              <a:solidFill>
                <a:srgbClr val="3D3D3D"/>
              </a:solidFill>
              <a:latin typeface="Tahoma" panose="020B0604030504040204" pitchFamily="34" charset="0"/>
              <a:cs typeface="Tahoma" panose="020B0604030504040204" pitchFamily="34" charset="0"/>
            </a:endParaRPr>
          </a:p>
          <a:p>
            <a:pPr eaLnBrk="1" hangingPunct="1"/>
            <a:r>
              <a:rPr lang="en-US" altLang="en-US" sz="1300" b="0" dirty="0" smtClean="0">
                <a:solidFill>
                  <a:srgbClr val="3D3D3D"/>
                </a:solidFill>
                <a:latin typeface="Tahoma" panose="020B0604030504040204" pitchFamily="34" charset="0"/>
                <a:cs typeface="Tahoma" panose="020B0604030504040204" pitchFamily="34" charset="0"/>
              </a:rPr>
              <a:t>This content is licensed for modification and use in a classroom setting. You may not redistribute this material in any form.</a:t>
            </a:r>
          </a:p>
          <a:p>
            <a:pPr eaLnBrk="1" hangingPunct="1"/>
            <a:endParaRPr lang="en-US" altLang="en-US" sz="1300" b="0" dirty="0">
              <a:solidFill>
                <a:srgbClr val="3D3D3D"/>
              </a:solidFill>
              <a:latin typeface="Tahoma" panose="020B0604030504040204" pitchFamily="34" charset="0"/>
              <a:cs typeface="Tahoma" panose="020B0604030504040204" pitchFamily="34" charset="0"/>
            </a:endParaRPr>
          </a:p>
          <a:p>
            <a:pPr eaLnBrk="1" hangingPunct="1"/>
            <a:endParaRPr lang="en-US" altLang="en-US" sz="1300" b="0" dirty="0">
              <a:solidFill>
                <a:srgbClr val="3D3D3D"/>
              </a:solidFill>
              <a:latin typeface="Tahoma" panose="020B0604030504040204" pitchFamily="34" charset="0"/>
              <a:cs typeface="Tahoma" panose="020B0604030504040204" pitchFamily="34" charset="0"/>
            </a:endParaRPr>
          </a:p>
        </p:txBody>
      </p:sp>
      <p:sp>
        <p:nvSpPr>
          <p:cNvPr id="17" name="Rectangle 16"/>
          <p:cNvSpPr/>
          <p:nvPr/>
        </p:nvSpPr>
        <p:spPr>
          <a:xfrm>
            <a:off x="315119" y="164812"/>
            <a:ext cx="4501356" cy="246221"/>
          </a:xfrm>
          <a:prstGeom prst="rect">
            <a:avLst/>
          </a:prstGeom>
        </p:spPr>
        <p:txBody>
          <a:bodyPr wrap="square">
            <a:spAutoFit/>
          </a:bodyPr>
          <a:lstStyle/>
          <a:p>
            <a:r>
              <a:rPr lang="en-US" altLang="en-US" sz="1000" b="1" kern="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kern="0" smtClean="0">
                <a:solidFill>
                  <a:srgbClr val="FA834E"/>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smtClean="0">
                <a:solidFill>
                  <a:srgbClr val="FA834E"/>
                </a:solidFill>
                <a:latin typeface="Tahoma" panose="020B0604030504040204" pitchFamily="34" charset="0"/>
                <a:ea typeface="Tahoma" panose="020B0604030504040204" pitchFamily="34" charset="0"/>
                <a:cs typeface="Tahoma" panose="020B0604030504040204" pitchFamily="34" charset="0"/>
              </a:rPr>
              <a:t>Introduction</a:t>
            </a:r>
            <a:endParaRPr lang="en-US" altLang="en-US" sz="1000" b="0" kern="0">
              <a:solidFill>
                <a:srgbClr val="FA834E"/>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5978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89785" y="457200"/>
            <a:ext cx="8136927" cy="520700"/>
          </a:xfrm>
          <a:prstGeom prst="rect">
            <a:avLst/>
          </a:prstGeom>
        </p:spPr>
        <p:txBody>
          <a:bodyPr/>
          <a:lst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pPr algn="l"/>
            <a:r>
              <a:rPr lang="en-US" sz="2400" kern="0" dirty="0" smtClean="0">
                <a:solidFill>
                  <a:srgbClr val="4A72A8"/>
                </a:solidFill>
                <a:ea typeface="Open Sans Condensed" panose="020B0806030504020204" pitchFamily="34" charset="0"/>
                <a:cs typeface="Open Sans Condensed" panose="020B0806030504020204" pitchFamily="34" charset="0"/>
              </a:rPr>
              <a:t>Monitor Position</a:t>
            </a:r>
            <a:endParaRPr lang="en-US" sz="2400" kern="0" dirty="0">
              <a:solidFill>
                <a:srgbClr val="4A72A8"/>
              </a:solidFill>
              <a:ea typeface="Open Sans Condensed Light" panose="020B0306030504020204" pitchFamily="34" charset="0"/>
              <a:cs typeface="Open Sans Condensed Light" panose="020B0306030504020204" pitchFamily="34" charset="0"/>
            </a:endParaRPr>
          </a:p>
        </p:txBody>
      </p:sp>
      <p:sp>
        <p:nvSpPr>
          <p:cNvPr id="14" name="TextBox 13"/>
          <p:cNvSpPr txBox="1"/>
          <p:nvPr/>
        </p:nvSpPr>
        <p:spPr>
          <a:xfrm>
            <a:off x="311343" y="1758917"/>
            <a:ext cx="3285137" cy="1600438"/>
          </a:xfrm>
          <a:prstGeom prst="rect">
            <a:avLst/>
          </a:prstGeom>
          <a:noFill/>
        </p:spPr>
        <p:txBody>
          <a:bodyPr wrap="square" rtlCol="0">
            <a:spAutoFit/>
          </a:bodyPr>
          <a:lstStyle/>
          <a:p>
            <a:r>
              <a:rPr lang="en-US" altLang="en-US" sz="1400" dirty="0" smtClean="0">
                <a:solidFill>
                  <a:srgbClr val="E04006"/>
                </a:solidFill>
                <a:latin typeface="+mj-lt"/>
                <a:ea typeface="Open Sans Condensed" panose="020B0806030504020204" pitchFamily="34" charset="0"/>
                <a:cs typeface="Open Sans Condensed" panose="020B0806030504020204" pitchFamily="34" charset="0"/>
              </a:rPr>
              <a:t>Best Practice</a:t>
            </a:r>
            <a:r>
              <a:rPr lang="en-US" altLang="en-US" sz="1400" b="0" dirty="0" smtClean="0">
                <a:latin typeface="+mj-lt"/>
                <a:ea typeface="Open Sans" panose="020B0606030504020204" pitchFamily="34" charset="0"/>
                <a:cs typeface="Open Sans" panose="020B0606030504020204" pitchFamily="34" charset="0"/>
              </a:rPr>
              <a:t/>
            </a:r>
            <a:br>
              <a:rPr lang="en-US" altLang="en-US" sz="1400" b="0" dirty="0" smtClean="0">
                <a:latin typeface="+mj-lt"/>
                <a:ea typeface="Open Sans" panose="020B0606030504020204" pitchFamily="34" charset="0"/>
                <a:cs typeface="Open Sans" panose="020B0606030504020204" pitchFamily="34" charset="0"/>
              </a:rPr>
            </a:br>
            <a:r>
              <a:rPr lang="en-US" altLang="en-US" sz="1400" b="0" dirty="0">
                <a:solidFill>
                  <a:srgbClr val="3D3D3D"/>
                </a:solidFill>
                <a:latin typeface="+mj-lt"/>
                <a:ea typeface="Open Sans" panose="020B0606030504020204" pitchFamily="34" charset="0"/>
                <a:cs typeface="Open Sans" panose="020B0606030504020204" pitchFamily="34" charset="0"/>
              </a:rPr>
              <a:t>Position your primary monitor directly in front of you. </a:t>
            </a:r>
          </a:p>
          <a:p>
            <a:r>
              <a:rPr lang="en-US" altLang="en-US" sz="1400" b="0" dirty="0" smtClean="0">
                <a:latin typeface="+mj-lt"/>
                <a:ea typeface="Open Sans" panose="020B0606030504020204" pitchFamily="34" charset="0"/>
                <a:cs typeface="Open Sans" panose="020B0606030504020204" pitchFamily="34" charset="0"/>
              </a:rPr>
              <a:t/>
            </a:r>
            <a:br>
              <a:rPr lang="en-US" altLang="en-US" sz="1400" b="0" dirty="0" smtClean="0">
                <a:latin typeface="+mj-lt"/>
                <a:ea typeface="Open Sans" panose="020B0606030504020204" pitchFamily="34" charset="0"/>
                <a:cs typeface="Open Sans" panose="020B0606030504020204" pitchFamily="34" charset="0"/>
              </a:rPr>
            </a:br>
            <a:r>
              <a:rPr lang="en-US" altLang="en-US" sz="1400" b="0" dirty="0">
                <a:latin typeface="+mj-lt"/>
                <a:ea typeface="Open Sans" panose="020B0606030504020204" pitchFamily="34" charset="0"/>
                <a:cs typeface="Open Sans" panose="020B0606030504020204" pitchFamily="34" charset="0"/>
              </a:rPr>
              <a:t/>
            </a:r>
            <a:br>
              <a:rPr lang="en-US" altLang="en-US" sz="1400" b="0" dirty="0">
                <a:latin typeface="+mj-lt"/>
                <a:ea typeface="Open Sans" panose="020B0606030504020204" pitchFamily="34" charset="0"/>
                <a:cs typeface="Open Sans" panose="020B0606030504020204" pitchFamily="34" charset="0"/>
              </a:rPr>
            </a:br>
            <a:r>
              <a:rPr lang="en-US" altLang="en-US" sz="1400" b="0" dirty="0" smtClean="0">
                <a:latin typeface="+mj-lt"/>
                <a:ea typeface="Open Sans" panose="020B0606030504020204" pitchFamily="34" charset="0"/>
                <a:cs typeface="Open Sans" panose="020B0606030504020204" pitchFamily="34" charset="0"/>
              </a:rPr>
              <a:t/>
            </a:r>
            <a:br>
              <a:rPr lang="en-US" altLang="en-US" sz="1400" b="0" dirty="0" smtClean="0">
                <a:latin typeface="+mj-lt"/>
                <a:ea typeface="Open Sans" panose="020B0606030504020204" pitchFamily="34" charset="0"/>
                <a:cs typeface="Open Sans" panose="020B0606030504020204" pitchFamily="34" charset="0"/>
              </a:rPr>
            </a:br>
            <a:endParaRPr lang="en-US" altLang="en-US" sz="1400" b="0" dirty="0">
              <a:latin typeface="+mj-lt"/>
              <a:ea typeface="Open Sans" panose="020B0606030504020204" pitchFamily="34" charset="0"/>
              <a:cs typeface="Open Sans" panose="020B0606030504020204" pitchFamily="34" charset="0"/>
            </a:endParaRPr>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339431" y="1683761"/>
            <a:ext cx="42862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3"/>
          <p:cNvSpPr txBox="1">
            <a:spLocks noChangeArrowheads="1"/>
          </p:cNvSpPr>
          <p:nvPr/>
        </p:nvSpPr>
        <p:spPr bwMode="auto">
          <a:xfrm>
            <a:off x="5877718" y="3752273"/>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600" dirty="0">
                <a:solidFill>
                  <a:srgbClr val="C00000"/>
                </a:solidFill>
                <a:latin typeface="Segoe Print" panose="02000600000000000000" pitchFamily="2" charset="0"/>
              </a:rPr>
              <a:t>Directly in front</a:t>
            </a:r>
          </a:p>
        </p:txBody>
      </p:sp>
      <p:cxnSp>
        <p:nvCxnSpPr>
          <p:cNvPr id="17" name="Straight Arrow Connector 16"/>
          <p:cNvCxnSpPr/>
          <p:nvPr/>
        </p:nvCxnSpPr>
        <p:spPr>
          <a:xfrm flipV="1">
            <a:off x="6647656" y="2915660"/>
            <a:ext cx="0" cy="83661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5119" y="164812"/>
            <a:ext cx="3967162" cy="246221"/>
          </a:xfrm>
          <a:prstGeom prst="rect">
            <a:avLst/>
          </a:prstGeom>
        </p:spPr>
        <p:txBody>
          <a:bodyPr wrap="square">
            <a:spAutoFit/>
          </a:bodyPr>
          <a:lstStyle/>
          <a:p>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altLang="en-US" sz="1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Your Monitor</a:t>
            </a:r>
            <a:endPar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endParaRPr>
          </a:p>
        </p:txBody>
      </p:sp>
      <p:cxnSp>
        <p:nvCxnSpPr>
          <p:cNvPr id="10" name="Straight Connector 9"/>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092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89785" y="457200"/>
            <a:ext cx="8136927" cy="520700"/>
          </a:xfrm>
          <a:prstGeom prst="rect">
            <a:avLst/>
          </a:prstGeom>
        </p:spPr>
        <p:txBody>
          <a:bodyPr/>
          <a:lst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pPr algn="l"/>
            <a:r>
              <a:rPr lang="en-US" sz="2400" kern="0" dirty="0" smtClean="0">
                <a:solidFill>
                  <a:srgbClr val="4A72A8"/>
                </a:solidFill>
                <a:ea typeface="Open Sans Condensed" panose="020B0806030504020204" pitchFamily="34" charset="0"/>
                <a:cs typeface="Open Sans Condensed" panose="020B0806030504020204" pitchFamily="34" charset="0"/>
              </a:rPr>
              <a:t>Natural Light</a:t>
            </a:r>
            <a:endParaRPr lang="en-US" sz="2400" kern="0" dirty="0">
              <a:solidFill>
                <a:srgbClr val="4A72A8"/>
              </a:solidFill>
              <a:ea typeface="Open Sans Condensed Light" panose="020B0306030504020204" pitchFamily="34" charset="0"/>
              <a:cs typeface="Open Sans Condensed Light" panose="020B0306030504020204" pitchFamily="34" charset="0"/>
            </a:endParaRPr>
          </a:p>
        </p:txBody>
      </p:sp>
      <p:sp>
        <p:nvSpPr>
          <p:cNvPr id="14" name="TextBox 13"/>
          <p:cNvSpPr txBox="1"/>
          <p:nvPr/>
        </p:nvSpPr>
        <p:spPr>
          <a:xfrm>
            <a:off x="311343" y="1758917"/>
            <a:ext cx="3285137" cy="1815882"/>
          </a:xfrm>
          <a:prstGeom prst="rect">
            <a:avLst/>
          </a:prstGeom>
          <a:noFill/>
        </p:spPr>
        <p:txBody>
          <a:bodyPr wrap="square" rtlCol="0">
            <a:spAutoFit/>
          </a:bodyPr>
          <a:lstStyle/>
          <a:p>
            <a:r>
              <a:rPr lang="en-US" altLang="en-US" sz="1400" dirty="0" smtClean="0">
                <a:solidFill>
                  <a:srgbClr val="E04006"/>
                </a:solidFill>
                <a:latin typeface="+mj-lt"/>
                <a:ea typeface="Open Sans Condensed" panose="020B0806030504020204" pitchFamily="34" charset="0"/>
                <a:cs typeface="Open Sans Condensed" panose="020B0806030504020204" pitchFamily="34" charset="0"/>
              </a:rPr>
              <a:t>Best Practice</a:t>
            </a:r>
            <a:r>
              <a:rPr lang="en-US" altLang="en-US" sz="1400" b="0" dirty="0" smtClean="0">
                <a:latin typeface="+mj-lt"/>
                <a:ea typeface="Open Sans" panose="020B0606030504020204" pitchFamily="34" charset="0"/>
                <a:cs typeface="Open Sans" panose="020B0606030504020204" pitchFamily="34" charset="0"/>
              </a:rPr>
              <a:t/>
            </a:r>
            <a:br>
              <a:rPr lang="en-US" altLang="en-US" sz="1400" b="0" dirty="0" smtClean="0">
                <a:latin typeface="+mj-lt"/>
                <a:ea typeface="Open Sans" panose="020B0606030504020204" pitchFamily="34" charset="0"/>
                <a:cs typeface="Open Sans" panose="020B0606030504020204" pitchFamily="34" charset="0"/>
              </a:rPr>
            </a:br>
            <a:r>
              <a:rPr lang="en-US" altLang="en-US" sz="1400" b="0" dirty="0">
                <a:solidFill>
                  <a:srgbClr val="3D3D3D"/>
                </a:solidFill>
                <a:latin typeface="+mj-lt"/>
                <a:ea typeface="Open Sans" panose="020B0606030504020204" pitchFamily="34" charset="0"/>
                <a:cs typeface="Open Sans" panose="020B0606030504020204" pitchFamily="34" charset="0"/>
              </a:rPr>
              <a:t>Position your primary monitor perpendicular to the strongest source of natural light. </a:t>
            </a:r>
            <a:endParaRPr lang="en-US" altLang="en-US" sz="1400" b="0" dirty="0" smtClean="0">
              <a:solidFill>
                <a:srgbClr val="3D3D3D"/>
              </a:solidFill>
              <a:latin typeface="+mj-lt"/>
              <a:ea typeface="Open Sans" panose="020B0606030504020204" pitchFamily="34" charset="0"/>
              <a:cs typeface="Open Sans" panose="020B0606030504020204" pitchFamily="34" charset="0"/>
            </a:endParaRPr>
          </a:p>
          <a:p>
            <a:endParaRPr lang="en-US" altLang="en-US" sz="1400" b="0" dirty="0">
              <a:solidFill>
                <a:srgbClr val="3D3D3D"/>
              </a:solidFill>
              <a:latin typeface="+mj-lt"/>
              <a:ea typeface="Open Sans" panose="020B0606030504020204" pitchFamily="34" charset="0"/>
              <a:cs typeface="Open Sans" panose="020B0606030504020204" pitchFamily="34" charset="0"/>
            </a:endParaRPr>
          </a:p>
          <a:p>
            <a:r>
              <a:rPr lang="en-US" altLang="en-US" sz="1400" b="0" dirty="0" smtClean="0">
                <a:solidFill>
                  <a:srgbClr val="3D3D3D"/>
                </a:solidFill>
                <a:latin typeface="+mj-lt"/>
                <a:ea typeface="Open Sans" panose="020B0606030504020204" pitchFamily="34" charset="0"/>
                <a:cs typeface="Open Sans" panose="020B0606030504020204" pitchFamily="34" charset="0"/>
              </a:rPr>
              <a:t>In </a:t>
            </a:r>
            <a:r>
              <a:rPr lang="en-US" altLang="en-US" sz="1400" b="0" dirty="0">
                <a:solidFill>
                  <a:srgbClr val="3D3D3D"/>
                </a:solidFill>
                <a:latin typeface="+mj-lt"/>
                <a:ea typeface="Open Sans" panose="020B0606030504020204" pitchFamily="34" charset="0"/>
                <a:cs typeface="Open Sans" panose="020B0606030504020204" pitchFamily="34" charset="0"/>
              </a:rPr>
              <a:t>other words, the incoming light should be to your side, not behind you or in front of you</a:t>
            </a:r>
            <a:r>
              <a:rPr lang="en-US" altLang="en-US" sz="1400" b="0" dirty="0" smtClean="0">
                <a:solidFill>
                  <a:srgbClr val="3D3D3D"/>
                </a:solidFill>
                <a:latin typeface="+mj-lt"/>
                <a:ea typeface="Open Sans" panose="020B0606030504020204" pitchFamily="34" charset="0"/>
                <a:cs typeface="Open Sans" panose="020B0606030504020204" pitchFamily="34" charset="0"/>
              </a:rPr>
              <a:t>.</a:t>
            </a:r>
            <a:endParaRPr lang="en-US" altLang="en-US" sz="1400" b="0" dirty="0">
              <a:latin typeface="+mj-lt"/>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0881" y="1478167"/>
            <a:ext cx="4448175" cy="3762375"/>
          </a:xfrm>
          <a:prstGeom prst="rect">
            <a:avLst/>
          </a:prstGeom>
        </p:spPr>
      </p:pic>
      <p:sp>
        <p:nvSpPr>
          <p:cNvPr id="5" name="Oval 4"/>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5119" y="164812"/>
            <a:ext cx="3967162" cy="246221"/>
          </a:xfrm>
          <a:prstGeom prst="rect">
            <a:avLst/>
          </a:prstGeom>
        </p:spPr>
        <p:txBody>
          <a:bodyPr wrap="square">
            <a:spAutoFit/>
          </a:bodyPr>
          <a:lstStyle/>
          <a:p>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altLang="en-US" sz="1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Your Monitor</a:t>
            </a:r>
            <a:endPar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0903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081" y="1378527"/>
            <a:ext cx="3333750" cy="3352800"/>
          </a:xfrm>
          <a:prstGeom prst="rect">
            <a:avLst/>
          </a:prstGeom>
        </p:spPr>
      </p:pic>
      <p:sp>
        <p:nvSpPr>
          <p:cNvPr id="25" name="Oval 24"/>
          <p:cNvSpPr/>
          <p:nvPr/>
        </p:nvSpPr>
        <p:spPr>
          <a:xfrm>
            <a:off x="6651480" y="1620261"/>
            <a:ext cx="336550" cy="338137"/>
          </a:xfrm>
          <a:prstGeom prst="ellipse">
            <a:avLst/>
          </a:prstGeom>
          <a:solidFill>
            <a:schemeClr val="bg1"/>
          </a:solidFill>
          <a:ln>
            <a:solidFill>
              <a:srgbClr val="FF92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7612856" y="3578225"/>
            <a:ext cx="307975" cy="307975"/>
          </a:xfrm>
          <a:prstGeom prst="ellipse">
            <a:avLst/>
          </a:prstGeom>
          <a:solidFill>
            <a:schemeClr val="bg1"/>
          </a:solidFill>
          <a:ln>
            <a:solidFill>
              <a:srgbClr val="FF92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5559280" y="1432142"/>
            <a:ext cx="314325" cy="315912"/>
          </a:xfrm>
          <a:prstGeom prst="ellipse">
            <a:avLst/>
          </a:prstGeom>
          <a:solidFill>
            <a:schemeClr val="bg1"/>
          </a:solidFill>
          <a:ln>
            <a:solidFill>
              <a:srgbClr val="FF92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xtBox 30"/>
          <p:cNvSpPr txBox="1"/>
          <p:nvPr/>
        </p:nvSpPr>
        <p:spPr>
          <a:xfrm>
            <a:off x="6722918" y="2574925"/>
            <a:ext cx="530225" cy="338138"/>
          </a:xfrm>
          <a:prstGeom prst="rect">
            <a:avLst/>
          </a:prstGeom>
          <a:noFill/>
        </p:spPr>
        <p:txBody>
          <a:bodyPr>
            <a:spAutoFit/>
          </a:bodyPr>
          <a:lstStyle/>
          <a:p>
            <a:pPr>
              <a:defRPr/>
            </a:pPr>
            <a:r>
              <a:rPr lang="en-US" sz="1600" dirty="0">
                <a:latin typeface="+mn-lt"/>
              </a:rPr>
              <a:t>C</a:t>
            </a:r>
          </a:p>
        </p:txBody>
      </p:sp>
      <p:sp>
        <p:nvSpPr>
          <p:cNvPr id="24" name="TextBox 23"/>
          <p:cNvSpPr txBox="1"/>
          <p:nvPr/>
        </p:nvSpPr>
        <p:spPr>
          <a:xfrm>
            <a:off x="311343" y="1758917"/>
            <a:ext cx="3285137" cy="1600438"/>
          </a:xfrm>
          <a:prstGeom prst="rect">
            <a:avLst/>
          </a:prstGeom>
          <a:noFill/>
        </p:spPr>
        <p:txBody>
          <a:bodyPr wrap="square" rtlCol="0">
            <a:spAutoFit/>
          </a:bodyPr>
          <a:lstStyle/>
          <a:p>
            <a:r>
              <a:rPr lang="en-US" altLang="en-US" sz="1400" dirty="0" smtClean="0">
                <a:solidFill>
                  <a:srgbClr val="E04006"/>
                </a:solidFill>
                <a:latin typeface="+mj-lt"/>
                <a:ea typeface="Open Sans Condensed" panose="020B0806030504020204" pitchFamily="34" charset="0"/>
                <a:cs typeface="Open Sans Condensed" panose="020B0806030504020204" pitchFamily="34" charset="0"/>
              </a:rPr>
              <a:t>Best Practice</a:t>
            </a:r>
            <a:r>
              <a:rPr lang="en-US" altLang="en-US" sz="1400" b="0" dirty="0" smtClean="0">
                <a:latin typeface="+mj-lt"/>
                <a:ea typeface="Open Sans" panose="020B0606030504020204" pitchFamily="34" charset="0"/>
                <a:cs typeface="Open Sans" panose="020B0606030504020204" pitchFamily="34" charset="0"/>
              </a:rPr>
              <a:t/>
            </a:r>
            <a:br>
              <a:rPr lang="en-US" altLang="en-US" sz="1400" b="0" dirty="0" smtClean="0">
                <a:latin typeface="+mj-lt"/>
                <a:ea typeface="Open Sans" panose="020B0606030504020204" pitchFamily="34" charset="0"/>
                <a:cs typeface="Open Sans" panose="020B0606030504020204" pitchFamily="34" charset="0"/>
              </a:rPr>
            </a:br>
            <a:r>
              <a:rPr lang="en-US" altLang="en-US" sz="1400" b="0" dirty="0">
                <a:solidFill>
                  <a:srgbClr val="3D3D3D"/>
                </a:solidFill>
                <a:latin typeface="+mj-lt"/>
                <a:ea typeface="Open Sans" panose="020B0606030504020204" pitchFamily="34" charset="0"/>
                <a:cs typeface="Open Sans" panose="020B0606030504020204" pitchFamily="34" charset="0"/>
              </a:rPr>
              <a:t>As with natural light, position your primary monitor so that the light is to the sides or above. </a:t>
            </a:r>
            <a:r>
              <a:rPr lang="en-US" altLang="en-US" sz="1400" b="0" dirty="0" smtClean="0">
                <a:solidFill>
                  <a:srgbClr val="3D3D3D"/>
                </a:solidFill>
                <a:latin typeface="+mj-lt"/>
                <a:ea typeface="Open Sans" panose="020B0606030504020204" pitchFamily="34" charset="0"/>
                <a:cs typeface="Open Sans" panose="020B0606030504020204" pitchFamily="34" charset="0"/>
              </a:rPr>
              <a:t/>
            </a:r>
            <a:br>
              <a:rPr lang="en-US" altLang="en-US" sz="1400" b="0" dirty="0" smtClean="0">
                <a:solidFill>
                  <a:srgbClr val="3D3D3D"/>
                </a:solidFill>
                <a:latin typeface="+mj-lt"/>
                <a:ea typeface="Open Sans" panose="020B0606030504020204" pitchFamily="34" charset="0"/>
                <a:cs typeface="Open Sans" panose="020B0606030504020204" pitchFamily="34" charset="0"/>
              </a:rPr>
            </a:br>
            <a:r>
              <a:rPr lang="en-US" altLang="en-US" sz="1400" b="0" dirty="0" smtClean="0">
                <a:solidFill>
                  <a:srgbClr val="3D3D3D"/>
                </a:solidFill>
                <a:latin typeface="+mj-lt"/>
                <a:ea typeface="Open Sans" panose="020B0606030504020204" pitchFamily="34" charset="0"/>
                <a:cs typeface="Open Sans" panose="020B0606030504020204" pitchFamily="34" charset="0"/>
              </a:rPr>
              <a:t/>
            </a:r>
            <a:br>
              <a:rPr lang="en-US" altLang="en-US" sz="1400" b="0" dirty="0" smtClean="0">
                <a:solidFill>
                  <a:srgbClr val="3D3D3D"/>
                </a:solidFill>
                <a:latin typeface="+mj-lt"/>
                <a:ea typeface="Open Sans" panose="020B0606030504020204" pitchFamily="34" charset="0"/>
                <a:cs typeface="Open Sans" panose="020B0606030504020204" pitchFamily="34" charset="0"/>
              </a:rPr>
            </a:br>
            <a:r>
              <a:rPr lang="en-US" altLang="en-US" sz="1400" b="0" dirty="0" smtClean="0">
                <a:solidFill>
                  <a:srgbClr val="3D3D3D"/>
                </a:solidFill>
                <a:latin typeface="+mj-lt"/>
                <a:ea typeface="Open Sans" panose="020B0606030504020204" pitchFamily="34" charset="0"/>
                <a:cs typeface="Open Sans" panose="020B0606030504020204" pitchFamily="34" charset="0"/>
              </a:rPr>
              <a:t>Avoid </a:t>
            </a:r>
            <a:r>
              <a:rPr lang="en-US" altLang="en-US" sz="1400" b="0" dirty="0">
                <a:solidFill>
                  <a:srgbClr val="3D3D3D"/>
                </a:solidFill>
                <a:latin typeface="+mj-lt"/>
                <a:ea typeface="Open Sans" panose="020B0606030504020204" pitchFamily="34" charset="0"/>
                <a:cs typeface="Open Sans" panose="020B0606030504020204" pitchFamily="34" charset="0"/>
              </a:rPr>
              <a:t>light shining in your eyes or reflecting off of your monitor. </a:t>
            </a:r>
          </a:p>
        </p:txBody>
      </p:sp>
      <p:sp>
        <p:nvSpPr>
          <p:cNvPr id="29" name="Title 1"/>
          <p:cNvSpPr txBox="1">
            <a:spLocks/>
          </p:cNvSpPr>
          <p:nvPr/>
        </p:nvSpPr>
        <p:spPr>
          <a:xfrm>
            <a:off x="289785" y="457200"/>
            <a:ext cx="8136927" cy="520700"/>
          </a:xfrm>
          <a:prstGeom prst="rect">
            <a:avLst/>
          </a:prstGeom>
        </p:spPr>
        <p:txBody>
          <a:bodyPr/>
          <a:lst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pPr algn="l"/>
            <a:r>
              <a:rPr lang="en-US" sz="2400" kern="0" dirty="0" smtClean="0">
                <a:solidFill>
                  <a:srgbClr val="4A72A8"/>
                </a:solidFill>
                <a:ea typeface="Open Sans Condensed" panose="020B0806030504020204" pitchFamily="34" charset="0"/>
                <a:cs typeface="Open Sans Condensed" panose="020B0806030504020204" pitchFamily="34" charset="0"/>
              </a:rPr>
              <a:t>Artificial Light</a:t>
            </a:r>
            <a:endParaRPr lang="en-US" sz="2400" kern="0" dirty="0">
              <a:solidFill>
                <a:srgbClr val="4A72A8"/>
              </a:solidFill>
              <a:ea typeface="Open Sans Condensed Light" panose="020B0306030504020204" pitchFamily="34" charset="0"/>
              <a:cs typeface="Open Sans Condensed Light" panose="020B0306030504020204" pitchFamily="34" charset="0"/>
            </a:endParaRPr>
          </a:p>
        </p:txBody>
      </p:sp>
      <p:sp>
        <p:nvSpPr>
          <p:cNvPr id="9" name="Oval 8"/>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5119" y="164812"/>
            <a:ext cx="3967162" cy="246221"/>
          </a:xfrm>
          <a:prstGeom prst="rect">
            <a:avLst/>
          </a:prstGeom>
        </p:spPr>
        <p:txBody>
          <a:bodyPr wrap="square">
            <a:spAutoFit/>
          </a:bodyPr>
          <a:lstStyle/>
          <a:p>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r>
              <a:rPr lang="en-US" altLang="en-US" sz="1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Your Monitor</a:t>
            </a:r>
            <a:endPar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endParaRPr>
          </a:p>
        </p:txBody>
      </p:sp>
      <p:cxnSp>
        <p:nvCxnSpPr>
          <p:cNvPr id="11" name="Straight Connector 10"/>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9281" y="1422314"/>
            <a:ext cx="2455476" cy="2946571"/>
          </a:xfrm>
          <a:prstGeom prst="rect">
            <a:avLst/>
          </a:prstGeom>
        </p:spPr>
      </p:pic>
      <p:sp>
        <p:nvSpPr>
          <p:cNvPr id="13" name="Content Placeholder 6"/>
          <p:cNvSpPr txBox="1">
            <a:spLocks/>
          </p:cNvSpPr>
          <p:nvPr/>
        </p:nvSpPr>
        <p:spPr>
          <a:xfrm>
            <a:off x="2608786" y="712789"/>
            <a:ext cx="4340496" cy="2182811"/>
          </a:xfrm>
          <a:prstGeom prst="rect">
            <a:avLst/>
          </a:prstGeom>
        </p:spPr>
        <p:txBody>
          <a:bodyPr lIns="81510" tIns="40755" rIns="81510" bIns="40755"/>
          <a:lstStyle>
            <a:lvl1pPr marL="280988" indent="-280988" algn="l" rtl="0" eaLnBrk="0" fontAlgn="base" hangingPunct="0">
              <a:spcBef>
                <a:spcPct val="20000"/>
              </a:spcBef>
              <a:spcAft>
                <a:spcPct val="0"/>
              </a:spcAft>
              <a:buChar char="•"/>
              <a:defRPr sz="1112">
                <a:solidFill>
                  <a:srgbClr val="3D3D3D"/>
                </a:solidFill>
                <a:latin typeface="+mn-lt"/>
                <a:ea typeface="+mn-ea"/>
                <a:cs typeface="+mn-cs"/>
              </a:defRPr>
            </a:lvl1pPr>
            <a:lvl2pPr marL="611188" indent="-233363" algn="l" rtl="0" eaLnBrk="0" fontAlgn="base" hangingPunct="0">
              <a:spcBef>
                <a:spcPct val="20000"/>
              </a:spcBef>
              <a:spcAft>
                <a:spcPct val="0"/>
              </a:spcAft>
              <a:buChar char="–"/>
              <a:defRPr sz="1112">
                <a:solidFill>
                  <a:srgbClr val="3D3D3D"/>
                </a:solidFill>
                <a:latin typeface="+mn-lt"/>
                <a:cs typeface="+mn-cs"/>
              </a:defRPr>
            </a:lvl2pPr>
            <a:lvl3pPr marL="941388" indent="-185738" algn="l" rtl="0" eaLnBrk="0" fontAlgn="base" hangingPunct="0">
              <a:spcBef>
                <a:spcPct val="20000"/>
              </a:spcBef>
              <a:spcAft>
                <a:spcPct val="0"/>
              </a:spcAft>
              <a:buChar char="•"/>
              <a:defRPr sz="1112">
                <a:solidFill>
                  <a:srgbClr val="3D3D3D"/>
                </a:solidFill>
                <a:latin typeface="+mn-lt"/>
                <a:cs typeface="+mn-cs"/>
              </a:defRPr>
            </a:lvl3pPr>
            <a:lvl4pPr marL="1317625" indent="-185738" algn="l" rtl="0" eaLnBrk="0" fontAlgn="base" hangingPunct="0">
              <a:spcBef>
                <a:spcPct val="20000"/>
              </a:spcBef>
              <a:spcAft>
                <a:spcPct val="0"/>
              </a:spcAft>
              <a:buChar char="–"/>
              <a:defRPr sz="1112">
                <a:solidFill>
                  <a:srgbClr val="3D3D3D"/>
                </a:solidFill>
                <a:latin typeface="+mn-lt"/>
                <a:cs typeface="+mn-cs"/>
              </a:defRPr>
            </a:lvl4pPr>
            <a:lvl5pPr marL="1697038" indent="-185738" algn="l" rtl="0" eaLnBrk="0" fontAlgn="base" hangingPunct="0">
              <a:spcBef>
                <a:spcPct val="20000"/>
              </a:spcBef>
              <a:spcAft>
                <a:spcPct val="0"/>
              </a:spcAft>
              <a:buChar char="»"/>
              <a:defRPr sz="1112">
                <a:solidFill>
                  <a:srgbClr val="3D3D3D"/>
                </a:solidFill>
                <a:latin typeface="+mn-lt"/>
                <a:cs typeface="+mn-cs"/>
              </a:defRPr>
            </a:lvl5pPr>
            <a:lvl6pPr marL="2076740" indent="-188795" algn="l" rtl="0" fontAlgn="base">
              <a:spcBef>
                <a:spcPct val="20000"/>
              </a:spcBef>
              <a:spcAft>
                <a:spcPct val="0"/>
              </a:spcAft>
              <a:buChar char="»"/>
              <a:defRPr sz="1668">
                <a:solidFill>
                  <a:schemeClr val="tx1"/>
                </a:solidFill>
                <a:latin typeface="+mn-lt"/>
                <a:cs typeface="+mn-cs"/>
              </a:defRPr>
            </a:lvl6pPr>
            <a:lvl7pPr marL="2454330" indent="-188795" algn="l" rtl="0" fontAlgn="base">
              <a:spcBef>
                <a:spcPct val="20000"/>
              </a:spcBef>
              <a:spcAft>
                <a:spcPct val="0"/>
              </a:spcAft>
              <a:buChar char="»"/>
              <a:defRPr sz="1668">
                <a:solidFill>
                  <a:schemeClr val="tx1"/>
                </a:solidFill>
                <a:latin typeface="+mn-lt"/>
                <a:cs typeface="+mn-cs"/>
              </a:defRPr>
            </a:lvl7pPr>
            <a:lvl8pPr marL="2831919" indent="-188795" algn="l" rtl="0" fontAlgn="base">
              <a:spcBef>
                <a:spcPct val="20000"/>
              </a:spcBef>
              <a:spcAft>
                <a:spcPct val="0"/>
              </a:spcAft>
              <a:buChar char="»"/>
              <a:defRPr sz="1668">
                <a:solidFill>
                  <a:schemeClr val="tx1"/>
                </a:solidFill>
                <a:latin typeface="+mn-lt"/>
                <a:cs typeface="+mn-cs"/>
              </a:defRPr>
            </a:lvl8pPr>
            <a:lvl9pPr marL="3209507" indent="-188795" algn="l" rtl="0" fontAlgn="base">
              <a:spcBef>
                <a:spcPct val="20000"/>
              </a:spcBef>
              <a:spcAft>
                <a:spcPct val="0"/>
              </a:spcAft>
              <a:buChar char="»"/>
              <a:defRPr sz="1668">
                <a:solidFill>
                  <a:schemeClr val="tx1"/>
                </a:solidFill>
                <a:latin typeface="+mn-lt"/>
                <a:cs typeface="+mn-cs"/>
              </a:defRPr>
            </a:lvl9pPr>
          </a:lstStyle>
          <a:p>
            <a:pPr marL="0" indent="0">
              <a:buFontTx/>
              <a:buNone/>
              <a:defRPr/>
            </a:pPr>
            <a:r>
              <a:rPr lang="en-US" sz="2800" dirty="0" smtClean="0">
                <a:solidFill>
                  <a:srgbClr val="4A72A8"/>
                </a:solidFill>
                <a:latin typeface="+mj-lt"/>
                <a:ea typeface="Open Sans Condensed" panose="020B0806030504020204" pitchFamily="34" charset="0"/>
                <a:cs typeface="Open Sans Condensed" panose="020B0806030504020204" pitchFamily="34" charset="0"/>
              </a:rPr>
              <a:t>Your Environment</a:t>
            </a:r>
          </a:p>
          <a:p>
            <a:pPr marL="0" indent="0">
              <a:buFontTx/>
              <a:buNone/>
              <a:defRPr/>
            </a:pPr>
            <a:endParaRPr lang="en-US" sz="1300" dirty="0">
              <a:solidFill>
                <a:schemeClr val="tx1"/>
              </a:solidFill>
              <a:latin typeface="+mj-lt"/>
              <a:ea typeface="Open Sans" panose="020B0606030504020204" pitchFamily="34" charset="0"/>
              <a:cs typeface="Open Sans" panose="020B0606030504020204" pitchFamily="34" charset="0"/>
            </a:endParaRPr>
          </a:p>
          <a:p>
            <a:pPr marL="0" indent="0">
              <a:buFontTx/>
              <a:buNone/>
              <a:defRPr/>
            </a:pPr>
            <a:r>
              <a:rPr lang="en-US" sz="1300" dirty="0">
                <a:latin typeface="+mj-lt"/>
                <a:ea typeface="Open Sans" panose="020B0606030504020204" pitchFamily="34" charset="0"/>
                <a:cs typeface="Open Sans" panose="020B0606030504020204" pitchFamily="34" charset="0"/>
              </a:rPr>
              <a:t>Proper organization and set-up of your work area and surrounding environment is critical.</a:t>
            </a:r>
            <a:r>
              <a:rPr lang="en-US" sz="1300" dirty="0" smtClean="0">
                <a:latin typeface="+mj-lt"/>
                <a:ea typeface="Open Sans" panose="020B0606030504020204" pitchFamily="34" charset="0"/>
                <a:cs typeface="Open Sans" panose="020B0606030504020204" pitchFamily="34" charset="0"/>
              </a:rPr>
              <a:t/>
            </a:r>
            <a:br>
              <a:rPr lang="en-US" sz="1300" dirty="0" smtClean="0">
                <a:latin typeface="+mj-lt"/>
                <a:ea typeface="Open Sans" panose="020B0606030504020204" pitchFamily="34" charset="0"/>
                <a:cs typeface="Open Sans" panose="020B0606030504020204" pitchFamily="34" charset="0"/>
              </a:rPr>
            </a:br>
            <a:r>
              <a:rPr lang="en-US" sz="1300" dirty="0" smtClean="0">
                <a:latin typeface="+mj-lt"/>
                <a:ea typeface="Open Sans" panose="020B0606030504020204" pitchFamily="34" charset="0"/>
                <a:cs typeface="Open Sans" panose="020B0606030504020204" pitchFamily="34" charset="0"/>
              </a:rPr>
              <a:t/>
            </a:r>
            <a:br>
              <a:rPr lang="en-US" sz="1300" dirty="0" smtClean="0">
                <a:latin typeface="+mj-lt"/>
                <a:ea typeface="Open Sans" panose="020B0606030504020204" pitchFamily="34" charset="0"/>
                <a:cs typeface="Open Sans" panose="020B0606030504020204" pitchFamily="34" charset="0"/>
              </a:rPr>
            </a:br>
            <a:r>
              <a:rPr lang="en-US" sz="1300" b="0" dirty="0">
                <a:latin typeface="+mj-lt"/>
                <a:ea typeface="Open Sans" panose="020B0606030504020204" pitchFamily="34" charset="0"/>
                <a:cs typeface="Open Sans" panose="020B0606030504020204" pitchFamily="34" charset="0"/>
              </a:rPr>
              <a:t>In this section, we will look at your environment and work area. The following elements will be evaluated:</a:t>
            </a:r>
            <a:br>
              <a:rPr lang="en-US" sz="1300" b="0" dirty="0">
                <a:latin typeface="+mj-lt"/>
                <a:ea typeface="Open Sans" panose="020B0606030504020204" pitchFamily="34" charset="0"/>
                <a:cs typeface="Open Sans" panose="020B0606030504020204" pitchFamily="34" charset="0"/>
              </a:rPr>
            </a:br>
            <a:endParaRPr lang="en-US" sz="1300" b="0" dirty="0">
              <a:latin typeface="+mj-lt"/>
              <a:ea typeface="Open Sans" panose="020B0606030504020204" pitchFamily="34" charset="0"/>
              <a:cs typeface="Open Sans" panose="020B0606030504020204" pitchFamily="34" charset="0"/>
            </a:endParaRPr>
          </a:p>
          <a:p>
            <a:pPr>
              <a:defRPr/>
            </a:pPr>
            <a:r>
              <a:rPr lang="en-US" sz="1300" dirty="0">
                <a:latin typeface="+mj-lt"/>
                <a:ea typeface="Open Sans" panose="020B0606030504020204" pitchFamily="34" charset="0"/>
                <a:cs typeface="Open Sans" panose="020B0606030504020204" pitchFamily="34" charset="0"/>
              </a:rPr>
              <a:t>Frequently used items</a:t>
            </a:r>
          </a:p>
          <a:p>
            <a:pPr>
              <a:defRPr/>
            </a:pPr>
            <a:r>
              <a:rPr lang="en-US" sz="1300" dirty="0">
                <a:latin typeface="+mj-lt"/>
                <a:ea typeface="Open Sans" panose="020B0606030504020204" pitchFamily="34" charset="0"/>
                <a:cs typeface="Open Sans" panose="020B0606030504020204" pitchFamily="34" charset="0"/>
              </a:rPr>
              <a:t>Contact trauma</a:t>
            </a:r>
          </a:p>
          <a:p>
            <a:pPr>
              <a:defRPr/>
            </a:pPr>
            <a:r>
              <a:rPr lang="en-US" sz="1300" dirty="0">
                <a:latin typeface="+mj-lt"/>
                <a:ea typeface="Open Sans" panose="020B0606030504020204" pitchFamily="34" charset="0"/>
                <a:cs typeface="Open Sans" panose="020B0606030504020204" pitchFamily="34" charset="0"/>
              </a:rPr>
              <a:t>Storage of cabinets and equipment</a:t>
            </a:r>
          </a:p>
          <a:p>
            <a:pPr>
              <a:defRPr/>
            </a:pPr>
            <a:r>
              <a:rPr lang="en-US" sz="1300" dirty="0">
                <a:latin typeface="+mj-lt"/>
                <a:ea typeface="Open Sans" panose="020B0606030504020204" pitchFamily="34" charset="0"/>
                <a:cs typeface="Open Sans" panose="020B0606030504020204" pitchFamily="34" charset="0"/>
              </a:rPr>
              <a:t>Leg clearance</a:t>
            </a:r>
          </a:p>
          <a:p>
            <a:pPr>
              <a:defRPr/>
            </a:pPr>
            <a:r>
              <a:rPr lang="en-US" sz="1300" dirty="0">
                <a:latin typeface="+mj-lt"/>
                <a:ea typeface="Open Sans" panose="020B0606030504020204" pitchFamily="34" charset="0"/>
                <a:cs typeface="Open Sans" panose="020B0606030504020204" pitchFamily="34" charset="0"/>
              </a:rPr>
              <a:t>Lighting</a:t>
            </a:r>
          </a:p>
        </p:txBody>
      </p:sp>
      <p:sp>
        <p:nvSpPr>
          <p:cNvPr id="12" name="TextBox 11"/>
          <p:cNvSpPr txBox="1"/>
          <p:nvPr/>
        </p:nvSpPr>
        <p:spPr>
          <a:xfrm>
            <a:off x="178207" y="-134005"/>
            <a:ext cx="2133600" cy="4401205"/>
          </a:xfrm>
          <a:prstGeom prst="rect">
            <a:avLst/>
          </a:prstGeom>
          <a:noFill/>
        </p:spPr>
        <p:txBody>
          <a:bodyPr wrap="square" rtlCol="0">
            <a:spAutoFit/>
          </a:bodyPr>
          <a:lstStyle/>
          <a:p>
            <a:r>
              <a:rPr lang="en-US" sz="28000" b="1" dirty="0" smtClean="0">
                <a:solidFill>
                  <a:srgbClr val="FA834E"/>
                </a:solidFill>
              </a:rPr>
              <a:t>4</a:t>
            </a:r>
            <a:endParaRPr lang="en-US" sz="28000" b="1" dirty="0">
              <a:solidFill>
                <a:srgbClr val="FA834E"/>
              </a:solidFill>
            </a:endParaRPr>
          </a:p>
        </p:txBody>
      </p:sp>
    </p:spTree>
    <p:extLst>
      <p:ext uri="{BB962C8B-B14F-4D97-AF65-F5344CB8AC3E}">
        <p14:creationId xmlns:p14="http://schemas.microsoft.com/office/powerpoint/2010/main" val="2213290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8081" y="1992845"/>
            <a:ext cx="33083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10568" y="1524000"/>
            <a:ext cx="3285137" cy="1169551"/>
          </a:xfrm>
          <a:prstGeom prst="rect">
            <a:avLst/>
          </a:prstGeom>
          <a:noFill/>
        </p:spPr>
        <p:txBody>
          <a:bodyPr wrap="square" rtlCol="0">
            <a:spAutoFit/>
          </a:bodyPr>
          <a:lstStyle/>
          <a:p>
            <a:r>
              <a:rPr lang="en-US" altLang="en-US" sz="1400" dirty="0" smtClean="0">
                <a:solidFill>
                  <a:srgbClr val="E04006"/>
                </a:solidFill>
                <a:latin typeface="+mj-lt"/>
                <a:ea typeface="Open Sans Condensed" panose="020B0806030504020204" pitchFamily="34" charset="0"/>
                <a:cs typeface="Open Sans Condensed" panose="020B0806030504020204" pitchFamily="34" charset="0"/>
              </a:rPr>
              <a:t>Best Practice</a:t>
            </a:r>
            <a:r>
              <a:rPr lang="en-US" altLang="en-US" sz="1400" b="0" dirty="0" smtClean="0">
                <a:latin typeface="+mj-lt"/>
                <a:ea typeface="Open Sans" panose="020B0606030504020204" pitchFamily="34" charset="0"/>
                <a:cs typeface="Open Sans" panose="020B0606030504020204" pitchFamily="34" charset="0"/>
              </a:rPr>
              <a:t/>
            </a:r>
            <a:br>
              <a:rPr lang="en-US" altLang="en-US" sz="1400" b="0" dirty="0" smtClean="0">
                <a:latin typeface="+mj-lt"/>
                <a:ea typeface="Open Sans" panose="020B0606030504020204" pitchFamily="34" charset="0"/>
                <a:cs typeface="Open Sans" panose="020B0606030504020204" pitchFamily="34" charset="0"/>
              </a:rPr>
            </a:br>
            <a:r>
              <a:rPr lang="en-US" altLang="en-US" sz="1400" b="0" dirty="0">
                <a:solidFill>
                  <a:srgbClr val="3D3D3D"/>
                </a:solidFill>
                <a:latin typeface="+mj-lt"/>
                <a:ea typeface="Open Sans" panose="020B0606030504020204" pitchFamily="34" charset="0"/>
                <a:cs typeface="Open Sans" panose="020B0606030504020204" pitchFamily="34" charset="0"/>
              </a:rPr>
              <a:t>Frequently used items should be positioned as near as possible to reduce awkward reaching postures.</a:t>
            </a:r>
            <a:r>
              <a:rPr lang="en-US" altLang="en-US" sz="1400" b="0" dirty="0" smtClean="0">
                <a:solidFill>
                  <a:srgbClr val="3D3D3D"/>
                </a:solidFill>
                <a:latin typeface="+mj-lt"/>
                <a:ea typeface="Open Sans" panose="020B0606030504020204" pitchFamily="34" charset="0"/>
                <a:cs typeface="Open Sans" panose="020B0606030504020204" pitchFamily="34" charset="0"/>
              </a:rPr>
              <a:t/>
            </a:r>
            <a:br>
              <a:rPr lang="en-US" altLang="en-US" sz="1400" b="0" dirty="0" smtClean="0">
                <a:solidFill>
                  <a:srgbClr val="3D3D3D"/>
                </a:solidFill>
                <a:latin typeface="+mj-lt"/>
                <a:ea typeface="Open Sans" panose="020B0606030504020204" pitchFamily="34" charset="0"/>
                <a:cs typeface="Open Sans" panose="020B0606030504020204" pitchFamily="34" charset="0"/>
              </a:rPr>
            </a:br>
            <a:endParaRPr lang="en-US" altLang="en-US" sz="1400" b="0" dirty="0">
              <a:solidFill>
                <a:srgbClr val="3D3D3D"/>
              </a:solidFill>
              <a:latin typeface="+mj-lt"/>
              <a:ea typeface="Open Sans" panose="020B0606030504020204" pitchFamily="34" charset="0"/>
              <a:cs typeface="Open Sans" panose="020B0606030504020204" pitchFamily="34" charset="0"/>
            </a:endParaRPr>
          </a:p>
        </p:txBody>
      </p:sp>
      <p:sp>
        <p:nvSpPr>
          <p:cNvPr id="14" name="Title 1"/>
          <p:cNvSpPr txBox="1">
            <a:spLocks/>
          </p:cNvSpPr>
          <p:nvPr/>
        </p:nvSpPr>
        <p:spPr>
          <a:xfrm>
            <a:off x="310568" y="457200"/>
            <a:ext cx="6019800" cy="520700"/>
          </a:xfrm>
          <a:prstGeom prst="rect">
            <a:avLst/>
          </a:prstGeom>
        </p:spPr>
        <p:txBody>
          <a:bodyPr/>
          <a:lst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pPr algn="l"/>
            <a:r>
              <a:rPr lang="en-US" sz="2400" kern="0" dirty="0" smtClean="0">
                <a:solidFill>
                  <a:srgbClr val="4A72A8"/>
                </a:solidFill>
                <a:ea typeface="Open Sans Condensed" panose="020B0806030504020204" pitchFamily="34" charset="0"/>
                <a:cs typeface="Open Sans Condensed" panose="020B0806030504020204" pitchFamily="34" charset="0"/>
              </a:rPr>
              <a:t>Placement of Frequently Used Items</a:t>
            </a:r>
            <a:endParaRPr lang="en-US" sz="2400" kern="0" dirty="0">
              <a:solidFill>
                <a:srgbClr val="4A72A8"/>
              </a:solidFill>
              <a:ea typeface="Open Sans Condensed" panose="020B0806030504020204" pitchFamily="34" charset="0"/>
              <a:cs typeface="Open Sans Condensed" panose="020B0806030504020204" pitchFamily="34" charset="0"/>
            </a:endParaRPr>
          </a:p>
        </p:txBody>
      </p:sp>
      <p:sp>
        <p:nvSpPr>
          <p:cNvPr id="5" name="Oval 4"/>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15119" y="164812"/>
            <a:ext cx="3967162" cy="246221"/>
          </a:xfrm>
          <a:prstGeom prst="rect">
            <a:avLst/>
          </a:prstGeom>
        </p:spPr>
        <p:txBody>
          <a:bodyPr wrap="square">
            <a:spAutoFit/>
          </a:bodyPr>
          <a:lstStyle/>
          <a:p>
            <a:r>
              <a:rPr lang="en-US" altLang="en-US" sz="1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4 </a:t>
            </a:r>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Your </a:t>
            </a:r>
            <a:r>
              <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rPr>
              <a:t>Environment</a:t>
            </a:r>
          </a:p>
        </p:txBody>
      </p:sp>
      <p:cxnSp>
        <p:nvCxnSpPr>
          <p:cNvPr id="7" name="Straight Connector 6"/>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6086"/>
          <a:stretch/>
        </p:blipFill>
        <p:spPr>
          <a:xfrm>
            <a:off x="5044281" y="1071692"/>
            <a:ext cx="4762500" cy="4795708"/>
          </a:xfrm>
          <a:prstGeom prst="rect">
            <a:avLst/>
          </a:prstGeom>
        </p:spPr>
      </p:pic>
      <p:sp>
        <p:nvSpPr>
          <p:cNvPr id="13" name="Title 1"/>
          <p:cNvSpPr txBox="1">
            <a:spLocks/>
          </p:cNvSpPr>
          <p:nvPr/>
        </p:nvSpPr>
        <p:spPr>
          <a:xfrm>
            <a:off x="310568" y="457200"/>
            <a:ext cx="6019800" cy="520700"/>
          </a:xfrm>
          <a:prstGeom prst="rect">
            <a:avLst/>
          </a:prstGeom>
        </p:spPr>
        <p:txBody>
          <a:bodyPr/>
          <a:lst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pPr algn="l"/>
            <a:r>
              <a:rPr lang="en-US" sz="2400" kern="0" dirty="0" smtClean="0">
                <a:solidFill>
                  <a:srgbClr val="4A72A8"/>
                </a:solidFill>
                <a:ea typeface="Open Sans Condensed" panose="020B0806030504020204" pitchFamily="34" charset="0"/>
                <a:cs typeface="Open Sans Condensed" panose="020B0806030504020204" pitchFamily="34" charset="0"/>
              </a:rPr>
              <a:t>Contact Trauma</a:t>
            </a:r>
            <a:endParaRPr lang="en-US" sz="2400" kern="0" dirty="0">
              <a:solidFill>
                <a:srgbClr val="4A72A8"/>
              </a:solidFill>
              <a:ea typeface="Open Sans Condensed" panose="020B0806030504020204" pitchFamily="34" charset="0"/>
              <a:cs typeface="Open Sans Condensed" panose="020B0806030504020204" pitchFamily="34" charset="0"/>
            </a:endParaRPr>
          </a:p>
        </p:txBody>
      </p:sp>
      <p:sp>
        <p:nvSpPr>
          <p:cNvPr id="15" name="TextBox 14"/>
          <p:cNvSpPr txBox="1"/>
          <p:nvPr/>
        </p:nvSpPr>
        <p:spPr>
          <a:xfrm>
            <a:off x="311343" y="1758917"/>
            <a:ext cx="3285137" cy="1169551"/>
          </a:xfrm>
          <a:prstGeom prst="rect">
            <a:avLst/>
          </a:prstGeom>
          <a:noFill/>
        </p:spPr>
        <p:txBody>
          <a:bodyPr wrap="square" rtlCol="0">
            <a:spAutoFit/>
          </a:bodyPr>
          <a:lstStyle/>
          <a:p>
            <a:r>
              <a:rPr lang="en-US" altLang="en-US" sz="1400" dirty="0" smtClean="0">
                <a:solidFill>
                  <a:srgbClr val="E04006"/>
                </a:solidFill>
                <a:latin typeface="+mj-lt"/>
                <a:ea typeface="Open Sans Condensed" panose="020B0806030504020204" pitchFamily="34" charset="0"/>
                <a:cs typeface="Open Sans Condensed" panose="020B0806030504020204" pitchFamily="34" charset="0"/>
              </a:rPr>
              <a:t>Best Practice</a:t>
            </a:r>
            <a:r>
              <a:rPr lang="en-US" altLang="en-US" sz="1400" b="0" dirty="0" smtClean="0">
                <a:latin typeface="+mj-lt"/>
                <a:ea typeface="Open Sans" panose="020B0606030504020204" pitchFamily="34" charset="0"/>
                <a:cs typeface="Open Sans" panose="020B0606030504020204" pitchFamily="34" charset="0"/>
              </a:rPr>
              <a:t/>
            </a:r>
            <a:br>
              <a:rPr lang="en-US" altLang="en-US" sz="1400" b="0" dirty="0" smtClean="0">
                <a:latin typeface="+mj-lt"/>
                <a:ea typeface="Open Sans" panose="020B0606030504020204" pitchFamily="34" charset="0"/>
                <a:cs typeface="Open Sans" panose="020B0606030504020204" pitchFamily="34" charset="0"/>
              </a:rPr>
            </a:br>
            <a:r>
              <a:rPr lang="en-US" altLang="en-US" sz="1400" b="0" dirty="0">
                <a:solidFill>
                  <a:srgbClr val="3D3D3D"/>
                </a:solidFill>
                <a:latin typeface="+mj-lt"/>
                <a:ea typeface="Open Sans" panose="020B0606030504020204" pitchFamily="34" charset="0"/>
                <a:cs typeface="Open Sans" panose="020B0606030504020204" pitchFamily="34" charset="0"/>
              </a:rPr>
              <a:t>Avoid contact with sharp edges by lowering your tabletop height to recommended levels or using a keyboard or mouse wrist pad</a:t>
            </a:r>
            <a:r>
              <a:rPr lang="en-US" altLang="en-US" sz="1400" b="0" dirty="0" smtClean="0">
                <a:solidFill>
                  <a:srgbClr val="3D3D3D"/>
                </a:solidFill>
                <a:latin typeface="+mj-lt"/>
                <a:ea typeface="Open Sans" panose="020B0606030504020204" pitchFamily="34" charset="0"/>
                <a:cs typeface="Open Sans" panose="020B0606030504020204" pitchFamily="34" charset="0"/>
              </a:rPr>
              <a:t>.</a:t>
            </a:r>
            <a:endParaRPr lang="en-US" altLang="en-US" sz="1400" b="0" dirty="0">
              <a:latin typeface="+mj-lt"/>
              <a:ea typeface="Open Sans" panose="020B0606030504020204" pitchFamily="34" charset="0"/>
              <a:cs typeface="Open Sans" panose="020B0606030504020204" pitchFamily="34" charset="0"/>
            </a:endParaRPr>
          </a:p>
        </p:txBody>
      </p:sp>
      <p:sp>
        <p:nvSpPr>
          <p:cNvPr id="8" name="Oval 7"/>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5119" y="164812"/>
            <a:ext cx="3967162" cy="246221"/>
          </a:xfrm>
          <a:prstGeom prst="rect">
            <a:avLst/>
          </a:prstGeom>
        </p:spPr>
        <p:txBody>
          <a:bodyPr wrap="square">
            <a:spAutoFit/>
          </a:bodyPr>
          <a:lstStyle/>
          <a:p>
            <a:r>
              <a:rPr lang="en-US" altLang="en-US" sz="1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4 </a:t>
            </a:r>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Your </a:t>
            </a:r>
            <a:r>
              <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rPr>
              <a:t>Environment</a:t>
            </a:r>
          </a:p>
        </p:txBody>
      </p:sp>
      <p:cxnSp>
        <p:nvCxnSpPr>
          <p:cNvPr id="11" name="Straight Connector 10"/>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991" y="1361913"/>
            <a:ext cx="3048000" cy="4240306"/>
          </a:xfrm>
          <a:prstGeom prst="rect">
            <a:avLst/>
          </a:prstGeom>
        </p:spPr>
      </p:pic>
      <p:sp>
        <p:nvSpPr>
          <p:cNvPr id="13" name="Title 1"/>
          <p:cNvSpPr txBox="1">
            <a:spLocks/>
          </p:cNvSpPr>
          <p:nvPr/>
        </p:nvSpPr>
        <p:spPr>
          <a:xfrm>
            <a:off x="310568" y="457200"/>
            <a:ext cx="6019800" cy="520700"/>
          </a:xfrm>
          <a:prstGeom prst="rect">
            <a:avLst/>
          </a:prstGeom>
        </p:spPr>
        <p:txBody>
          <a:bodyPr/>
          <a:lst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pPr algn="l"/>
            <a:r>
              <a:rPr lang="en-US" sz="2400" kern="0" dirty="0" smtClean="0">
                <a:solidFill>
                  <a:srgbClr val="4A72A8"/>
                </a:solidFill>
                <a:ea typeface="Open Sans Condensed" panose="020B0806030504020204" pitchFamily="34" charset="0"/>
                <a:cs typeface="Open Sans Condensed" panose="020B0806030504020204" pitchFamily="34" charset="0"/>
              </a:rPr>
              <a:t>Leg Room Width</a:t>
            </a:r>
            <a:endParaRPr lang="en-US" sz="2400" kern="0" dirty="0">
              <a:solidFill>
                <a:srgbClr val="4A72A8"/>
              </a:solidFill>
              <a:ea typeface="Open Sans Condensed" panose="020B0806030504020204" pitchFamily="34" charset="0"/>
              <a:cs typeface="Open Sans Condensed" panose="020B0806030504020204" pitchFamily="34" charset="0"/>
            </a:endParaRPr>
          </a:p>
        </p:txBody>
      </p:sp>
      <p:sp>
        <p:nvSpPr>
          <p:cNvPr id="19" name="TextBox 18"/>
          <p:cNvSpPr txBox="1"/>
          <p:nvPr/>
        </p:nvSpPr>
        <p:spPr>
          <a:xfrm>
            <a:off x="311343" y="1758917"/>
            <a:ext cx="3513738" cy="738664"/>
          </a:xfrm>
          <a:prstGeom prst="rect">
            <a:avLst/>
          </a:prstGeom>
          <a:noFill/>
        </p:spPr>
        <p:txBody>
          <a:bodyPr wrap="square" rtlCol="0">
            <a:spAutoFit/>
          </a:bodyPr>
          <a:lstStyle/>
          <a:p>
            <a:r>
              <a:rPr lang="en-US" altLang="en-US" sz="1400" dirty="0" smtClean="0">
                <a:solidFill>
                  <a:srgbClr val="E04006"/>
                </a:solidFill>
                <a:latin typeface="+mj-lt"/>
                <a:ea typeface="Open Sans Condensed" panose="020B0806030504020204" pitchFamily="34" charset="0"/>
                <a:cs typeface="Open Sans Condensed" panose="020B0806030504020204" pitchFamily="34" charset="0"/>
              </a:rPr>
              <a:t>Best Practice</a:t>
            </a:r>
            <a:r>
              <a:rPr lang="en-US" altLang="en-US" sz="1400" b="0" dirty="0" smtClean="0">
                <a:latin typeface="+mj-lt"/>
                <a:ea typeface="Open Sans" panose="020B0606030504020204" pitchFamily="34" charset="0"/>
                <a:cs typeface="Open Sans" panose="020B0606030504020204" pitchFamily="34" charset="0"/>
              </a:rPr>
              <a:t/>
            </a:r>
            <a:br>
              <a:rPr lang="en-US" altLang="en-US" sz="1400" b="0" dirty="0" smtClean="0">
                <a:latin typeface="+mj-lt"/>
                <a:ea typeface="Open Sans" panose="020B0606030504020204" pitchFamily="34" charset="0"/>
                <a:cs typeface="Open Sans" panose="020B0606030504020204" pitchFamily="34" charset="0"/>
              </a:rPr>
            </a:br>
            <a:r>
              <a:rPr lang="en-US" altLang="en-US" sz="1400" b="0">
                <a:solidFill>
                  <a:srgbClr val="3D3D3D"/>
                </a:solidFill>
                <a:latin typeface="+mj-lt"/>
                <a:ea typeface="Open Sans" panose="020B0606030504020204" pitchFamily="34" charset="0"/>
                <a:cs typeface="Open Sans" panose="020B0606030504020204" pitchFamily="34" charset="0"/>
              </a:rPr>
              <a:t>Your </a:t>
            </a:r>
            <a:r>
              <a:rPr lang="en-US" altLang="en-US" sz="1400" b="0" smtClean="0">
                <a:solidFill>
                  <a:srgbClr val="3D3D3D"/>
                </a:solidFill>
                <a:latin typeface="+mj-lt"/>
                <a:ea typeface="Open Sans" panose="020B0606030504020204" pitchFamily="34" charset="0"/>
                <a:cs typeface="Open Sans" panose="020B0606030504020204" pitchFamily="34" charset="0"/>
              </a:rPr>
              <a:t>leg </a:t>
            </a:r>
            <a:r>
              <a:rPr lang="en-US" altLang="en-US" sz="1400" b="0" dirty="0">
                <a:solidFill>
                  <a:srgbClr val="3D3D3D"/>
                </a:solidFill>
                <a:latin typeface="+mj-lt"/>
                <a:ea typeface="Open Sans" panose="020B0606030504020204" pitchFamily="34" charset="0"/>
                <a:cs typeface="Open Sans" panose="020B0606030504020204" pitchFamily="34" charset="0"/>
              </a:rPr>
              <a:t>room width should include the width of your hips plus two inches</a:t>
            </a:r>
            <a:r>
              <a:rPr lang="en-US" altLang="en-US" sz="1400" b="0" dirty="0" smtClean="0">
                <a:solidFill>
                  <a:srgbClr val="3D3D3D"/>
                </a:solidFill>
                <a:latin typeface="+mj-lt"/>
                <a:ea typeface="Open Sans" panose="020B0606030504020204" pitchFamily="34" charset="0"/>
                <a:cs typeface="Open Sans" panose="020B0606030504020204" pitchFamily="34" charset="0"/>
              </a:rPr>
              <a:t>.</a:t>
            </a:r>
            <a:endParaRPr lang="en-US" altLang="en-US" sz="1400" b="0" dirty="0">
              <a:solidFill>
                <a:srgbClr val="3D3D3D"/>
              </a:solidFill>
              <a:latin typeface="+mj-lt"/>
              <a:ea typeface="Open Sans" panose="020B0606030504020204" pitchFamily="34" charset="0"/>
              <a:cs typeface="Open Sans" panose="020B0606030504020204" pitchFamily="34" charset="0"/>
            </a:endParaRPr>
          </a:p>
        </p:txBody>
      </p:sp>
      <p:sp>
        <p:nvSpPr>
          <p:cNvPr id="9" name="Oval 8"/>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5119" y="164812"/>
            <a:ext cx="3967162" cy="246221"/>
          </a:xfrm>
          <a:prstGeom prst="rect">
            <a:avLst/>
          </a:prstGeom>
        </p:spPr>
        <p:txBody>
          <a:bodyPr wrap="square">
            <a:spAutoFit/>
          </a:bodyPr>
          <a:lstStyle/>
          <a:p>
            <a:r>
              <a:rPr lang="en-US" altLang="en-US" sz="1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4 </a:t>
            </a:r>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Your </a:t>
            </a:r>
            <a:r>
              <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rPr>
              <a:t>Environment</a:t>
            </a:r>
          </a:p>
        </p:txBody>
      </p:sp>
      <p:cxnSp>
        <p:nvCxnSpPr>
          <p:cNvPr id="12" name="Straight Connector 11"/>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593" y="727075"/>
            <a:ext cx="3782025" cy="4538430"/>
          </a:xfrm>
          <a:prstGeom prst="rect">
            <a:avLst/>
          </a:prstGeom>
        </p:spPr>
      </p:pic>
      <p:cxnSp>
        <p:nvCxnSpPr>
          <p:cNvPr id="3" name="Straight Connector 2"/>
          <p:cNvCxnSpPr/>
          <p:nvPr/>
        </p:nvCxnSpPr>
        <p:spPr>
          <a:xfrm>
            <a:off x="6111081" y="2819400"/>
            <a:ext cx="2063750" cy="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2232" name="TextBox 15"/>
          <p:cNvSpPr txBox="1">
            <a:spLocks noChangeArrowheads="1"/>
          </p:cNvSpPr>
          <p:nvPr/>
        </p:nvSpPr>
        <p:spPr bwMode="auto">
          <a:xfrm>
            <a:off x="3631406" y="2557462"/>
            <a:ext cx="1600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en-US" sz="1400">
                <a:solidFill>
                  <a:srgbClr val="C00000"/>
                </a:solidFill>
                <a:latin typeface="Segoe Print" panose="02000600000000000000" pitchFamily="2" charset="0"/>
              </a:rPr>
              <a:t>Highest point of thighs</a:t>
            </a:r>
          </a:p>
        </p:txBody>
      </p:sp>
      <p:sp>
        <p:nvSpPr>
          <p:cNvPr id="16" name="Title 1"/>
          <p:cNvSpPr txBox="1">
            <a:spLocks/>
          </p:cNvSpPr>
          <p:nvPr/>
        </p:nvSpPr>
        <p:spPr>
          <a:xfrm>
            <a:off x="310568" y="457200"/>
            <a:ext cx="6019800" cy="520700"/>
          </a:xfrm>
          <a:prstGeom prst="rect">
            <a:avLst/>
          </a:prstGeom>
        </p:spPr>
        <p:txBody>
          <a:bodyPr/>
          <a:lst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pPr algn="l"/>
            <a:r>
              <a:rPr lang="en-US" sz="2400" kern="0" dirty="0" smtClean="0">
                <a:solidFill>
                  <a:srgbClr val="4A72A8"/>
                </a:solidFill>
                <a:ea typeface="Open Sans Condensed" panose="020B0806030504020204" pitchFamily="34" charset="0"/>
                <a:cs typeface="Open Sans Condensed" panose="020B0806030504020204" pitchFamily="34" charset="0"/>
              </a:rPr>
              <a:t>Leg Room Height</a:t>
            </a:r>
            <a:endParaRPr lang="en-US" sz="2400" kern="0" dirty="0">
              <a:solidFill>
                <a:srgbClr val="4A72A8"/>
              </a:solidFill>
              <a:ea typeface="Open Sans Condensed" panose="020B0806030504020204" pitchFamily="34" charset="0"/>
              <a:cs typeface="Open Sans Condensed" panose="020B0806030504020204" pitchFamily="34" charset="0"/>
            </a:endParaRPr>
          </a:p>
        </p:txBody>
      </p:sp>
      <p:sp>
        <p:nvSpPr>
          <p:cNvPr id="17" name="TextBox 16"/>
          <p:cNvSpPr txBox="1"/>
          <p:nvPr/>
        </p:nvSpPr>
        <p:spPr>
          <a:xfrm>
            <a:off x="311343" y="1758917"/>
            <a:ext cx="3285137" cy="954107"/>
          </a:xfrm>
          <a:prstGeom prst="rect">
            <a:avLst/>
          </a:prstGeom>
          <a:noFill/>
        </p:spPr>
        <p:txBody>
          <a:bodyPr wrap="square" rtlCol="0">
            <a:spAutoFit/>
          </a:bodyPr>
          <a:lstStyle/>
          <a:p>
            <a:r>
              <a:rPr lang="en-US" altLang="en-US" sz="1400" dirty="0" smtClean="0">
                <a:solidFill>
                  <a:srgbClr val="E04006"/>
                </a:solidFill>
                <a:latin typeface="+mj-lt"/>
                <a:ea typeface="Open Sans Condensed" panose="020B0806030504020204" pitchFamily="34" charset="0"/>
                <a:cs typeface="Open Sans Condensed" panose="020B0806030504020204" pitchFamily="34" charset="0"/>
              </a:rPr>
              <a:t>Best Practice</a:t>
            </a:r>
            <a:r>
              <a:rPr lang="en-US" altLang="en-US" sz="1400" b="0" dirty="0" smtClean="0">
                <a:latin typeface="+mj-lt"/>
                <a:ea typeface="Open Sans" panose="020B0606030504020204" pitchFamily="34" charset="0"/>
                <a:cs typeface="Open Sans" panose="020B0606030504020204" pitchFamily="34" charset="0"/>
              </a:rPr>
              <a:t/>
            </a:r>
            <a:br>
              <a:rPr lang="en-US" altLang="en-US" sz="1400" b="0" dirty="0" smtClean="0">
                <a:latin typeface="+mj-lt"/>
                <a:ea typeface="Open Sans" panose="020B0606030504020204" pitchFamily="34" charset="0"/>
                <a:cs typeface="Open Sans" panose="020B0606030504020204" pitchFamily="34" charset="0"/>
              </a:rPr>
            </a:br>
            <a:r>
              <a:rPr lang="en-US" altLang="en-US" sz="1400" b="0" dirty="0">
                <a:solidFill>
                  <a:srgbClr val="3D3D3D"/>
                </a:solidFill>
                <a:latin typeface="+mj-lt"/>
                <a:ea typeface="Open Sans" panose="020B0606030504020204" pitchFamily="34" charset="0"/>
                <a:cs typeface="Open Sans" panose="020B0606030504020204" pitchFamily="34" charset="0"/>
              </a:rPr>
              <a:t>Your leg room height should be greater than or equal to the highest point of your thighs</a:t>
            </a:r>
            <a:r>
              <a:rPr lang="en-US" altLang="en-US" sz="1400" b="0" dirty="0" smtClean="0">
                <a:solidFill>
                  <a:srgbClr val="3D3D3D"/>
                </a:solidFill>
                <a:latin typeface="+mj-lt"/>
                <a:ea typeface="Open Sans" panose="020B0606030504020204" pitchFamily="34" charset="0"/>
                <a:cs typeface="Open Sans" panose="020B0606030504020204" pitchFamily="34" charset="0"/>
              </a:rPr>
              <a:t>.</a:t>
            </a:r>
            <a:endParaRPr lang="en-US" altLang="en-US" sz="1400" b="0" dirty="0">
              <a:solidFill>
                <a:srgbClr val="3D3D3D"/>
              </a:solidFill>
              <a:latin typeface="+mj-lt"/>
              <a:ea typeface="Open Sans" panose="020B0606030504020204" pitchFamily="34" charset="0"/>
              <a:cs typeface="Open Sans" panose="020B0606030504020204" pitchFamily="34" charset="0"/>
            </a:endParaRPr>
          </a:p>
        </p:txBody>
      </p:sp>
      <p:sp>
        <p:nvSpPr>
          <p:cNvPr id="8" name="Oval 7"/>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5119" y="164812"/>
            <a:ext cx="3967162" cy="246221"/>
          </a:xfrm>
          <a:prstGeom prst="rect">
            <a:avLst/>
          </a:prstGeom>
        </p:spPr>
        <p:txBody>
          <a:bodyPr wrap="square">
            <a:spAutoFit/>
          </a:bodyPr>
          <a:lstStyle/>
          <a:p>
            <a:r>
              <a:rPr lang="en-US" altLang="en-US" sz="1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4 </a:t>
            </a:r>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Your </a:t>
            </a:r>
            <a:r>
              <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rPr>
              <a:t>Environment</a:t>
            </a:r>
          </a:p>
        </p:txBody>
      </p:sp>
      <p:cxnSp>
        <p:nvCxnSpPr>
          <p:cNvPr id="10" name="Straight Connector 9"/>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8593" y="727075"/>
            <a:ext cx="3782025" cy="4538430"/>
          </a:xfrm>
          <a:prstGeom prst="rect">
            <a:avLst/>
          </a:prstGeom>
        </p:spPr>
      </p:pic>
      <p:cxnSp>
        <p:nvCxnSpPr>
          <p:cNvPr id="3" name="Straight Connector 2"/>
          <p:cNvCxnSpPr/>
          <p:nvPr/>
        </p:nvCxnSpPr>
        <p:spPr>
          <a:xfrm flipH="1" flipV="1">
            <a:off x="7635081" y="4114800"/>
            <a:ext cx="76200" cy="809625"/>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310568" y="457200"/>
            <a:ext cx="6019800" cy="520700"/>
          </a:xfrm>
          <a:prstGeom prst="rect">
            <a:avLst/>
          </a:prstGeom>
        </p:spPr>
        <p:txBody>
          <a:bodyPr/>
          <a:lst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pPr algn="l"/>
            <a:r>
              <a:rPr lang="en-US" sz="2400" kern="0" dirty="0" smtClean="0">
                <a:solidFill>
                  <a:srgbClr val="4A72A8"/>
                </a:solidFill>
                <a:ea typeface="Open Sans Condensed" panose="020B0806030504020204" pitchFamily="34" charset="0"/>
                <a:cs typeface="Open Sans Condensed" panose="020B0806030504020204" pitchFamily="34" charset="0"/>
              </a:rPr>
              <a:t>Leg Room Depth</a:t>
            </a:r>
            <a:endParaRPr lang="en-US" sz="2400" kern="0" dirty="0">
              <a:solidFill>
                <a:srgbClr val="4A72A8"/>
              </a:solidFill>
              <a:ea typeface="Open Sans Condensed" panose="020B0806030504020204" pitchFamily="34" charset="0"/>
              <a:cs typeface="Open Sans Condensed" panose="020B0806030504020204" pitchFamily="34" charset="0"/>
            </a:endParaRPr>
          </a:p>
        </p:txBody>
      </p:sp>
      <p:sp>
        <p:nvSpPr>
          <p:cNvPr id="15" name="TextBox 14"/>
          <p:cNvSpPr txBox="1"/>
          <p:nvPr/>
        </p:nvSpPr>
        <p:spPr>
          <a:xfrm>
            <a:off x="311343" y="1758917"/>
            <a:ext cx="3285137" cy="1815882"/>
          </a:xfrm>
          <a:prstGeom prst="rect">
            <a:avLst/>
          </a:prstGeom>
          <a:noFill/>
        </p:spPr>
        <p:txBody>
          <a:bodyPr wrap="square" rtlCol="0">
            <a:spAutoFit/>
          </a:bodyPr>
          <a:lstStyle/>
          <a:p>
            <a:r>
              <a:rPr lang="en-US" altLang="en-US" sz="1400" dirty="0" smtClean="0">
                <a:solidFill>
                  <a:srgbClr val="E04006"/>
                </a:solidFill>
                <a:latin typeface="+mj-lt"/>
                <a:ea typeface="Open Sans Condensed" panose="020B0806030504020204" pitchFamily="34" charset="0"/>
                <a:cs typeface="Open Sans Condensed" panose="020B0806030504020204" pitchFamily="34" charset="0"/>
              </a:rPr>
              <a:t>Best Practice</a:t>
            </a:r>
            <a:r>
              <a:rPr lang="en-US" altLang="en-US" sz="1400" b="0" dirty="0" smtClean="0">
                <a:latin typeface="+mj-lt"/>
                <a:ea typeface="Open Sans" panose="020B0606030504020204" pitchFamily="34" charset="0"/>
                <a:cs typeface="Open Sans" panose="020B0606030504020204" pitchFamily="34" charset="0"/>
              </a:rPr>
              <a:t/>
            </a:r>
            <a:br>
              <a:rPr lang="en-US" altLang="en-US" sz="1400" b="0" dirty="0" smtClean="0">
                <a:latin typeface="+mj-lt"/>
                <a:ea typeface="Open Sans" panose="020B0606030504020204" pitchFamily="34" charset="0"/>
                <a:cs typeface="Open Sans" panose="020B0606030504020204" pitchFamily="34" charset="0"/>
              </a:rPr>
            </a:br>
            <a:r>
              <a:rPr lang="en-US" altLang="en-US" sz="1400" b="0" dirty="0">
                <a:solidFill>
                  <a:srgbClr val="3D3D3D"/>
                </a:solidFill>
                <a:latin typeface="+mj-lt"/>
                <a:ea typeface="Open Sans" panose="020B0606030504020204" pitchFamily="34" charset="0"/>
                <a:cs typeface="Open Sans" panose="020B0606030504020204" pitchFamily="34" charset="0"/>
              </a:rPr>
              <a:t>Your leg room depth must allow for a comfortable sitting </a:t>
            </a:r>
            <a:r>
              <a:rPr lang="en-US" altLang="en-US" sz="1400" b="0" dirty="0" smtClean="0">
                <a:solidFill>
                  <a:srgbClr val="3D3D3D"/>
                </a:solidFill>
                <a:latin typeface="+mj-lt"/>
                <a:ea typeface="Open Sans" panose="020B0606030504020204" pitchFamily="34" charset="0"/>
                <a:cs typeface="Open Sans" panose="020B0606030504020204" pitchFamily="34" charset="0"/>
              </a:rPr>
              <a:t>position.</a:t>
            </a:r>
            <a:endParaRPr lang="en-US" altLang="en-US" sz="1400" b="0" dirty="0">
              <a:solidFill>
                <a:srgbClr val="3D3D3D"/>
              </a:solidFill>
              <a:latin typeface="+mj-lt"/>
              <a:ea typeface="Open Sans" panose="020B0606030504020204" pitchFamily="34" charset="0"/>
              <a:cs typeface="Open Sans" panose="020B0606030504020204" pitchFamily="34" charset="0"/>
            </a:endParaRPr>
          </a:p>
          <a:p>
            <a:endParaRPr lang="en-US" altLang="en-US" sz="1400" b="0" dirty="0">
              <a:latin typeface="+mj-lt"/>
              <a:ea typeface="Open Sans" panose="020B0606030504020204" pitchFamily="34" charset="0"/>
              <a:cs typeface="Open Sans" panose="020B0606030504020204" pitchFamily="34" charset="0"/>
            </a:endParaRPr>
          </a:p>
          <a:p>
            <a:r>
              <a:rPr lang="en-US" altLang="en-US" sz="1400" b="0" dirty="0" smtClean="0">
                <a:latin typeface="+mj-lt"/>
                <a:ea typeface="Open Sans" panose="020B0606030504020204" pitchFamily="34" charset="0"/>
                <a:cs typeface="Open Sans" panose="020B0606030504020204" pitchFamily="34" charset="0"/>
              </a:rPr>
              <a:t/>
            </a:r>
            <a:br>
              <a:rPr lang="en-US" altLang="en-US" sz="1400" b="0" dirty="0" smtClean="0">
                <a:latin typeface="+mj-lt"/>
                <a:ea typeface="Open Sans" panose="020B0606030504020204" pitchFamily="34" charset="0"/>
                <a:cs typeface="Open Sans" panose="020B0606030504020204" pitchFamily="34" charset="0"/>
              </a:rPr>
            </a:br>
            <a:r>
              <a:rPr lang="en-US" altLang="en-US" sz="1400" b="0" dirty="0">
                <a:latin typeface="+mj-lt"/>
                <a:ea typeface="Open Sans" panose="020B0606030504020204" pitchFamily="34" charset="0"/>
                <a:cs typeface="Open Sans" panose="020B0606030504020204" pitchFamily="34" charset="0"/>
              </a:rPr>
              <a:t/>
            </a:r>
            <a:br>
              <a:rPr lang="en-US" altLang="en-US" sz="1400" b="0" dirty="0">
                <a:latin typeface="+mj-lt"/>
                <a:ea typeface="Open Sans" panose="020B0606030504020204" pitchFamily="34" charset="0"/>
                <a:cs typeface="Open Sans" panose="020B0606030504020204" pitchFamily="34" charset="0"/>
              </a:rPr>
            </a:br>
            <a:r>
              <a:rPr lang="en-US" altLang="en-US" sz="1400" b="0" dirty="0" smtClean="0">
                <a:latin typeface="+mj-lt"/>
                <a:ea typeface="Open Sans" panose="020B0606030504020204" pitchFamily="34" charset="0"/>
                <a:cs typeface="Open Sans" panose="020B0606030504020204" pitchFamily="34" charset="0"/>
              </a:rPr>
              <a:t/>
            </a:r>
            <a:br>
              <a:rPr lang="en-US" altLang="en-US" sz="1400" b="0" dirty="0" smtClean="0">
                <a:latin typeface="+mj-lt"/>
                <a:ea typeface="Open Sans" panose="020B0606030504020204" pitchFamily="34" charset="0"/>
                <a:cs typeface="Open Sans" panose="020B0606030504020204" pitchFamily="34" charset="0"/>
              </a:rPr>
            </a:br>
            <a:endParaRPr lang="en-US" altLang="en-US" sz="1400" b="0" dirty="0">
              <a:latin typeface="+mj-lt"/>
              <a:ea typeface="Open Sans" panose="020B0606030504020204" pitchFamily="34" charset="0"/>
              <a:cs typeface="Open Sans" panose="020B0606030504020204" pitchFamily="34" charset="0"/>
            </a:endParaRPr>
          </a:p>
        </p:txBody>
      </p:sp>
      <p:sp>
        <p:nvSpPr>
          <p:cNvPr id="6" name="Oval 5"/>
          <p:cNvSpPr/>
          <p:nvPr/>
        </p:nvSpPr>
        <p:spPr>
          <a:xfrm>
            <a:off x="364839" y="209668"/>
            <a:ext cx="164592" cy="164592"/>
          </a:xfrm>
          <a:prstGeom prst="ellipse">
            <a:avLst/>
          </a:prstGeom>
          <a:solidFill>
            <a:srgbClr val="FA8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5119" y="164812"/>
            <a:ext cx="3967162" cy="246221"/>
          </a:xfrm>
          <a:prstGeom prst="rect">
            <a:avLst/>
          </a:prstGeom>
        </p:spPr>
        <p:txBody>
          <a:bodyPr wrap="square">
            <a:spAutoFit/>
          </a:bodyPr>
          <a:lstStyle/>
          <a:p>
            <a:r>
              <a:rPr lang="en-US" altLang="en-US" sz="1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4 </a:t>
            </a:r>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Your </a:t>
            </a:r>
            <a:r>
              <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rPr>
              <a:t>Environment</a:t>
            </a:r>
          </a:p>
        </p:txBody>
      </p:sp>
      <p:cxnSp>
        <p:nvCxnSpPr>
          <p:cNvPr id="8" name="Straight Connector 7"/>
          <p:cNvCxnSpPr/>
          <p:nvPr/>
        </p:nvCxnSpPr>
        <p:spPr>
          <a:xfrm>
            <a:off x="320675" y="457200"/>
            <a:ext cx="9144000" cy="0"/>
          </a:xfrm>
          <a:prstGeom prst="line">
            <a:avLst/>
          </a:prstGeom>
          <a:ln>
            <a:solidFill>
              <a:srgbClr val="D9D9D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320675" y="1371600"/>
            <a:ext cx="4799806" cy="4103914"/>
          </a:xfrm>
        </p:spPr>
        <p:txBody>
          <a:bodyPr/>
          <a:lstStyle/>
          <a:p>
            <a:pPr marL="0" indent="0">
              <a:spcBef>
                <a:spcPts val="0"/>
              </a:spcBef>
              <a:spcAft>
                <a:spcPts val="2000"/>
              </a:spcAft>
              <a:buNone/>
              <a:defRPr/>
            </a:pPr>
            <a:r>
              <a:rPr lang="en-US" sz="1300" dirty="0">
                <a:solidFill>
                  <a:srgbClr val="3D3D3D"/>
                </a:solidFill>
                <a:latin typeface="+mj-lt"/>
                <a:ea typeface="Open Sans" panose="020B0606030504020204" pitchFamily="34" charset="0"/>
                <a:cs typeface="Open Sans" panose="020B0606030504020204" pitchFamily="34" charset="0"/>
              </a:rPr>
              <a:t>Ergonomics impact your long-term health, and minor problems can become major over time. </a:t>
            </a:r>
            <a:r>
              <a:rPr lang="en-US" sz="1300" dirty="0" smtClean="0">
                <a:solidFill>
                  <a:srgbClr val="3D3D3D"/>
                </a:solidFill>
                <a:latin typeface="+mj-lt"/>
                <a:ea typeface="Open Sans" panose="020B0606030504020204" pitchFamily="34" charset="0"/>
                <a:cs typeface="Open Sans" panose="020B0606030504020204" pitchFamily="34" charset="0"/>
              </a:rPr>
              <a:t>Your work space should be comfortable, allowing you to maintain a neutral position most of the time. </a:t>
            </a:r>
          </a:p>
          <a:p>
            <a:pPr marL="0" indent="0">
              <a:spcBef>
                <a:spcPts val="0"/>
              </a:spcBef>
              <a:spcAft>
                <a:spcPts val="800"/>
              </a:spcAft>
              <a:buNone/>
              <a:defRPr/>
            </a:pPr>
            <a:r>
              <a:rPr lang="en-US" sz="1300" b="1" dirty="0">
                <a:solidFill>
                  <a:srgbClr val="E04006"/>
                </a:solidFill>
                <a:latin typeface="+mj-lt"/>
                <a:ea typeface="Open Sans" panose="020B0606030504020204" pitchFamily="34" charset="0"/>
                <a:cs typeface="Open Sans" panose="020B0606030504020204" pitchFamily="34" charset="0"/>
              </a:rPr>
              <a:t>Recommendations:</a:t>
            </a:r>
            <a:endParaRPr lang="en-US" sz="1300" b="1" dirty="0" smtClean="0">
              <a:solidFill>
                <a:srgbClr val="E04006"/>
              </a:solidFill>
              <a:latin typeface="+mj-lt"/>
              <a:ea typeface="Open Sans" panose="020B0606030504020204" pitchFamily="34" charset="0"/>
              <a:cs typeface="Open Sans" panose="020B0606030504020204" pitchFamily="34" charset="0"/>
            </a:endParaRPr>
          </a:p>
          <a:p>
            <a:pPr marL="341313" indent="-341313">
              <a:spcBef>
                <a:spcPts val="0"/>
              </a:spcBef>
              <a:spcAft>
                <a:spcPts val="1300"/>
              </a:spcAft>
              <a:defRPr/>
            </a:pPr>
            <a:r>
              <a:rPr lang="en-US" sz="1300" dirty="0" smtClean="0">
                <a:solidFill>
                  <a:srgbClr val="3D3D3D"/>
                </a:solidFill>
                <a:latin typeface="+mj-lt"/>
                <a:ea typeface="Open Sans" panose="020B0606030504020204" pitchFamily="34" charset="0"/>
                <a:cs typeface="Open Sans" panose="020B0606030504020204" pitchFamily="34" charset="0"/>
              </a:rPr>
              <a:t>Talk to your supervisor about making the changes you need. </a:t>
            </a:r>
          </a:p>
          <a:p>
            <a:pPr marL="341313" indent="-341313">
              <a:spcBef>
                <a:spcPts val="0"/>
              </a:spcBef>
              <a:spcAft>
                <a:spcPts val="1300"/>
              </a:spcAft>
              <a:defRPr/>
            </a:pPr>
            <a:r>
              <a:rPr lang="en-US" sz="1300" dirty="0">
                <a:solidFill>
                  <a:srgbClr val="3D3D3D"/>
                </a:solidFill>
                <a:latin typeface="+mj-lt"/>
                <a:ea typeface="Open Sans" panose="020B0606030504020204" pitchFamily="34" charset="0"/>
                <a:cs typeface="Open Sans" panose="020B0606030504020204" pitchFamily="34" charset="0"/>
              </a:rPr>
              <a:t>T</a:t>
            </a:r>
            <a:r>
              <a:rPr lang="en-US" sz="1300" dirty="0" smtClean="0">
                <a:solidFill>
                  <a:srgbClr val="3D3D3D"/>
                </a:solidFill>
                <a:latin typeface="+mj-lt"/>
                <a:ea typeface="Open Sans" panose="020B0606030504020204" pitchFamily="34" charset="0"/>
                <a:cs typeface="Open Sans" panose="020B0606030504020204" pitchFamily="34" charset="0"/>
              </a:rPr>
              <a:t>ake care of your health in general </a:t>
            </a:r>
            <a:r>
              <a:rPr lang="en-US" sz="1300" dirty="0">
                <a:solidFill>
                  <a:srgbClr val="3D3D3D"/>
                </a:solidFill>
                <a:latin typeface="+mj-lt"/>
                <a:ea typeface="Open Sans" panose="020B0606030504020204" pitchFamily="34" charset="0"/>
                <a:cs typeface="Open Sans" panose="020B0606030504020204" pitchFamily="34" charset="0"/>
              </a:rPr>
              <a:t>to </a:t>
            </a:r>
            <a:r>
              <a:rPr lang="en-US" sz="1300" dirty="0" smtClean="0">
                <a:solidFill>
                  <a:srgbClr val="3D3D3D"/>
                </a:solidFill>
                <a:latin typeface="+mj-lt"/>
                <a:ea typeface="Open Sans" panose="020B0606030504020204" pitchFamily="34" charset="0"/>
                <a:cs typeface="Open Sans" panose="020B0606030504020204" pitchFamily="34" charset="0"/>
              </a:rPr>
              <a:t>improve your posture at work and to reduce the risk of injury.</a:t>
            </a:r>
          </a:p>
          <a:p>
            <a:pPr marL="341313" indent="-341313">
              <a:spcBef>
                <a:spcPts val="0"/>
              </a:spcBef>
              <a:spcAft>
                <a:spcPts val="1300"/>
              </a:spcAft>
              <a:defRPr/>
            </a:pPr>
            <a:r>
              <a:rPr lang="en-US" sz="1300" dirty="0" smtClean="0">
                <a:solidFill>
                  <a:srgbClr val="3D3D3D"/>
                </a:solidFill>
                <a:latin typeface="+mj-lt"/>
                <a:ea typeface="Open Sans" panose="020B0606030504020204" pitchFamily="34" charset="0"/>
                <a:cs typeface="Open Sans" panose="020B0606030504020204" pitchFamily="34" charset="0"/>
              </a:rPr>
              <a:t>Make sure that you </a:t>
            </a:r>
            <a:r>
              <a:rPr lang="en-US" sz="1300" dirty="0">
                <a:solidFill>
                  <a:srgbClr val="3D3D3D"/>
                </a:solidFill>
                <a:latin typeface="+mj-lt"/>
                <a:ea typeface="Open Sans" panose="020B0606030504020204" pitchFamily="34" charset="0"/>
                <a:cs typeface="Open Sans" panose="020B0606030504020204" pitchFamily="34" charset="0"/>
              </a:rPr>
              <a:t>are not staying in the same position for too long. Move around throughout the day. </a:t>
            </a:r>
          </a:p>
        </p:txBody>
      </p:sp>
      <p:sp>
        <p:nvSpPr>
          <p:cNvPr id="5" name="Title 1"/>
          <p:cNvSpPr txBox="1">
            <a:spLocks/>
          </p:cNvSpPr>
          <p:nvPr/>
        </p:nvSpPr>
        <p:spPr>
          <a:xfrm>
            <a:off x="289785" y="457200"/>
            <a:ext cx="8136927" cy="520700"/>
          </a:xfrm>
          <a:prstGeom prst="rect">
            <a:avLst/>
          </a:prstGeom>
        </p:spPr>
        <p:txBody>
          <a:bodyPr/>
          <a:lst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pPr algn="l"/>
            <a:r>
              <a:rPr lang="en-US" sz="2400" kern="0" dirty="0" smtClean="0">
                <a:solidFill>
                  <a:srgbClr val="4A72A8"/>
                </a:solidFill>
                <a:ea typeface="Open Sans Condensed" panose="020B0806030504020204" pitchFamily="34" charset="0"/>
                <a:cs typeface="Open Sans Condensed" panose="020B0806030504020204" pitchFamily="34" charset="0"/>
              </a:rPr>
              <a:t>Summary</a:t>
            </a:r>
            <a:endParaRPr lang="en-US" sz="2400" kern="0" dirty="0">
              <a:solidFill>
                <a:srgbClr val="4A72A8"/>
              </a:solidFill>
              <a:ea typeface="Open Sans Condensed Light" panose="020B0306030504020204" pitchFamily="34" charset="0"/>
              <a:cs typeface="Open Sans Condensed Light" panose="020B0306030504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416675" y="28575"/>
            <a:ext cx="3367088" cy="58388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15119" y="164812"/>
            <a:ext cx="4501356" cy="246221"/>
          </a:xfrm>
          <a:prstGeom prst="rect">
            <a:avLst/>
          </a:prstGeom>
        </p:spPr>
        <p:txBody>
          <a:bodyPr wrap="square">
            <a:spAutoFit/>
          </a:bodyPr>
          <a:lstStyle/>
          <a:p>
            <a:r>
              <a:rPr lang="en-US" altLang="en-US" sz="1000" b="1" kern="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kern="0" smtClean="0">
                <a:solidFill>
                  <a:srgbClr val="FA834E"/>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smtClean="0">
                <a:solidFill>
                  <a:srgbClr val="FA834E"/>
                </a:solidFill>
                <a:latin typeface="Tahoma" panose="020B0604030504040204" pitchFamily="34" charset="0"/>
                <a:ea typeface="Tahoma" panose="020B0604030504040204" pitchFamily="34" charset="0"/>
                <a:cs typeface="Tahoma" panose="020B0604030504040204" pitchFamily="34" charset="0"/>
              </a:rPr>
              <a:t>Introduction</a:t>
            </a:r>
            <a:endParaRPr lang="en-US" altLang="en-US" sz="1000" b="0" kern="0">
              <a:solidFill>
                <a:srgbClr val="FA834E"/>
              </a:solidFill>
              <a:latin typeface="Tahoma" panose="020B0604030504040204" pitchFamily="34" charset="0"/>
              <a:ea typeface="Tahoma" panose="020B0604030504040204" pitchFamily="34" charset="0"/>
              <a:cs typeface="Tahoma" panose="020B0604030504040204" pitchFamily="34" charset="0"/>
            </a:endParaRPr>
          </a:p>
        </p:txBody>
      </p:sp>
      <p:sp>
        <p:nvSpPr>
          <p:cNvPr id="2" name="Title 1"/>
          <p:cNvSpPr>
            <a:spLocks noGrp="1"/>
          </p:cNvSpPr>
          <p:nvPr>
            <p:ph type="title"/>
          </p:nvPr>
        </p:nvSpPr>
        <p:spPr/>
        <p:txBody>
          <a:bodyPr/>
          <a:lstStyle/>
          <a:p>
            <a:r>
              <a:rPr lang="en-US" sz="2400" dirty="0" smtClean="0">
                <a:latin typeface="+mj-lt"/>
              </a:rPr>
              <a:t>Course Overview</a:t>
            </a:r>
            <a:endParaRPr lang="en-US" sz="2400" dirty="0">
              <a:latin typeface="+mj-lt"/>
            </a:endParaRPr>
          </a:p>
        </p:txBody>
      </p:sp>
      <p:sp>
        <p:nvSpPr>
          <p:cNvPr id="8" name="Content Placeholder 2"/>
          <p:cNvSpPr txBox="1">
            <a:spLocks/>
          </p:cNvSpPr>
          <p:nvPr/>
        </p:nvSpPr>
        <p:spPr bwMode="auto">
          <a:xfrm>
            <a:off x="6617275" y="483899"/>
            <a:ext cx="2771200" cy="507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69" tIns="46184" rIns="92369" bIns="46184">
            <a:spAutoFit/>
          </a:bodyPr>
          <a:lstStyle>
            <a:lvl1pPr marL="338138" indent="-338138">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pPr marL="0" indent="0" eaLnBrk="1" hangingPunct="1">
              <a:spcAft>
                <a:spcPts val="1300"/>
              </a:spcAft>
            </a:pPr>
            <a:r>
              <a:rPr lang="en-US" altLang="en-US" sz="1400" dirty="0" smtClean="0">
                <a:solidFill>
                  <a:srgbClr val="E65F25"/>
                </a:solidFill>
                <a:latin typeface="+mj-lt"/>
                <a:ea typeface="Open Sans" panose="020B0606030504020204" pitchFamily="34" charset="0"/>
                <a:cs typeface="Open Sans" panose="020B0606030504020204" pitchFamily="34" charset="0"/>
              </a:rPr>
              <a:t>DISCLAIMER</a:t>
            </a:r>
            <a:r>
              <a:rPr lang="en-US" altLang="en-US" sz="1100" dirty="0" smtClean="0">
                <a:solidFill>
                  <a:srgbClr val="333333"/>
                </a:solidFill>
                <a:latin typeface="+mj-lt"/>
                <a:ea typeface="Open Sans" panose="020B0606030504020204" pitchFamily="34" charset="0"/>
                <a:cs typeface="Open Sans" panose="020B0606030504020204" pitchFamily="34" charset="0"/>
              </a:rPr>
              <a:t/>
            </a:r>
            <a:br>
              <a:rPr lang="en-US" altLang="en-US" sz="1100" dirty="0" smtClean="0">
                <a:solidFill>
                  <a:srgbClr val="333333"/>
                </a:solidFill>
                <a:latin typeface="+mj-lt"/>
                <a:ea typeface="Open Sans" panose="020B0606030504020204" pitchFamily="34" charset="0"/>
                <a:cs typeface="Open Sans" panose="020B0606030504020204" pitchFamily="34" charset="0"/>
              </a:rPr>
            </a:br>
            <a:r>
              <a:rPr lang="en-US" altLang="en-US" sz="1100" b="0" dirty="0" smtClean="0">
                <a:solidFill>
                  <a:srgbClr val="333333"/>
                </a:solidFill>
                <a:latin typeface="+mj-lt"/>
                <a:ea typeface="Open Sans" panose="020B0606030504020204" pitchFamily="34" charset="0"/>
                <a:cs typeface="Open Sans" panose="020B0606030504020204" pitchFamily="34" charset="0"/>
              </a:rPr>
              <a:t/>
            </a:r>
            <a:br>
              <a:rPr lang="en-US" altLang="en-US" sz="1100" b="0" dirty="0" smtClean="0">
                <a:solidFill>
                  <a:srgbClr val="333333"/>
                </a:solidFill>
                <a:latin typeface="+mj-lt"/>
                <a:ea typeface="Open Sans" panose="020B0606030504020204" pitchFamily="34" charset="0"/>
                <a:cs typeface="Open Sans" panose="020B0606030504020204" pitchFamily="34" charset="0"/>
              </a:rPr>
            </a:br>
            <a:r>
              <a:rPr lang="en-US" altLang="en-US" sz="1000" b="0" dirty="0" smtClean="0">
                <a:solidFill>
                  <a:srgbClr val="3D3D3D"/>
                </a:solidFill>
                <a:latin typeface="+mj-lt"/>
                <a:ea typeface="Open Sans" panose="020B0606030504020204" pitchFamily="34" charset="0"/>
                <a:cs typeface="Open Sans" panose="020B0606030504020204" pitchFamily="34" charset="0"/>
              </a:rPr>
              <a:t>This </a:t>
            </a:r>
            <a:r>
              <a:rPr lang="en-US" altLang="en-US" sz="1000" b="0" dirty="0">
                <a:solidFill>
                  <a:srgbClr val="3D3D3D"/>
                </a:solidFill>
                <a:latin typeface="+mj-lt"/>
                <a:ea typeface="Open Sans" panose="020B0606030504020204" pitchFamily="34" charset="0"/>
                <a:cs typeface="Open Sans" panose="020B0606030504020204" pitchFamily="34" charset="0"/>
              </a:rPr>
              <a:t>training material presents very important, pertinent information. It should not be assumed, however, that this program satisfies every legal requirement of every state. Some states require the training be developed and delivered by an individual with specific training and experience.</a:t>
            </a:r>
          </a:p>
          <a:p>
            <a:pPr marL="0" indent="0" eaLnBrk="1" hangingPunct="1">
              <a:spcAft>
                <a:spcPts val="1300"/>
              </a:spcAft>
            </a:pPr>
            <a:r>
              <a:rPr lang="en-US" altLang="en-US" sz="1000" b="0" dirty="0">
                <a:solidFill>
                  <a:srgbClr val="3D3D3D"/>
                </a:solidFill>
                <a:latin typeface="+mj-lt"/>
                <a:ea typeface="Open Sans" panose="020B0606030504020204" pitchFamily="34" charset="0"/>
                <a:cs typeface="Open Sans" panose="020B0606030504020204" pitchFamily="34" charset="0"/>
              </a:rPr>
              <a:t>This training is AWARENESS LEVEL and does not authorize any person to perform work or validate their level of competency; it must be supplemented with operation and process-specific assessments and training, as well as management oversight, to assure that all training is understood and followed. </a:t>
            </a:r>
            <a:br>
              <a:rPr lang="en-US" altLang="en-US" sz="1000" b="0" dirty="0">
                <a:solidFill>
                  <a:srgbClr val="3D3D3D"/>
                </a:solidFill>
                <a:latin typeface="+mj-lt"/>
                <a:ea typeface="Open Sans" panose="020B0606030504020204" pitchFamily="34" charset="0"/>
                <a:cs typeface="Open Sans" panose="020B0606030504020204" pitchFamily="34" charset="0"/>
              </a:rPr>
            </a:br>
            <a:r>
              <a:rPr lang="en-US" altLang="en-US" sz="1000" b="0" dirty="0">
                <a:solidFill>
                  <a:srgbClr val="3D3D3D"/>
                </a:solidFill>
                <a:latin typeface="+mj-lt"/>
                <a:ea typeface="Open Sans" panose="020B0606030504020204" pitchFamily="34" charset="0"/>
                <a:cs typeface="Open Sans" panose="020B0606030504020204" pitchFamily="34" charset="0"/>
              </a:rPr>
              <a:t/>
            </a:r>
            <a:br>
              <a:rPr lang="en-US" altLang="en-US" sz="1000" b="0" dirty="0">
                <a:solidFill>
                  <a:srgbClr val="3D3D3D"/>
                </a:solidFill>
                <a:latin typeface="+mj-lt"/>
                <a:ea typeface="Open Sans" panose="020B0606030504020204" pitchFamily="34" charset="0"/>
                <a:cs typeface="Open Sans" panose="020B0606030504020204" pitchFamily="34" charset="0"/>
              </a:rPr>
            </a:br>
            <a:r>
              <a:rPr lang="en-US" altLang="en-US" sz="1000" b="0" dirty="0">
                <a:solidFill>
                  <a:srgbClr val="3D3D3D"/>
                </a:solidFill>
                <a:latin typeface="+mj-lt"/>
                <a:ea typeface="Open Sans" panose="020B0606030504020204" pitchFamily="34" charset="0"/>
                <a:cs typeface="Open Sans" panose="020B0606030504020204" pitchFamily="34" charset="0"/>
              </a:rPr>
              <a:t>Your organization must do an evaluation of all exposures and applicable codes and regulations. In addition, establish proper controls, training, and protective measures to effectively control exposures and assure compliance. </a:t>
            </a:r>
          </a:p>
          <a:p>
            <a:pPr marL="0" indent="0" eaLnBrk="1" hangingPunct="1">
              <a:spcAft>
                <a:spcPts val="1300"/>
              </a:spcAft>
            </a:pPr>
            <a:r>
              <a:rPr lang="en-US" altLang="en-US" sz="1000" b="0" dirty="0">
                <a:solidFill>
                  <a:srgbClr val="3D3D3D"/>
                </a:solidFill>
                <a:latin typeface="+mj-lt"/>
                <a:ea typeface="Open Sans" panose="020B0606030504020204" pitchFamily="34" charset="0"/>
                <a:cs typeface="Open Sans" panose="020B0606030504020204" pitchFamily="34" charset="0"/>
              </a:rPr>
              <a:t>This program is neither a determination that the conditions and practices of your organization are safe, nor a warranty that reliance upon this program will prevent accidents and losses or satisfy local, state, or federal regulations. </a:t>
            </a:r>
          </a:p>
        </p:txBody>
      </p:sp>
      <p:sp>
        <p:nvSpPr>
          <p:cNvPr id="7" name="Content Placeholder 2"/>
          <p:cNvSpPr txBox="1">
            <a:spLocks/>
          </p:cNvSpPr>
          <p:nvPr/>
        </p:nvSpPr>
        <p:spPr bwMode="auto">
          <a:xfrm>
            <a:off x="377142" y="1323130"/>
            <a:ext cx="5906868" cy="2590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510" tIns="40755" rIns="81510" bIns="40755" numCol="1" anchor="t" anchorCtr="0" compatLnSpc="1">
            <a:prstTxWarp prst="textNoShape">
              <a:avLst/>
            </a:prstTxWarp>
          </a:bodyPr>
          <a:lstStyle>
            <a:lvl1pPr marL="280988" indent="-280988" algn="l" rtl="0" eaLnBrk="0" fontAlgn="base" hangingPunct="0">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1pPr>
            <a:lvl2pPr marL="611188" indent="-233363" algn="l" rtl="0" eaLnBrk="0" fontAlgn="base" hangingPunct="0">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2pPr>
            <a:lvl3pPr marL="941388" indent="-185738" algn="l" rtl="0" eaLnBrk="0" fontAlgn="base" hangingPunct="0">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3pPr>
            <a:lvl4pPr marL="1317625" indent="-185738" algn="l" rtl="0" eaLnBrk="0" fontAlgn="base" hangingPunct="0">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4pPr>
            <a:lvl5pPr marL="1697038" indent="-185738" algn="l" rtl="0" eaLnBrk="0" fontAlgn="base" hangingPunct="0">
              <a:spcBef>
                <a:spcPts val="0"/>
              </a:spcBef>
              <a:spcAft>
                <a:spcPts val="1300"/>
              </a:spcAft>
              <a:buChar char="»"/>
              <a:defRPr sz="1300">
                <a:solidFill>
                  <a:srgbClr val="3D3D3D"/>
                </a:solidFill>
                <a:latin typeface="Open Sans" panose="020B0606030504020204" pitchFamily="34" charset="0"/>
                <a:ea typeface="Open Sans" panose="020B0606030504020204" pitchFamily="34" charset="0"/>
                <a:cs typeface="Open Sans" panose="020B0606030504020204" pitchFamily="34" charset="0"/>
              </a:defRPr>
            </a:lvl5pPr>
            <a:lvl6pPr marL="2076740" indent="-188795" algn="l" rtl="0" fontAlgn="base">
              <a:spcBef>
                <a:spcPct val="20000"/>
              </a:spcBef>
              <a:spcAft>
                <a:spcPct val="0"/>
              </a:spcAft>
              <a:buChar char="»"/>
              <a:defRPr sz="1668">
                <a:solidFill>
                  <a:schemeClr val="tx1"/>
                </a:solidFill>
                <a:latin typeface="+mn-lt"/>
                <a:cs typeface="+mn-cs"/>
              </a:defRPr>
            </a:lvl6pPr>
            <a:lvl7pPr marL="2454330" indent="-188795" algn="l" rtl="0" fontAlgn="base">
              <a:spcBef>
                <a:spcPct val="20000"/>
              </a:spcBef>
              <a:spcAft>
                <a:spcPct val="0"/>
              </a:spcAft>
              <a:buChar char="»"/>
              <a:defRPr sz="1668">
                <a:solidFill>
                  <a:schemeClr val="tx1"/>
                </a:solidFill>
                <a:latin typeface="+mn-lt"/>
                <a:cs typeface="+mn-cs"/>
              </a:defRPr>
            </a:lvl7pPr>
            <a:lvl8pPr marL="2831919" indent="-188795" algn="l" rtl="0" fontAlgn="base">
              <a:spcBef>
                <a:spcPct val="20000"/>
              </a:spcBef>
              <a:spcAft>
                <a:spcPct val="0"/>
              </a:spcAft>
              <a:buChar char="»"/>
              <a:defRPr sz="1668">
                <a:solidFill>
                  <a:schemeClr val="tx1"/>
                </a:solidFill>
                <a:latin typeface="+mn-lt"/>
                <a:cs typeface="+mn-cs"/>
              </a:defRPr>
            </a:lvl8pPr>
            <a:lvl9pPr marL="3209507" indent="-188795" algn="l" rtl="0" fontAlgn="base">
              <a:spcBef>
                <a:spcPct val="20000"/>
              </a:spcBef>
              <a:spcAft>
                <a:spcPct val="0"/>
              </a:spcAft>
              <a:buChar char="»"/>
              <a:defRPr sz="1668">
                <a:solidFill>
                  <a:schemeClr val="tx1"/>
                </a:solidFill>
                <a:latin typeface="+mn-lt"/>
                <a:cs typeface="+mn-cs"/>
              </a:defRPr>
            </a:lvl9pPr>
          </a:lstStyle>
          <a:p>
            <a:pPr marL="0" indent="0">
              <a:buNone/>
            </a:pPr>
            <a:r>
              <a:rPr lang="en-US" altLang="en-US" b="0" kern="0" dirty="0" smtClean="0">
                <a:solidFill>
                  <a:schemeClr val="bg2">
                    <a:lumMod val="50000"/>
                  </a:schemeClr>
                </a:solidFill>
                <a:latin typeface="+mj-lt"/>
                <a:ea typeface="MS PGothic" panose="020B0600070205080204" pitchFamily="34" charset="-128"/>
              </a:rPr>
              <a:t>Part 1: Your Chair</a:t>
            </a:r>
          </a:p>
          <a:p>
            <a:pPr marL="0" indent="0">
              <a:buNone/>
            </a:pPr>
            <a:r>
              <a:rPr lang="en-US" altLang="en-US" b="0" kern="0" dirty="0" smtClean="0">
                <a:solidFill>
                  <a:schemeClr val="bg2">
                    <a:lumMod val="50000"/>
                  </a:schemeClr>
                </a:solidFill>
                <a:latin typeface="+mj-lt"/>
                <a:ea typeface="MS PGothic" panose="020B0600070205080204" pitchFamily="34" charset="-128"/>
              </a:rPr>
              <a:t>Part 2: </a:t>
            </a:r>
            <a:r>
              <a:rPr lang="en-US" altLang="en-US" b="0" kern="0" dirty="0">
                <a:solidFill>
                  <a:schemeClr val="bg2">
                    <a:lumMod val="50000"/>
                  </a:schemeClr>
                </a:solidFill>
                <a:latin typeface="+mj-lt"/>
                <a:ea typeface="MS PGothic" panose="020B0600070205080204" pitchFamily="34" charset="-128"/>
              </a:rPr>
              <a:t>Your Keyboard </a:t>
            </a:r>
            <a:r>
              <a:rPr lang="en-US" altLang="en-US" b="0" kern="0" dirty="0" smtClean="0">
                <a:solidFill>
                  <a:schemeClr val="bg2">
                    <a:lumMod val="50000"/>
                  </a:schemeClr>
                </a:solidFill>
                <a:latin typeface="+mj-lt"/>
                <a:ea typeface="MS PGothic" panose="020B0600070205080204" pitchFamily="34" charset="-128"/>
              </a:rPr>
              <a:t>and Mouse</a:t>
            </a:r>
          </a:p>
          <a:p>
            <a:pPr marL="0" indent="0">
              <a:buNone/>
            </a:pPr>
            <a:r>
              <a:rPr lang="en-US" altLang="en-US" b="0" kern="0" dirty="0" smtClean="0">
                <a:solidFill>
                  <a:schemeClr val="bg2">
                    <a:lumMod val="50000"/>
                  </a:schemeClr>
                </a:solidFill>
                <a:latin typeface="+mj-lt"/>
                <a:ea typeface="MS PGothic" panose="020B0600070205080204" pitchFamily="34" charset="-128"/>
              </a:rPr>
              <a:t>Part 3: </a:t>
            </a:r>
            <a:r>
              <a:rPr lang="en-US" altLang="en-US" b="0" kern="0" dirty="0">
                <a:solidFill>
                  <a:schemeClr val="bg2">
                    <a:lumMod val="50000"/>
                  </a:schemeClr>
                </a:solidFill>
                <a:latin typeface="+mj-lt"/>
                <a:ea typeface="MS PGothic" panose="020B0600070205080204" pitchFamily="34" charset="-128"/>
              </a:rPr>
              <a:t>Your Monitor</a:t>
            </a:r>
            <a:endParaRPr lang="en-US" altLang="en-US" b="0" kern="0" dirty="0" smtClean="0">
              <a:solidFill>
                <a:schemeClr val="bg2">
                  <a:lumMod val="50000"/>
                </a:schemeClr>
              </a:solidFill>
              <a:latin typeface="+mj-lt"/>
              <a:ea typeface="MS PGothic" panose="020B0600070205080204" pitchFamily="34" charset="-128"/>
            </a:endParaRPr>
          </a:p>
          <a:p>
            <a:pPr marL="0" indent="0">
              <a:buNone/>
            </a:pPr>
            <a:r>
              <a:rPr lang="en-US" altLang="en-US" b="0" kern="0" dirty="0" smtClean="0">
                <a:solidFill>
                  <a:schemeClr val="bg2">
                    <a:lumMod val="50000"/>
                  </a:schemeClr>
                </a:solidFill>
                <a:latin typeface="+mj-lt"/>
                <a:ea typeface="MS PGothic" panose="020B0600070205080204" pitchFamily="34" charset="-128"/>
              </a:rPr>
              <a:t>Part 4: </a:t>
            </a:r>
            <a:r>
              <a:rPr lang="en-US" altLang="en-US" b="0" kern="0" dirty="0">
                <a:solidFill>
                  <a:schemeClr val="bg2">
                    <a:lumMod val="50000"/>
                  </a:schemeClr>
                </a:solidFill>
                <a:latin typeface="+mj-lt"/>
                <a:ea typeface="MS PGothic" panose="020B0600070205080204" pitchFamily="34" charset="-128"/>
              </a:rPr>
              <a:t>Your Environment</a:t>
            </a:r>
            <a:endParaRPr lang="en-US" altLang="en-US" b="0" kern="0" dirty="0" smtClean="0">
              <a:solidFill>
                <a:schemeClr val="bg2">
                  <a:lumMod val="50000"/>
                </a:schemeClr>
              </a:solidFill>
              <a:latin typeface="+mj-lt"/>
              <a:ea typeface="MS PGothic" panose="020B0600070205080204" pitchFamily="34" charset="-128"/>
            </a:endParaRPr>
          </a:p>
          <a:p>
            <a:pPr marL="0" indent="0">
              <a:buNone/>
            </a:pPr>
            <a:r>
              <a:rPr lang="en-US" altLang="en-US" b="0" kern="0" dirty="0" smtClean="0">
                <a:solidFill>
                  <a:schemeClr val="bg2">
                    <a:lumMod val="50000"/>
                  </a:schemeClr>
                </a:solidFill>
                <a:latin typeface="+mj-lt"/>
                <a:ea typeface="MS PGothic" panose="020B0600070205080204" pitchFamily="34" charset="-128"/>
              </a:rPr>
              <a:t>Summary</a:t>
            </a:r>
          </a:p>
        </p:txBody>
      </p:sp>
    </p:spTree>
    <p:extLst>
      <p:ext uri="{BB962C8B-B14F-4D97-AF65-F5344CB8AC3E}">
        <p14:creationId xmlns:p14="http://schemas.microsoft.com/office/powerpoint/2010/main" val="1915456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6605" y="1422314"/>
            <a:ext cx="2455476" cy="2946571"/>
          </a:xfrm>
          <a:prstGeom prst="rect">
            <a:avLst/>
          </a:prstGeom>
        </p:spPr>
      </p:pic>
      <p:sp>
        <p:nvSpPr>
          <p:cNvPr id="13" name="Content Placeholder 6"/>
          <p:cNvSpPr txBox="1">
            <a:spLocks/>
          </p:cNvSpPr>
          <p:nvPr/>
        </p:nvSpPr>
        <p:spPr>
          <a:xfrm>
            <a:off x="2608785" y="712789"/>
            <a:ext cx="4493689" cy="2182811"/>
          </a:xfrm>
          <a:prstGeom prst="rect">
            <a:avLst/>
          </a:prstGeom>
        </p:spPr>
        <p:txBody>
          <a:bodyPr lIns="81510" tIns="40755" rIns="81510" bIns="40755"/>
          <a:lstStyle>
            <a:lvl1pPr marL="280988" indent="-280988" algn="l" rtl="0" eaLnBrk="0" fontAlgn="base" hangingPunct="0">
              <a:spcBef>
                <a:spcPct val="20000"/>
              </a:spcBef>
              <a:spcAft>
                <a:spcPct val="0"/>
              </a:spcAft>
              <a:buChar char="•"/>
              <a:defRPr sz="1112">
                <a:solidFill>
                  <a:srgbClr val="3D3D3D"/>
                </a:solidFill>
                <a:latin typeface="+mn-lt"/>
                <a:ea typeface="+mn-ea"/>
                <a:cs typeface="+mn-cs"/>
              </a:defRPr>
            </a:lvl1pPr>
            <a:lvl2pPr marL="611188" indent="-233363" algn="l" rtl="0" eaLnBrk="0" fontAlgn="base" hangingPunct="0">
              <a:spcBef>
                <a:spcPct val="20000"/>
              </a:spcBef>
              <a:spcAft>
                <a:spcPct val="0"/>
              </a:spcAft>
              <a:buChar char="–"/>
              <a:defRPr sz="1112">
                <a:solidFill>
                  <a:srgbClr val="3D3D3D"/>
                </a:solidFill>
                <a:latin typeface="+mn-lt"/>
                <a:cs typeface="+mn-cs"/>
              </a:defRPr>
            </a:lvl2pPr>
            <a:lvl3pPr marL="941388" indent="-185738" algn="l" rtl="0" eaLnBrk="0" fontAlgn="base" hangingPunct="0">
              <a:spcBef>
                <a:spcPct val="20000"/>
              </a:spcBef>
              <a:spcAft>
                <a:spcPct val="0"/>
              </a:spcAft>
              <a:buChar char="•"/>
              <a:defRPr sz="1112">
                <a:solidFill>
                  <a:srgbClr val="3D3D3D"/>
                </a:solidFill>
                <a:latin typeface="+mn-lt"/>
                <a:cs typeface="+mn-cs"/>
              </a:defRPr>
            </a:lvl3pPr>
            <a:lvl4pPr marL="1317625" indent="-185738" algn="l" rtl="0" eaLnBrk="0" fontAlgn="base" hangingPunct="0">
              <a:spcBef>
                <a:spcPct val="20000"/>
              </a:spcBef>
              <a:spcAft>
                <a:spcPct val="0"/>
              </a:spcAft>
              <a:buChar char="–"/>
              <a:defRPr sz="1112">
                <a:solidFill>
                  <a:srgbClr val="3D3D3D"/>
                </a:solidFill>
                <a:latin typeface="+mn-lt"/>
                <a:cs typeface="+mn-cs"/>
              </a:defRPr>
            </a:lvl4pPr>
            <a:lvl5pPr marL="1697038" indent="-185738" algn="l" rtl="0" eaLnBrk="0" fontAlgn="base" hangingPunct="0">
              <a:spcBef>
                <a:spcPct val="20000"/>
              </a:spcBef>
              <a:spcAft>
                <a:spcPct val="0"/>
              </a:spcAft>
              <a:buChar char="»"/>
              <a:defRPr sz="1112">
                <a:solidFill>
                  <a:srgbClr val="3D3D3D"/>
                </a:solidFill>
                <a:latin typeface="+mn-lt"/>
                <a:cs typeface="+mn-cs"/>
              </a:defRPr>
            </a:lvl5pPr>
            <a:lvl6pPr marL="2076740" indent="-188795" algn="l" rtl="0" fontAlgn="base">
              <a:spcBef>
                <a:spcPct val="20000"/>
              </a:spcBef>
              <a:spcAft>
                <a:spcPct val="0"/>
              </a:spcAft>
              <a:buChar char="»"/>
              <a:defRPr sz="1668">
                <a:solidFill>
                  <a:schemeClr val="tx1"/>
                </a:solidFill>
                <a:latin typeface="+mn-lt"/>
                <a:cs typeface="+mn-cs"/>
              </a:defRPr>
            </a:lvl6pPr>
            <a:lvl7pPr marL="2454330" indent="-188795" algn="l" rtl="0" fontAlgn="base">
              <a:spcBef>
                <a:spcPct val="20000"/>
              </a:spcBef>
              <a:spcAft>
                <a:spcPct val="0"/>
              </a:spcAft>
              <a:buChar char="»"/>
              <a:defRPr sz="1668">
                <a:solidFill>
                  <a:schemeClr val="tx1"/>
                </a:solidFill>
                <a:latin typeface="+mn-lt"/>
                <a:cs typeface="+mn-cs"/>
              </a:defRPr>
            </a:lvl7pPr>
            <a:lvl8pPr marL="2831919" indent="-188795" algn="l" rtl="0" fontAlgn="base">
              <a:spcBef>
                <a:spcPct val="20000"/>
              </a:spcBef>
              <a:spcAft>
                <a:spcPct val="0"/>
              </a:spcAft>
              <a:buChar char="»"/>
              <a:defRPr sz="1668">
                <a:solidFill>
                  <a:schemeClr val="tx1"/>
                </a:solidFill>
                <a:latin typeface="+mn-lt"/>
                <a:cs typeface="+mn-cs"/>
              </a:defRPr>
            </a:lvl8pPr>
            <a:lvl9pPr marL="3209507" indent="-188795" algn="l" rtl="0" fontAlgn="base">
              <a:spcBef>
                <a:spcPct val="20000"/>
              </a:spcBef>
              <a:spcAft>
                <a:spcPct val="0"/>
              </a:spcAft>
              <a:buChar char="»"/>
              <a:defRPr sz="1668">
                <a:solidFill>
                  <a:schemeClr val="tx1"/>
                </a:solidFill>
                <a:latin typeface="+mn-lt"/>
                <a:cs typeface="+mn-cs"/>
              </a:defRPr>
            </a:lvl9pPr>
          </a:lstStyle>
          <a:p>
            <a:pPr marL="0" indent="0">
              <a:buFontTx/>
              <a:buNone/>
              <a:defRPr/>
            </a:pPr>
            <a:r>
              <a:rPr lang="en-US" sz="2800" dirty="0" smtClean="0">
                <a:solidFill>
                  <a:srgbClr val="4A72A8"/>
                </a:solidFill>
                <a:latin typeface="+mj-lt"/>
                <a:ea typeface="Open Sans Condensed" panose="020B0806030504020204" pitchFamily="34" charset="0"/>
                <a:cs typeface="Open Sans Condensed" panose="020B0806030504020204" pitchFamily="34" charset="0"/>
              </a:rPr>
              <a:t>Your Chair</a:t>
            </a:r>
          </a:p>
          <a:p>
            <a:pPr marL="0" indent="0">
              <a:buFontTx/>
              <a:buNone/>
              <a:defRPr/>
            </a:pPr>
            <a:endParaRPr lang="en-US" sz="1300" dirty="0">
              <a:solidFill>
                <a:schemeClr val="tx1"/>
              </a:solidFill>
              <a:latin typeface="+mj-lt"/>
              <a:ea typeface="Open Sans" panose="020B0606030504020204" pitchFamily="34" charset="0"/>
              <a:cs typeface="Open Sans" panose="020B0606030504020204" pitchFamily="34" charset="0"/>
            </a:endParaRPr>
          </a:p>
          <a:p>
            <a:pPr marL="0" indent="0">
              <a:buFontTx/>
              <a:buNone/>
              <a:defRPr/>
            </a:pPr>
            <a:r>
              <a:rPr lang="en-US" sz="1300" dirty="0" smtClean="0">
                <a:latin typeface="+mj-lt"/>
                <a:ea typeface="Open Sans" panose="020B0606030504020204" pitchFamily="34" charset="0"/>
                <a:cs typeface="Open Sans" panose="020B0606030504020204" pitchFamily="34" charset="0"/>
              </a:rPr>
              <a:t>Your chair is more than just a place to sit.</a:t>
            </a:r>
            <a:r>
              <a:rPr lang="en-US" sz="1300" dirty="0">
                <a:latin typeface="+mj-lt"/>
                <a:ea typeface="Open Sans" panose="020B0606030504020204" pitchFamily="34" charset="0"/>
                <a:cs typeface="Open Sans" panose="020B0606030504020204" pitchFamily="34" charset="0"/>
              </a:rPr>
              <a:t> </a:t>
            </a:r>
            <a:r>
              <a:rPr lang="en-US" sz="1300" b="0" dirty="0" smtClean="0">
                <a:latin typeface="+mj-lt"/>
                <a:ea typeface="Open Sans" panose="020B0606030504020204" pitchFamily="34" charset="0"/>
                <a:cs typeface="Open Sans" panose="020B0606030504020204" pitchFamily="34" charset="0"/>
              </a:rPr>
              <a:t>It is also a tool for improving the ergonomic conditions of your workstation. Best practices for selecting the chair include suitability for the individual, good lumbar support, five legs and casters, and multiple </a:t>
            </a:r>
            <a:r>
              <a:rPr lang="en-US" sz="1300" b="0" dirty="0">
                <a:latin typeface="+mj-lt"/>
                <a:ea typeface="Open Sans" panose="020B0606030504020204" pitchFamily="34" charset="0"/>
                <a:cs typeface="Open Sans" panose="020B0606030504020204" pitchFamily="34" charset="0"/>
              </a:rPr>
              <a:t>points of </a:t>
            </a:r>
            <a:r>
              <a:rPr lang="en-US" sz="1300" b="0" dirty="0" smtClean="0">
                <a:latin typeface="+mj-lt"/>
                <a:ea typeface="Open Sans" panose="020B0606030504020204" pitchFamily="34" charset="0"/>
                <a:cs typeface="Open Sans" panose="020B0606030504020204" pitchFamily="34" charset="0"/>
              </a:rPr>
              <a:t>adjustability.</a:t>
            </a:r>
          </a:p>
          <a:p>
            <a:pPr marL="0" indent="0">
              <a:buFontTx/>
              <a:buNone/>
              <a:defRPr/>
            </a:pPr>
            <a:r>
              <a:rPr lang="en-US" sz="1300" b="0" dirty="0" smtClean="0">
                <a:latin typeface="+mj-lt"/>
              </a:rPr>
              <a:t/>
            </a:r>
            <a:br>
              <a:rPr lang="en-US" sz="1300" b="0" dirty="0" smtClean="0">
                <a:latin typeface="+mj-lt"/>
              </a:rPr>
            </a:br>
            <a:r>
              <a:rPr lang="en-US" sz="1300" b="0" dirty="0" smtClean="0">
                <a:latin typeface="+mj-lt"/>
                <a:ea typeface="Open Sans" panose="020B0606030504020204" pitchFamily="34" charset="0"/>
                <a:cs typeface="Open Sans" panose="020B0606030504020204" pitchFamily="34" charset="0"/>
              </a:rPr>
              <a:t>In this section, we will look at your seating conditions related to the following components:</a:t>
            </a:r>
            <a:r>
              <a:rPr lang="en-US" sz="1300" b="0" dirty="0" smtClean="0">
                <a:latin typeface="+mj-lt"/>
              </a:rPr>
              <a:t/>
            </a:r>
            <a:br>
              <a:rPr lang="en-US" sz="1300" b="0" dirty="0" smtClean="0">
                <a:latin typeface="+mj-lt"/>
              </a:rPr>
            </a:br>
            <a:endParaRPr lang="en-US" sz="1300" b="0" dirty="0" smtClean="0">
              <a:latin typeface="+mj-lt"/>
            </a:endParaRPr>
          </a:p>
          <a:p>
            <a:pPr>
              <a:defRPr/>
            </a:pPr>
            <a:r>
              <a:rPr lang="en-US" sz="1300" dirty="0" smtClean="0">
                <a:latin typeface="+mj-lt"/>
                <a:ea typeface="Open Sans" panose="020B0606030504020204" pitchFamily="34" charset="0"/>
                <a:cs typeface="Open Sans" panose="020B0606030504020204" pitchFamily="34" charset="0"/>
              </a:rPr>
              <a:t>Seat height</a:t>
            </a:r>
          </a:p>
          <a:p>
            <a:pPr>
              <a:defRPr/>
            </a:pPr>
            <a:r>
              <a:rPr lang="en-US" sz="1300" dirty="0" smtClean="0">
                <a:latin typeface="+mj-lt"/>
                <a:ea typeface="Open Sans" panose="020B0606030504020204" pitchFamily="34" charset="0"/>
                <a:cs typeface="Open Sans" panose="020B0606030504020204" pitchFamily="34" charset="0"/>
              </a:rPr>
              <a:t>Seat back</a:t>
            </a:r>
          </a:p>
          <a:p>
            <a:pPr>
              <a:defRPr/>
            </a:pPr>
            <a:r>
              <a:rPr lang="en-US" sz="1300" dirty="0" smtClean="0">
                <a:latin typeface="+mj-lt"/>
                <a:ea typeface="Open Sans" panose="020B0606030504020204" pitchFamily="34" charset="0"/>
                <a:cs typeface="Open Sans" panose="020B0606030504020204" pitchFamily="34" charset="0"/>
              </a:rPr>
              <a:t>Seat depth</a:t>
            </a:r>
          </a:p>
          <a:p>
            <a:pPr>
              <a:defRPr/>
            </a:pPr>
            <a:r>
              <a:rPr lang="en-US" sz="1300" dirty="0" smtClean="0">
                <a:latin typeface="+mj-lt"/>
                <a:ea typeface="Open Sans" panose="020B0606030504020204" pitchFamily="34" charset="0"/>
                <a:cs typeface="Open Sans" panose="020B0606030504020204" pitchFamily="34" charset="0"/>
              </a:rPr>
              <a:t>Seat pan tilt</a:t>
            </a:r>
          </a:p>
          <a:p>
            <a:pPr>
              <a:defRPr/>
            </a:pPr>
            <a:r>
              <a:rPr lang="en-US" sz="1300" dirty="0" smtClean="0">
                <a:latin typeface="+mj-lt"/>
                <a:ea typeface="Open Sans" panose="020B0606030504020204" pitchFamily="34" charset="0"/>
                <a:cs typeface="Open Sans" panose="020B0606030504020204" pitchFamily="34" charset="0"/>
              </a:rPr>
              <a:t>Armrest position</a:t>
            </a:r>
            <a:endParaRPr lang="en-US" sz="1300" dirty="0">
              <a:latin typeface="+mj-lt"/>
              <a:ea typeface="Open Sans" panose="020B0606030504020204" pitchFamily="34" charset="0"/>
              <a:cs typeface="Open Sans" panose="020B0606030504020204" pitchFamily="34" charset="0"/>
            </a:endParaRPr>
          </a:p>
        </p:txBody>
      </p:sp>
      <p:sp>
        <p:nvSpPr>
          <p:cNvPr id="12" name="TextBox 11"/>
          <p:cNvSpPr txBox="1"/>
          <p:nvPr/>
        </p:nvSpPr>
        <p:spPr>
          <a:xfrm>
            <a:off x="178207" y="-134005"/>
            <a:ext cx="2133600" cy="4401205"/>
          </a:xfrm>
          <a:prstGeom prst="rect">
            <a:avLst/>
          </a:prstGeom>
          <a:noFill/>
        </p:spPr>
        <p:txBody>
          <a:bodyPr wrap="square" rtlCol="0">
            <a:spAutoFit/>
          </a:bodyPr>
          <a:lstStyle/>
          <a:p>
            <a:r>
              <a:rPr lang="en-US" sz="28000" b="1" dirty="0" smtClean="0">
                <a:solidFill>
                  <a:srgbClr val="FA834E"/>
                </a:solidFill>
              </a:rPr>
              <a:t>1</a:t>
            </a:r>
            <a:endParaRPr lang="en-US" sz="28000" b="1" dirty="0">
              <a:solidFill>
                <a:srgbClr val="FA834E"/>
              </a:solidFill>
            </a:endParaRPr>
          </a:p>
        </p:txBody>
      </p:sp>
      <p:cxnSp>
        <p:nvCxnSpPr>
          <p:cNvPr id="5" name="Straight Connector 4"/>
          <p:cNvCxnSpPr/>
          <p:nvPr/>
        </p:nvCxnSpPr>
        <p:spPr>
          <a:xfrm>
            <a:off x="2527021" y="533400"/>
            <a:ext cx="0" cy="5029200"/>
          </a:xfrm>
          <a:prstGeom prst="line">
            <a:avLst/>
          </a:prstGeom>
          <a:ln w="19050">
            <a:solidFill>
              <a:srgbClr val="CCCC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881" y="1466850"/>
            <a:ext cx="4762500" cy="3638550"/>
          </a:xfrm>
          <a:prstGeom prst="rect">
            <a:avLst/>
          </a:prstGeom>
        </p:spPr>
      </p:pic>
      <p:sp>
        <p:nvSpPr>
          <p:cNvPr id="12" name="TextBox 11"/>
          <p:cNvSpPr txBox="1"/>
          <p:nvPr/>
        </p:nvSpPr>
        <p:spPr>
          <a:xfrm>
            <a:off x="310568" y="1752600"/>
            <a:ext cx="3086100" cy="1169551"/>
          </a:xfrm>
          <a:prstGeom prst="rect">
            <a:avLst/>
          </a:prstGeom>
          <a:noFill/>
        </p:spPr>
        <p:txBody>
          <a:bodyPr wrap="square" rtlCol="0">
            <a:spAutoFit/>
          </a:bodyPr>
          <a:lstStyle/>
          <a:p>
            <a:r>
              <a:rPr lang="en-US" altLang="en-US" sz="1400" dirty="0">
                <a:solidFill>
                  <a:srgbClr val="E04006"/>
                </a:solidFill>
                <a:latin typeface="+mj-lt"/>
                <a:ea typeface="Open Sans Condensed" panose="020B0806030504020204" pitchFamily="34" charset="0"/>
                <a:cs typeface="Open Sans Condensed" panose="020B0806030504020204" pitchFamily="34" charset="0"/>
              </a:rPr>
              <a:t>Best Practice</a:t>
            </a:r>
            <a:r>
              <a:rPr lang="en-US" sz="1400" b="0" dirty="0" smtClean="0">
                <a:solidFill>
                  <a:srgbClr val="FF6600"/>
                </a:solidFill>
                <a:latin typeface="+mj-lt"/>
                <a:ea typeface="Open Sans" panose="020B0606030504020204" pitchFamily="34" charset="0"/>
                <a:cs typeface="Open Sans" panose="020B0606030504020204" pitchFamily="34" charset="0"/>
              </a:rPr>
              <a:t/>
            </a:r>
            <a:br>
              <a:rPr lang="en-US" sz="1400" b="0" dirty="0" smtClean="0">
                <a:solidFill>
                  <a:srgbClr val="FF6600"/>
                </a:solidFill>
                <a:latin typeface="+mj-lt"/>
                <a:ea typeface="Open Sans" panose="020B0606030504020204" pitchFamily="34" charset="0"/>
                <a:cs typeface="Open Sans" panose="020B0606030504020204" pitchFamily="34" charset="0"/>
              </a:rPr>
            </a:br>
            <a:r>
              <a:rPr lang="en-US" sz="1400" b="0" dirty="0" smtClean="0">
                <a:solidFill>
                  <a:srgbClr val="3D3D3D"/>
                </a:solidFill>
                <a:latin typeface="+mj-lt"/>
                <a:ea typeface="Open Sans" panose="020B0606030504020204" pitchFamily="34" charset="0"/>
                <a:cs typeface="Open Sans" panose="020B0606030504020204" pitchFamily="34" charset="0"/>
              </a:rPr>
              <a:t>Adjust your seat height to meet the following conditions:</a:t>
            </a:r>
          </a:p>
          <a:p>
            <a:endParaRPr lang="en-US" sz="1400" b="0" dirty="0">
              <a:solidFill>
                <a:srgbClr val="3D3D3D"/>
              </a:solidFill>
              <a:latin typeface="+mj-lt"/>
              <a:ea typeface="Open Sans" panose="020B0606030504020204" pitchFamily="34" charset="0"/>
              <a:cs typeface="Open Sans" panose="020B0606030504020204" pitchFamily="34" charset="0"/>
            </a:endParaRPr>
          </a:p>
          <a:p>
            <a:pPr marL="285750" indent="-285750">
              <a:spcAft>
                <a:spcPts val="1200"/>
              </a:spcAft>
              <a:buFont typeface="Arial" panose="020B0604020202020204" pitchFamily="34" charset="0"/>
              <a:buChar char="•"/>
            </a:pPr>
            <a:r>
              <a:rPr lang="en-US" sz="1400" b="0" dirty="0">
                <a:solidFill>
                  <a:srgbClr val="3D3D3D"/>
                </a:solidFill>
                <a:latin typeface="+mj-lt"/>
                <a:ea typeface="Open Sans" panose="020B0606030504020204" pitchFamily="34" charset="0"/>
                <a:cs typeface="Open Sans" panose="020B0606030504020204" pitchFamily="34" charset="0"/>
              </a:rPr>
              <a:t>Your feet are flat on the </a:t>
            </a:r>
            <a:r>
              <a:rPr lang="en-US" sz="1400" b="0" dirty="0" smtClean="0">
                <a:solidFill>
                  <a:srgbClr val="3D3D3D"/>
                </a:solidFill>
                <a:latin typeface="+mj-lt"/>
                <a:ea typeface="Open Sans" panose="020B0606030504020204" pitchFamily="34" charset="0"/>
                <a:cs typeface="Open Sans" panose="020B0606030504020204" pitchFamily="34" charset="0"/>
              </a:rPr>
              <a:t>floor</a:t>
            </a:r>
            <a:endParaRPr lang="en-US" sz="1400" b="0" dirty="0">
              <a:solidFill>
                <a:srgbClr val="3D3D3D"/>
              </a:solidFill>
              <a:latin typeface="+mj-lt"/>
              <a:ea typeface="Open Sans" panose="020B0606030504020204" pitchFamily="34" charset="0"/>
              <a:cs typeface="Open Sans" panose="020B0606030504020204" pitchFamily="34" charset="0"/>
            </a:endParaRPr>
          </a:p>
        </p:txBody>
      </p:sp>
      <p:sp>
        <p:nvSpPr>
          <p:cNvPr id="14" name="Title 1"/>
          <p:cNvSpPr txBox="1">
            <a:spLocks/>
          </p:cNvSpPr>
          <p:nvPr/>
        </p:nvSpPr>
        <p:spPr>
          <a:xfrm>
            <a:off x="310568" y="457200"/>
            <a:ext cx="6019800" cy="520700"/>
          </a:xfrm>
          <a:prstGeom prst="rect">
            <a:avLst/>
          </a:prstGeom>
        </p:spPr>
        <p:txBody>
          <a:bodyPr/>
          <a:lst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pPr algn="l"/>
            <a:r>
              <a:rPr lang="en-US" sz="2400" kern="0" dirty="0" smtClean="0">
                <a:solidFill>
                  <a:srgbClr val="4A72A8"/>
                </a:solidFill>
                <a:ea typeface="Open Sans Condensed" panose="020B0806030504020204" pitchFamily="34" charset="0"/>
                <a:cs typeface="Open Sans Condensed" panose="020B0806030504020204" pitchFamily="34" charset="0"/>
              </a:rPr>
              <a:t>Seat Height</a:t>
            </a:r>
            <a:endParaRPr lang="en-US" sz="2400" kern="0" dirty="0">
              <a:solidFill>
                <a:srgbClr val="4A72A8"/>
              </a:solidFill>
              <a:ea typeface="Open Sans Condensed" panose="020B0806030504020204" pitchFamily="34" charset="0"/>
              <a:cs typeface="Open Sans Condensed" panose="020B0806030504020204" pitchFamily="34" charset="0"/>
            </a:endParaRPr>
          </a:p>
        </p:txBody>
      </p:sp>
      <p:cxnSp>
        <p:nvCxnSpPr>
          <p:cNvPr id="9" name="Straight Connector 8"/>
          <p:cNvCxnSpPr/>
          <p:nvPr/>
        </p:nvCxnSpPr>
        <p:spPr>
          <a:xfrm>
            <a:off x="6936581" y="4375586"/>
            <a:ext cx="1143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15119" y="164812"/>
            <a:ext cx="3373079" cy="246221"/>
          </a:xfrm>
          <a:prstGeom prst="rect">
            <a:avLst/>
          </a:prstGeom>
        </p:spPr>
        <p:txBody>
          <a:bodyPr wrap="square">
            <a:spAutoFit/>
          </a:bodyPr>
          <a:lstStyle/>
          <a:p>
            <a:r>
              <a:rPr lang="en-US" altLang="en-US" sz="1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1 </a:t>
            </a:r>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Your</a:t>
            </a:r>
            <a:r>
              <a:rPr lang="en-US" altLang="en-US" sz="1000" b="0" kern="0" baseline="0" dirty="0" smtClean="0">
                <a:solidFill>
                  <a:srgbClr val="FA834E"/>
                </a:solidFill>
                <a:latin typeface="Tahoma" panose="020B0604030504040204" pitchFamily="34" charset="0"/>
                <a:ea typeface="Tahoma" panose="020B0604030504040204" pitchFamily="34" charset="0"/>
                <a:cs typeface="Tahoma" panose="020B0604030504040204" pitchFamily="34" charset="0"/>
              </a:rPr>
              <a:t> Chair</a:t>
            </a:r>
            <a:endPar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p:cNvSpPr txBox="1"/>
          <p:nvPr/>
        </p:nvSpPr>
        <p:spPr>
          <a:xfrm>
            <a:off x="6780819" y="4456433"/>
            <a:ext cx="1463862" cy="338554"/>
          </a:xfrm>
          <a:prstGeom prst="rect">
            <a:avLst/>
          </a:prstGeom>
          <a:noFill/>
        </p:spPr>
        <p:txBody>
          <a:bodyPr wrap="none" rtlCol="0">
            <a:spAutoFit/>
          </a:bodyPr>
          <a:lstStyle/>
          <a:p>
            <a:r>
              <a:rPr lang="en-US" sz="1600" smtClean="0">
                <a:solidFill>
                  <a:srgbClr val="EE2024"/>
                </a:solidFill>
                <a:latin typeface="Segoe Print" panose="02000600000000000000" pitchFamily="2" charset="0"/>
              </a:rPr>
              <a:t>Flat on floor</a:t>
            </a:r>
            <a:endParaRPr lang="en-US" sz="1600">
              <a:solidFill>
                <a:srgbClr val="EE2024"/>
              </a:solidFill>
              <a:latin typeface="Segoe Print" panose="02000600000000000000"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881" y="1466850"/>
            <a:ext cx="4762500" cy="3638550"/>
          </a:xfrm>
          <a:prstGeom prst="rect">
            <a:avLst/>
          </a:prstGeom>
        </p:spPr>
      </p:pic>
      <p:pic>
        <p:nvPicPr>
          <p:cNvPr id="1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2" y="2362200"/>
            <a:ext cx="9683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a:spLocks noGrp="1"/>
          </p:cNvSpPr>
          <p:nvPr>
            <p:ph type="title" idx="4294967295"/>
          </p:nvPr>
        </p:nvSpPr>
        <p:spPr>
          <a:xfrm>
            <a:off x="311343" y="457200"/>
            <a:ext cx="6019800" cy="520700"/>
          </a:xfrm>
          <a:prstGeom prst="rect">
            <a:avLst/>
          </a:prstGeom>
        </p:spPr>
        <p:txBody>
          <a:bodyPr/>
          <a:lstStyle/>
          <a:p>
            <a:pPr algn="l"/>
            <a:r>
              <a:rPr lang="en-US" sz="2400" b="1" smtClean="0">
                <a:solidFill>
                  <a:srgbClr val="4A72A8"/>
                </a:solidFill>
                <a:ea typeface="Open Sans Condensed" panose="020B0806030504020204" pitchFamily="34" charset="0"/>
                <a:cs typeface="Open Sans Condensed" panose="020B0806030504020204" pitchFamily="34" charset="0"/>
              </a:rPr>
              <a:t>Seat Height</a:t>
            </a:r>
            <a:endParaRPr lang="en-US" sz="2400" b="1" dirty="0">
              <a:solidFill>
                <a:srgbClr val="4A72A8"/>
              </a:solidFill>
              <a:ea typeface="Open Sans Condensed" panose="020B0806030504020204" pitchFamily="34" charset="0"/>
              <a:cs typeface="Open Sans Condensed" panose="020B0806030504020204" pitchFamily="34" charset="0"/>
            </a:endParaRPr>
          </a:p>
        </p:txBody>
      </p:sp>
      <p:sp>
        <p:nvSpPr>
          <p:cNvPr id="17" name="TextBox 16"/>
          <p:cNvSpPr txBox="1"/>
          <p:nvPr/>
        </p:nvSpPr>
        <p:spPr>
          <a:xfrm>
            <a:off x="302031" y="1752600"/>
            <a:ext cx="3086100" cy="1754326"/>
          </a:xfrm>
          <a:prstGeom prst="rect">
            <a:avLst/>
          </a:prstGeom>
          <a:noFill/>
        </p:spPr>
        <p:txBody>
          <a:bodyPr wrap="square" rtlCol="0">
            <a:spAutoFit/>
          </a:bodyPr>
          <a:lstStyle/>
          <a:p>
            <a:r>
              <a:rPr lang="en-US" altLang="en-US" sz="1400" dirty="0">
                <a:solidFill>
                  <a:srgbClr val="E04006"/>
                </a:solidFill>
                <a:latin typeface="+mj-lt"/>
                <a:ea typeface="Open Sans Condensed" panose="020B0806030504020204" pitchFamily="34" charset="0"/>
                <a:cs typeface="Open Sans Condensed" panose="020B0806030504020204" pitchFamily="34" charset="0"/>
              </a:rPr>
              <a:t>Best Practice</a:t>
            </a:r>
            <a:r>
              <a:rPr lang="en-US" sz="1400" b="0" dirty="0" smtClean="0">
                <a:solidFill>
                  <a:srgbClr val="00B050"/>
                </a:solidFill>
                <a:latin typeface="+mj-lt"/>
                <a:ea typeface="Open Sans" panose="020B0606030504020204" pitchFamily="34" charset="0"/>
                <a:cs typeface="Open Sans" panose="020B0606030504020204" pitchFamily="34" charset="0"/>
              </a:rPr>
              <a:t/>
            </a:r>
            <a:br>
              <a:rPr lang="en-US" sz="1400" b="0" dirty="0" smtClean="0">
                <a:solidFill>
                  <a:srgbClr val="00B050"/>
                </a:solidFill>
                <a:latin typeface="+mj-lt"/>
                <a:ea typeface="Open Sans" panose="020B0606030504020204" pitchFamily="34" charset="0"/>
                <a:cs typeface="Open Sans" panose="020B0606030504020204" pitchFamily="34" charset="0"/>
              </a:rPr>
            </a:br>
            <a:r>
              <a:rPr lang="en-US" sz="1400" b="0" dirty="0" smtClean="0">
                <a:solidFill>
                  <a:srgbClr val="3D3D3D"/>
                </a:solidFill>
                <a:latin typeface="+mj-lt"/>
                <a:ea typeface="Open Sans" panose="020B0606030504020204" pitchFamily="34" charset="0"/>
                <a:cs typeface="Open Sans" panose="020B0606030504020204" pitchFamily="34" charset="0"/>
              </a:rPr>
              <a:t>Adjust your seat height to meet the following conditions:</a:t>
            </a:r>
          </a:p>
          <a:p>
            <a:endParaRPr lang="en-US" sz="1400" b="0" dirty="0">
              <a:solidFill>
                <a:srgbClr val="3D3D3D"/>
              </a:solidFill>
              <a:latin typeface="+mj-lt"/>
              <a:ea typeface="Open Sans" panose="020B0606030504020204" pitchFamily="34" charset="0"/>
              <a:cs typeface="Open Sans" panose="020B0606030504020204" pitchFamily="34" charset="0"/>
            </a:endParaRPr>
          </a:p>
          <a:p>
            <a:pPr marL="285750" indent="-285750">
              <a:spcAft>
                <a:spcPts val="1200"/>
              </a:spcAft>
              <a:buFont typeface="Arial" panose="020B0604020202020204" pitchFamily="34" charset="0"/>
              <a:buChar char="•"/>
            </a:pPr>
            <a:r>
              <a:rPr lang="en-US" sz="1400" b="0" dirty="0">
                <a:solidFill>
                  <a:srgbClr val="3D3D3D"/>
                </a:solidFill>
                <a:latin typeface="+mj-lt"/>
                <a:ea typeface="Open Sans" panose="020B0606030504020204" pitchFamily="34" charset="0"/>
                <a:cs typeface="Open Sans" panose="020B0606030504020204" pitchFamily="34" charset="0"/>
              </a:rPr>
              <a:t>Your feet are flat on the floor</a:t>
            </a:r>
          </a:p>
          <a:p>
            <a:pPr marL="285750" indent="-285750">
              <a:spcAft>
                <a:spcPts val="1200"/>
              </a:spcAft>
              <a:buFont typeface="Arial" panose="020B0604020202020204" pitchFamily="34" charset="0"/>
              <a:buChar char="•"/>
            </a:pPr>
            <a:r>
              <a:rPr lang="en-US" sz="1400" b="0" dirty="0">
                <a:solidFill>
                  <a:srgbClr val="3D3D3D"/>
                </a:solidFill>
                <a:latin typeface="+mj-lt"/>
                <a:ea typeface="Open Sans" panose="020B0606030504020204" pitchFamily="34" charset="0"/>
                <a:cs typeface="Open Sans" panose="020B0606030504020204" pitchFamily="34" charset="0"/>
              </a:rPr>
              <a:t>Your knees are bent at angle of 90° or </a:t>
            </a:r>
            <a:r>
              <a:rPr lang="en-US" sz="1400" b="0" dirty="0" smtClean="0">
                <a:solidFill>
                  <a:srgbClr val="3D3D3D"/>
                </a:solidFill>
                <a:latin typeface="+mj-lt"/>
                <a:ea typeface="Open Sans" panose="020B0606030504020204" pitchFamily="34" charset="0"/>
                <a:cs typeface="Open Sans" panose="020B0606030504020204" pitchFamily="34" charset="0"/>
              </a:rPr>
              <a:t>greater</a:t>
            </a:r>
            <a:endParaRPr lang="en-US" sz="1400" b="0" dirty="0">
              <a:solidFill>
                <a:srgbClr val="3D3D3D"/>
              </a:solidFill>
              <a:latin typeface="+mj-lt"/>
              <a:ea typeface="Open Sans" panose="020B0606030504020204" pitchFamily="34" charset="0"/>
              <a:cs typeface="Open Sans" panose="020B0606030504020204" pitchFamily="34" charset="0"/>
            </a:endParaRPr>
          </a:p>
        </p:txBody>
      </p:sp>
      <p:sp>
        <p:nvSpPr>
          <p:cNvPr id="14" name="TextBox 13"/>
          <p:cNvSpPr txBox="1"/>
          <p:nvPr/>
        </p:nvSpPr>
        <p:spPr>
          <a:xfrm>
            <a:off x="6130131" y="1782367"/>
            <a:ext cx="2636234" cy="338554"/>
          </a:xfrm>
          <a:prstGeom prst="rect">
            <a:avLst/>
          </a:prstGeom>
          <a:noFill/>
        </p:spPr>
        <p:txBody>
          <a:bodyPr wrap="none" rtlCol="0">
            <a:spAutoFit/>
          </a:bodyPr>
          <a:lstStyle/>
          <a:p>
            <a:r>
              <a:rPr lang="en-US" sz="1600" smtClean="0">
                <a:solidFill>
                  <a:srgbClr val="EE2024"/>
                </a:solidFill>
                <a:latin typeface="Segoe Print" panose="02000600000000000000" pitchFamily="2" charset="0"/>
              </a:rPr>
              <a:t>90°or slightly greater</a:t>
            </a:r>
            <a:endParaRPr lang="en-US" sz="1600">
              <a:solidFill>
                <a:srgbClr val="EE2024"/>
              </a:solidFill>
              <a:latin typeface="Segoe Print" panose="02000600000000000000" pitchFamily="2" charset="0"/>
            </a:endParaRPr>
          </a:p>
        </p:txBody>
      </p:sp>
      <p:sp>
        <p:nvSpPr>
          <p:cNvPr id="8" name="Rectangle 7"/>
          <p:cNvSpPr/>
          <p:nvPr/>
        </p:nvSpPr>
        <p:spPr>
          <a:xfrm>
            <a:off x="315119" y="164812"/>
            <a:ext cx="3373079" cy="246221"/>
          </a:xfrm>
          <a:prstGeom prst="rect">
            <a:avLst/>
          </a:prstGeom>
        </p:spPr>
        <p:txBody>
          <a:bodyPr wrap="square">
            <a:spAutoFit/>
          </a:bodyPr>
          <a:lstStyle/>
          <a:p>
            <a:r>
              <a:rPr lang="en-US" altLang="en-US" sz="1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1 </a:t>
            </a:r>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Your</a:t>
            </a:r>
            <a:r>
              <a:rPr lang="en-US" altLang="en-US" sz="1000" b="0" kern="0" baseline="0" dirty="0" smtClean="0">
                <a:solidFill>
                  <a:srgbClr val="FA834E"/>
                </a:solidFill>
                <a:latin typeface="Tahoma" panose="020B0604030504040204" pitchFamily="34" charset="0"/>
                <a:ea typeface="Tahoma" panose="020B0604030504040204" pitchFamily="34" charset="0"/>
                <a:cs typeface="Tahoma" panose="020B0604030504040204" pitchFamily="34" charset="0"/>
              </a:rPr>
              <a:t> Chair</a:t>
            </a:r>
            <a:endPar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1881" y="1466850"/>
            <a:ext cx="4762500" cy="3638550"/>
          </a:xfrm>
          <a:prstGeom prst="rect">
            <a:avLst/>
          </a:prstGeom>
        </p:spPr>
      </p:pic>
      <p:sp>
        <p:nvSpPr>
          <p:cNvPr id="12" name="TextBox 11"/>
          <p:cNvSpPr txBox="1"/>
          <p:nvPr/>
        </p:nvSpPr>
        <p:spPr>
          <a:xfrm>
            <a:off x="6275101" y="1757263"/>
            <a:ext cx="2100255" cy="338554"/>
          </a:xfrm>
          <a:prstGeom prst="rect">
            <a:avLst/>
          </a:prstGeom>
          <a:noFill/>
        </p:spPr>
        <p:txBody>
          <a:bodyPr wrap="none" rtlCol="0">
            <a:spAutoFit/>
          </a:bodyPr>
          <a:lstStyle/>
          <a:p>
            <a:r>
              <a:rPr lang="en-US" sz="1600" smtClean="0">
                <a:solidFill>
                  <a:srgbClr val="EE2024"/>
                </a:solidFill>
                <a:latin typeface="Segoe Print" panose="02000600000000000000" pitchFamily="2" charset="0"/>
              </a:rPr>
              <a:t>Horizontal to floor</a:t>
            </a:r>
            <a:endParaRPr lang="en-US" sz="1600">
              <a:solidFill>
                <a:srgbClr val="EE2024"/>
              </a:solidFill>
              <a:latin typeface="Segoe Print" panose="02000600000000000000" pitchFamily="2" charset="0"/>
            </a:endParaRPr>
          </a:p>
        </p:txBody>
      </p:sp>
      <p:sp>
        <p:nvSpPr>
          <p:cNvPr id="17" name="Title 1"/>
          <p:cNvSpPr txBox="1">
            <a:spLocks/>
          </p:cNvSpPr>
          <p:nvPr/>
        </p:nvSpPr>
        <p:spPr>
          <a:xfrm>
            <a:off x="310568" y="457200"/>
            <a:ext cx="6019800" cy="520700"/>
          </a:xfrm>
          <a:prstGeom prst="rect">
            <a:avLst/>
          </a:prstGeom>
        </p:spPr>
        <p:txBody>
          <a:bodyPr/>
          <a:lst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pPr algn="l"/>
            <a:r>
              <a:rPr lang="en-US" sz="2400" kern="0" dirty="0" smtClean="0">
                <a:solidFill>
                  <a:srgbClr val="4A72A8"/>
                </a:solidFill>
                <a:ea typeface="Open Sans Condensed" panose="020B0806030504020204" pitchFamily="34" charset="0"/>
                <a:cs typeface="Open Sans Condensed" panose="020B0806030504020204" pitchFamily="34" charset="0"/>
              </a:rPr>
              <a:t>Seat Height</a:t>
            </a:r>
            <a:endParaRPr lang="en-US" sz="2400" kern="0" dirty="0">
              <a:solidFill>
                <a:srgbClr val="4A72A8"/>
              </a:solidFill>
              <a:ea typeface="Open Sans Condensed" panose="020B0806030504020204" pitchFamily="34" charset="0"/>
              <a:cs typeface="Open Sans Condensed" panose="020B0806030504020204" pitchFamily="34" charset="0"/>
            </a:endParaRPr>
          </a:p>
        </p:txBody>
      </p:sp>
      <p:sp>
        <p:nvSpPr>
          <p:cNvPr id="19" name="TextBox 18"/>
          <p:cNvSpPr txBox="1"/>
          <p:nvPr/>
        </p:nvSpPr>
        <p:spPr>
          <a:xfrm>
            <a:off x="302031" y="1757263"/>
            <a:ext cx="3086100" cy="2339102"/>
          </a:xfrm>
          <a:prstGeom prst="rect">
            <a:avLst/>
          </a:prstGeom>
          <a:noFill/>
        </p:spPr>
        <p:txBody>
          <a:bodyPr wrap="square" rtlCol="0">
            <a:spAutoFit/>
          </a:bodyPr>
          <a:lstStyle/>
          <a:p>
            <a:r>
              <a:rPr lang="en-US" altLang="en-US" sz="1400" dirty="0">
                <a:solidFill>
                  <a:srgbClr val="E04006"/>
                </a:solidFill>
                <a:latin typeface="+mj-lt"/>
                <a:ea typeface="Open Sans Condensed" panose="020B0806030504020204" pitchFamily="34" charset="0"/>
                <a:cs typeface="Open Sans Condensed" panose="020B0806030504020204" pitchFamily="34" charset="0"/>
              </a:rPr>
              <a:t>Best Practice</a:t>
            </a:r>
            <a:r>
              <a:rPr lang="en-US" sz="1400" b="0" dirty="0" smtClean="0">
                <a:latin typeface="+mj-lt"/>
                <a:ea typeface="Open Sans" panose="020B0606030504020204" pitchFamily="34" charset="0"/>
                <a:cs typeface="Open Sans" panose="020B0606030504020204" pitchFamily="34" charset="0"/>
              </a:rPr>
              <a:t/>
            </a:r>
            <a:br>
              <a:rPr lang="en-US" sz="1400" b="0" dirty="0" smtClean="0">
                <a:latin typeface="+mj-lt"/>
                <a:ea typeface="Open Sans" panose="020B0606030504020204" pitchFamily="34" charset="0"/>
                <a:cs typeface="Open Sans" panose="020B0606030504020204" pitchFamily="34" charset="0"/>
              </a:rPr>
            </a:br>
            <a:r>
              <a:rPr lang="en-US" sz="1400" b="0" dirty="0" smtClean="0">
                <a:solidFill>
                  <a:schemeClr val="tx2">
                    <a:lumMod val="75000"/>
                    <a:lumOff val="25000"/>
                  </a:schemeClr>
                </a:solidFill>
                <a:latin typeface="+mj-lt"/>
                <a:ea typeface="Open Sans" panose="020B0606030504020204" pitchFamily="34" charset="0"/>
                <a:cs typeface="Open Sans" panose="020B0606030504020204" pitchFamily="34" charset="0"/>
              </a:rPr>
              <a:t>Adjust your seat height</a:t>
            </a:r>
            <a:r>
              <a:rPr lang="en-US" sz="1400" dirty="0" smtClean="0">
                <a:solidFill>
                  <a:schemeClr val="tx2">
                    <a:lumMod val="75000"/>
                    <a:lumOff val="25000"/>
                  </a:schemeClr>
                </a:solidFill>
                <a:latin typeface="+mj-lt"/>
                <a:ea typeface="Open Sans" panose="020B0606030504020204" pitchFamily="34" charset="0"/>
                <a:cs typeface="Open Sans" panose="020B0606030504020204" pitchFamily="34" charset="0"/>
              </a:rPr>
              <a:t> </a:t>
            </a:r>
            <a:r>
              <a:rPr lang="en-US" sz="1400" b="0" dirty="0" smtClean="0">
                <a:solidFill>
                  <a:schemeClr val="tx2">
                    <a:lumMod val="75000"/>
                    <a:lumOff val="25000"/>
                  </a:schemeClr>
                </a:solidFill>
                <a:latin typeface="+mj-lt"/>
                <a:ea typeface="Open Sans" panose="020B0606030504020204" pitchFamily="34" charset="0"/>
                <a:cs typeface="Open Sans" panose="020B0606030504020204" pitchFamily="34" charset="0"/>
              </a:rPr>
              <a:t>to meet the following conditions:</a:t>
            </a:r>
          </a:p>
          <a:p>
            <a:endParaRPr lang="en-US" sz="1400" b="0" dirty="0">
              <a:solidFill>
                <a:schemeClr val="tx2">
                  <a:lumMod val="75000"/>
                  <a:lumOff val="25000"/>
                </a:schemeClr>
              </a:solidFill>
              <a:latin typeface="+mj-lt"/>
              <a:ea typeface="Open Sans" panose="020B0606030504020204" pitchFamily="34" charset="0"/>
              <a:cs typeface="Open Sans" panose="020B0606030504020204" pitchFamily="34" charset="0"/>
            </a:endParaRPr>
          </a:p>
          <a:p>
            <a:pPr marL="285750" indent="-285750">
              <a:spcAft>
                <a:spcPts val="1200"/>
              </a:spcAft>
              <a:buFont typeface="Arial" panose="020B0604020202020204" pitchFamily="34" charset="0"/>
              <a:buChar char="•"/>
            </a:pPr>
            <a:r>
              <a:rPr lang="en-US" sz="1400" b="0" dirty="0">
                <a:solidFill>
                  <a:schemeClr val="tx2">
                    <a:lumMod val="75000"/>
                    <a:lumOff val="25000"/>
                  </a:schemeClr>
                </a:solidFill>
                <a:latin typeface="+mj-lt"/>
                <a:ea typeface="Open Sans" panose="020B0606030504020204" pitchFamily="34" charset="0"/>
                <a:cs typeface="Open Sans" panose="020B0606030504020204" pitchFamily="34" charset="0"/>
              </a:rPr>
              <a:t>Your feet are flat on the floor</a:t>
            </a:r>
          </a:p>
          <a:p>
            <a:pPr marL="285750" indent="-285750">
              <a:spcAft>
                <a:spcPts val="1200"/>
              </a:spcAft>
              <a:buFont typeface="Arial" panose="020B0604020202020204" pitchFamily="34" charset="0"/>
              <a:buChar char="•"/>
            </a:pPr>
            <a:r>
              <a:rPr lang="en-US" sz="1400" b="0" dirty="0">
                <a:solidFill>
                  <a:schemeClr val="tx2">
                    <a:lumMod val="75000"/>
                    <a:lumOff val="25000"/>
                  </a:schemeClr>
                </a:solidFill>
                <a:latin typeface="+mj-lt"/>
                <a:ea typeface="Open Sans" panose="020B0606030504020204" pitchFamily="34" charset="0"/>
                <a:cs typeface="Open Sans" panose="020B0606030504020204" pitchFamily="34" charset="0"/>
              </a:rPr>
              <a:t>Your knees are bent at angle of 90° or greater</a:t>
            </a:r>
          </a:p>
          <a:p>
            <a:pPr marL="285750" indent="-285750">
              <a:spcAft>
                <a:spcPts val="1200"/>
              </a:spcAft>
              <a:buFont typeface="Arial" panose="020B0604020202020204" pitchFamily="34" charset="0"/>
              <a:buChar char="•"/>
            </a:pPr>
            <a:r>
              <a:rPr lang="en-US" sz="1400" b="0" dirty="0">
                <a:solidFill>
                  <a:schemeClr val="tx2">
                    <a:lumMod val="75000"/>
                    <a:lumOff val="25000"/>
                  </a:schemeClr>
                </a:solidFill>
                <a:latin typeface="+mj-lt"/>
                <a:ea typeface="Open Sans" panose="020B0606030504020204" pitchFamily="34" charset="0"/>
                <a:cs typeface="Open Sans" panose="020B0606030504020204" pitchFamily="34" charset="0"/>
              </a:rPr>
              <a:t>Your thighs are horizontal to the floor.</a:t>
            </a:r>
          </a:p>
        </p:txBody>
      </p:sp>
      <p:cxnSp>
        <p:nvCxnSpPr>
          <p:cNvPr id="10" name="Straight Connector 9"/>
          <p:cNvCxnSpPr/>
          <p:nvPr/>
        </p:nvCxnSpPr>
        <p:spPr>
          <a:xfrm flipH="1">
            <a:off x="5577681" y="2438400"/>
            <a:ext cx="1447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15119" y="164812"/>
            <a:ext cx="3373079" cy="246221"/>
          </a:xfrm>
          <a:prstGeom prst="rect">
            <a:avLst/>
          </a:prstGeom>
        </p:spPr>
        <p:txBody>
          <a:bodyPr wrap="square">
            <a:spAutoFit/>
          </a:bodyPr>
          <a:lstStyle/>
          <a:p>
            <a:r>
              <a:rPr lang="en-US" altLang="en-US" sz="1000" b="1" kern="0" smtClean="0">
                <a:solidFill>
                  <a:schemeClr val="bg1"/>
                </a:solidFill>
                <a:latin typeface="Tahoma" panose="020B0604030504040204" pitchFamily="34" charset="0"/>
                <a:ea typeface="Tahoma" panose="020B0604030504040204" pitchFamily="34" charset="0"/>
                <a:cs typeface="Tahoma" panose="020B0604030504040204" pitchFamily="34" charset="0"/>
              </a:rPr>
              <a:t>1 </a:t>
            </a:r>
            <a:r>
              <a:rPr lang="en-US" altLang="en-US" sz="1000" kern="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smtClean="0">
                <a:solidFill>
                  <a:srgbClr val="FA834E"/>
                </a:solidFill>
                <a:latin typeface="Tahoma" panose="020B0604030504040204" pitchFamily="34" charset="0"/>
                <a:ea typeface="Tahoma" panose="020B0604030504040204" pitchFamily="34" charset="0"/>
                <a:cs typeface="Tahoma" panose="020B0604030504040204" pitchFamily="34" charset="0"/>
              </a:rPr>
              <a:t>Your</a:t>
            </a:r>
            <a:r>
              <a:rPr lang="en-US" altLang="en-US" sz="1000" b="0" kern="0" baseline="0" smtClean="0">
                <a:solidFill>
                  <a:srgbClr val="FA834E"/>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baseline="0" dirty="0" smtClean="0">
                <a:solidFill>
                  <a:srgbClr val="FA834E"/>
                </a:solidFill>
                <a:latin typeface="Tahoma" panose="020B0604030504040204" pitchFamily="34" charset="0"/>
                <a:ea typeface="Tahoma" panose="020B0604030504040204" pitchFamily="34" charset="0"/>
                <a:cs typeface="Tahoma" panose="020B0604030504040204" pitchFamily="34" charset="0"/>
              </a:rPr>
              <a:t>Chair</a:t>
            </a:r>
            <a:endPar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168" y="1357831"/>
            <a:ext cx="3100000" cy="3720000"/>
          </a:xfrm>
          <a:prstGeom prst="rect">
            <a:avLst/>
          </a:prstGeom>
        </p:spPr>
      </p:pic>
      <p:sp>
        <p:nvSpPr>
          <p:cNvPr id="10" name="Content Placeholder 6"/>
          <p:cNvSpPr txBox="1">
            <a:spLocks/>
          </p:cNvSpPr>
          <p:nvPr/>
        </p:nvSpPr>
        <p:spPr>
          <a:xfrm>
            <a:off x="320675" y="1752600"/>
            <a:ext cx="3048000" cy="1228725"/>
          </a:xfrm>
          <a:prstGeom prst="rect">
            <a:avLst/>
          </a:prstGeom>
        </p:spPr>
        <p:txBody>
          <a:bodyPr lIns="81510" tIns="40755" rIns="81510" bIns="40755"/>
          <a:lstStyle>
            <a:lvl1pPr marL="280988" indent="-280988" algn="l" rtl="0" eaLnBrk="0" fontAlgn="base" hangingPunct="0">
              <a:spcBef>
                <a:spcPct val="20000"/>
              </a:spcBef>
              <a:spcAft>
                <a:spcPct val="0"/>
              </a:spcAft>
              <a:buChar char="•"/>
              <a:defRPr sz="1112">
                <a:solidFill>
                  <a:srgbClr val="3D3D3D"/>
                </a:solidFill>
                <a:latin typeface="+mn-lt"/>
                <a:ea typeface="+mn-ea"/>
                <a:cs typeface="+mn-cs"/>
              </a:defRPr>
            </a:lvl1pPr>
            <a:lvl2pPr marL="611188" indent="-233363" algn="l" rtl="0" eaLnBrk="0" fontAlgn="base" hangingPunct="0">
              <a:spcBef>
                <a:spcPct val="20000"/>
              </a:spcBef>
              <a:spcAft>
                <a:spcPct val="0"/>
              </a:spcAft>
              <a:buChar char="–"/>
              <a:defRPr sz="1112">
                <a:solidFill>
                  <a:srgbClr val="3D3D3D"/>
                </a:solidFill>
                <a:latin typeface="+mn-lt"/>
                <a:cs typeface="+mn-cs"/>
              </a:defRPr>
            </a:lvl2pPr>
            <a:lvl3pPr marL="941388" indent="-185738" algn="l" rtl="0" eaLnBrk="0" fontAlgn="base" hangingPunct="0">
              <a:spcBef>
                <a:spcPct val="20000"/>
              </a:spcBef>
              <a:spcAft>
                <a:spcPct val="0"/>
              </a:spcAft>
              <a:buChar char="•"/>
              <a:defRPr sz="1112">
                <a:solidFill>
                  <a:srgbClr val="3D3D3D"/>
                </a:solidFill>
                <a:latin typeface="+mn-lt"/>
                <a:cs typeface="+mn-cs"/>
              </a:defRPr>
            </a:lvl3pPr>
            <a:lvl4pPr marL="1317625" indent="-185738" algn="l" rtl="0" eaLnBrk="0" fontAlgn="base" hangingPunct="0">
              <a:spcBef>
                <a:spcPct val="20000"/>
              </a:spcBef>
              <a:spcAft>
                <a:spcPct val="0"/>
              </a:spcAft>
              <a:buChar char="–"/>
              <a:defRPr sz="1112">
                <a:solidFill>
                  <a:srgbClr val="3D3D3D"/>
                </a:solidFill>
                <a:latin typeface="+mn-lt"/>
                <a:cs typeface="+mn-cs"/>
              </a:defRPr>
            </a:lvl4pPr>
            <a:lvl5pPr marL="1697038" indent="-185738" algn="l" rtl="0" eaLnBrk="0" fontAlgn="base" hangingPunct="0">
              <a:spcBef>
                <a:spcPct val="20000"/>
              </a:spcBef>
              <a:spcAft>
                <a:spcPct val="0"/>
              </a:spcAft>
              <a:buChar char="»"/>
              <a:defRPr sz="1112">
                <a:solidFill>
                  <a:srgbClr val="3D3D3D"/>
                </a:solidFill>
                <a:latin typeface="+mn-lt"/>
                <a:cs typeface="+mn-cs"/>
              </a:defRPr>
            </a:lvl5pPr>
            <a:lvl6pPr marL="2076740" indent="-188795" algn="l" rtl="0" fontAlgn="base">
              <a:spcBef>
                <a:spcPct val="20000"/>
              </a:spcBef>
              <a:spcAft>
                <a:spcPct val="0"/>
              </a:spcAft>
              <a:buChar char="»"/>
              <a:defRPr sz="1668">
                <a:solidFill>
                  <a:schemeClr val="tx1"/>
                </a:solidFill>
                <a:latin typeface="+mn-lt"/>
                <a:cs typeface="+mn-cs"/>
              </a:defRPr>
            </a:lvl6pPr>
            <a:lvl7pPr marL="2454330" indent="-188795" algn="l" rtl="0" fontAlgn="base">
              <a:spcBef>
                <a:spcPct val="20000"/>
              </a:spcBef>
              <a:spcAft>
                <a:spcPct val="0"/>
              </a:spcAft>
              <a:buChar char="»"/>
              <a:defRPr sz="1668">
                <a:solidFill>
                  <a:schemeClr val="tx1"/>
                </a:solidFill>
                <a:latin typeface="+mn-lt"/>
                <a:cs typeface="+mn-cs"/>
              </a:defRPr>
            </a:lvl7pPr>
            <a:lvl8pPr marL="2831919" indent="-188795" algn="l" rtl="0" fontAlgn="base">
              <a:spcBef>
                <a:spcPct val="20000"/>
              </a:spcBef>
              <a:spcAft>
                <a:spcPct val="0"/>
              </a:spcAft>
              <a:buChar char="»"/>
              <a:defRPr sz="1668">
                <a:solidFill>
                  <a:schemeClr val="tx1"/>
                </a:solidFill>
                <a:latin typeface="+mn-lt"/>
                <a:cs typeface="+mn-cs"/>
              </a:defRPr>
            </a:lvl8pPr>
            <a:lvl9pPr marL="3209507" indent="-188795" algn="l" rtl="0" fontAlgn="base">
              <a:spcBef>
                <a:spcPct val="20000"/>
              </a:spcBef>
              <a:spcAft>
                <a:spcPct val="0"/>
              </a:spcAft>
              <a:buChar char="»"/>
              <a:defRPr sz="1668">
                <a:solidFill>
                  <a:schemeClr val="tx1"/>
                </a:solidFill>
                <a:latin typeface="+mn-lt"/>
                <a:cs typeface="+mn-cs"/>
              </a:defRPr>
            </a:lvl9pPr>
          </a:lstStyle>
          <a:p>
            <a:pPr marL="0" indent="0">
              <a:buNone/>
            </a:pPr>
            <a:r>
              <a:rPr lang="en-US" altLang="en-US" sz="1400" dirty="0" smtClean="0">
                <a:solidFill>
                  <a:srgbClr val="E04006"/>
                </a:solidFill>
                <a:latin typeface="+mj-lt"/>
                <a:ea typeface="Open Sans Condensed" panose="020B0806030504020204" pitchFamily="34" charset="0"/>
                <a:cs typeface="Open Sans Condensed" panose="020B0806030504020204" pitchFamily="34" charset="0"/>
              </a:rPr>
              <a:t>Best Practice</a:t>
            </a:r>
            <a:r>
              <a:rPr lang="en-US" altLang="en-US" sz="1400" b="0" dirty="0" smtClean="0">
                <a:latin typeface="+mj-lt"/>
                <a:ea typeface="Open Sans" panose="020B0606030504020204" pitchFamily="34" charset="0"/>
                <a:cs typeface="Open Sans" panose="020B0606030504020204" pitchFamily="34" charset="0"/>
              </a:rPr>
              <a:t/>
            </a:r>
            <a:br>
              <a:rPr lang="en-US" altLang="en-US" sz="1400" b="0" dirty="0" smtClean="0">
                <a:latin typeface="+mj-lt"/>
                <a:ea typeface="Open Sans" panose="020B0606030504020204" pitchFamily="34" charset="0"/>
                <a:cs typeface="Open Sans" panose="020B0606030504020204" pitchFamily="34" charset="0"/>
              </a:rPr>
            </a:br>
            <a:r>
              <a:rPr lang="en-US" altLang="en-US" sz="1400" b="0" dirty="0" smtClean="0">
                <a:latin typeface="+mj-lt"/>
                <a:ea typeface="Open Sans" panose="020B0606030504020204" pitchFamily="34" charset="0"/>
                <a:cs typeface="Open Sans" panose="020B0606030504020204" pitchFamily="34" charset="0"/>
              </a:rPr>
              <a:t>Adjust </a:t>
            </a:r>
            <a:r>
              <a:rPr lang="en-US" altLang="en-US" sz="1400" b="0" dirty="0">
                <a:latin typeface="+mj-lt"/>
                <a:ea typeface="Open Sans" panose="020B0606030504020204" pitchFamily="34" charset="0"/>
                <a:cs typeface="Open Sans" panose="020B0606030504020204" pitchFamily="34" charset="0"/>
              </a:rPr>
              <a:t>your seat pan tilt and back support so that your hips and the tops of your thighs are at right angles or slightly </a:t>
            </a:r>
            <a:r>
              <a:rPr lang="en-US" altLang="en-US" sz="1400" b="0">
                <a:latin typeface="+mj-lt"/>
                <a:ea typeface="Open Sans" panose="020B0606030504020204" pitchFamily="34" charset="0"/>
                <a:cs typeface="Open Sans" panose="020B0606030504020204" pitchFamily="34" charset="0"/>
              </a:rPr>
              <a:t>greater</a:t>
            </a:r>
            <a:r>
              <a:rPr lang="en-US" altLang="en-US" sz="1400" b="0" smtClean="0">
                <a:latin typeface="+mj-lt"/>
                <a:ea typeface="Open Sans" panose="020B0606030504020204" pitchFamily="34" charset="0"/>
                <a:cs typeface="Open Sans" panose="020B0606030504020204" pitchFamily="34" charset="0"/>
              </a:rPr>
              <a:t>.</a:t>
            </a:r>
            <a:r>
              <a:rPr lang="en-US" sz="1300" b="0" kern="0" dirty="0" smtClean="0">
                <a:solidFill>
                  <a:schemeClr val="tx1"/>
                </a:solidFill>
                <a:latin typeface="+mj-lt"/>
              </a:rPr>
              <a:t/>
            </a:r>
            <a:br>
              <a:rPr lang="en-US" sz="1300" b="0" kern="0" dirty="0" smtClean="0">
                <a:solidFill>
                  <a:schemeClr val="tx1"/>
                </a:solidFill>
                <a:latin typeface="+mj-lt"/>
              </a:rPr>
            </a:br>
            <a:endParaRPr lang="en-US" sz="1300" b="0" kern="0" dirty="0">
              <a:solidFill>
                <a:schemeClr val="tx1"/>
              </a:solidFill>
              <a:latin typeface="+mj-lt"/>
            </a:endParaRPr>
          </a:p>
        </p:txBody>
      </p:sp>
      <p:pic>
        <p:nvPicPr>
          <p:cNvPr id="1434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7043" y="2769972"/>
            <a:ext cx="841012" cy="58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a:xfrm>
            <a:off x="310568" y="457200"/>
            <a:ext cx="6019800" cy="520700"/>
          </a:xfrm>
          <a:prstGeom prst="rect">
            <a:avLst/>
          </a:prstGeom>
        </p:spPr>
        <p:txBody>
          <a:bodyPr/>
          <a:lstStyle>
            <a:lvl1pPr algn="ctr" rtl="0" eaLnBrk="0" fontAlgn="base" hangingPunct="0">
              <a:spcBef>
                <a:spcPct val="0"/>
              </a:spcBef>
              <a:spcAft>
                <a:spcPct val="0"/>
              </a:spcAft>
              <a:defRPr sz="3900">
                <a:solidFill>
                  <a:schemeClr val="tx2"/>
                </a:solidFill>
                <a:latin typeface="+mj-lt"/>
                <a:ea typeface="+mj-ea"/>
                <a:cs typeface="+mj-cs"/>
              </a:defRPr>
            </a:lvl1pPr>
            <a:lvl2pPr algn="ctr" rtl="0" eaLnBrk="0" fontAlgn="base" hangingPunct="0">
              <a:spcBef>
                <a:spcPct val="0"/>
              </a:spcBef>
              <a:spcAft>
                <a:spcPct val="0"/>
              </a:spcAft>
              <a:defRPr sz="3900">
                <a:solidFill>
                  <a:schemeClr val="tx2"/>
                </a:solidFill>
                <a:latin typeface="Tahoma" pitchFamily="34" charset="0"/>
                <a:cs typeface="Arial" charset="0"/>
              </a:defRPr>
            </a:lvl2pPr>
            <a:lvl3pPr algn="ctr" rtl="0" eaLnBrk="0" fontAlgn="base" hangingPunct="0">
              <a:spcBef>
                <a:spcPct val="0"/>
              </a:spcBef>
              <a:spcAft>
                <a:spcPct val="0"/>
              </a:spcAft>
              <a:defRPr sz="3900">
                <a:solidFill>
                  <a:schemeClr val="tx2"/>
                </a:solidFill>
                <a:latin typeface="Tahoma" pitchFamily="34" charset="0"/>
                <a:cs typeface="Arial" charset="0"/>
              </a:defRPr>
            </a:lvl3pPr>
            <a:lvl4pPr algn="ctr" rtl="0" eaLnBrk="0" fontAlgn="base" hangingPunct="0">
              <a:spcBef>
                <a:spcPct val="0"/>
              </a:spcBef>
              <a:spcAft>
                <a:spcPct val="0"/>
              </a:spcAft>
              <a:defRPr sz="3900">
                <a:solidFill>
                  <a:schemeClr val="tx2"/>
                </a:solidFill>
                <a:latin typeface="Tahoma" pitchFamily="34" charset="0"/>
                <a:cs typeface="Arial" charset="0"/>
              </a:defRPr>
            </a:lvl4pPr>
            <a:lvl5pPr algn="ctr" rtl="0" eaLnBrk="0" fontAlgn="base" hangingPunct="0">
              <a:spcBef>
                <a:spcPct val="0"/>
              </a:spcBef>
              <a:spcAft>
                <a:spcPct val="0"/>
              </a:spcAft>
              <a:defRPr sz="3900">
                <a:solidFill>
                  <a:schemeClr val="tx2"/>
                </a:solidFill>
                <a:latin typeface="Tahoma" pitchFamily="34" charset="0"/>
                <a:cs typeface="Arial" charset="0"/>
              </a:defRPr>
            </a:lvl5pPr>
            <a:lvl6pPr marL="407548" algn="ctr" rtl="0" fontAlgn="base">
              <a:spcBef>
                <a:spcPct val="0"/>
              </a:spcBef>
              <a:spcAft>
                <a:spcPct val="0"/>
              </a:spcAft>
              <a:defRPr sz="3900">
                <a:solidFill>
                  <a:schemeClr val="tx2"/>
                </a:solidFill>
                <a:latin typeface="Arial" charset="0"/>
                <a:cs typeface="Arial" charset="0"/>
              </a:defRPr>
            </a:lvl6pPr>
            <a:lvl7pPr marL="815096" algn="ctr" rtl="0" fontAlgn="base">
              <a:spcBef>
                <a:spcPct val="0"/>
              </a:spcBef>
              <a:spcAft>
                <a:spcPct val="0"/>
              </a:spcAft>
              <a:defRPr sz="3900">
                <a:solidFill>
                  <a:schemeClr val="tx2"/>
                </a:solidFill>
                <a:latin typeface="Arial" charset="0"/>
                <a:cs typeface="Arial" charset="0"/>
              </a:defRPr>
            </a:lvl7pPr>
            <a:lvl8pPr marL="1222644" algn="ctr" rtl="0" fontAlgn="base">
              <a:spcBef>
                <a:spcPct val="0"/>
              </a:spcBef>
              <a:spcAft>
                <a:spcPct val="0"/>
              </a:spcAft>
              <a:defRPr sz="3900">
                <a:solidFill>
                  <a:schemeClr val="tx2"/>
                </a:solidFill>
                <a:latin typeface="Arial" charset="0"/>
                <a:cs typeface="Arial" charset="0"/>
              </a:defRPr>
            </a:lvl8pPr>
            <a:lvl9pPr marL="1630192" algn="ctr" rtl="0" fontAlgn="base">
              <a:spcBef>
                <a:spcPct val="0"/>
              </a:spcBef>
              <a:spcAft>
                <a:spcPct val="0"/>
              </a:spcAft>
              <a:defRPr sz="3900">
                <a:solidFill>
                  <a:schemeClr val="tx2"/>
                </a:solidFill>
                <a:latin typeface="Arial" charset="0"/>
                <a:cs typeface="Arial" charset="0"/>
              </a:defRPr>
            </a:lvl9pPr>
          </a:lstStyle>
          <a:p>
            <a:pPr algn="l"/>
            <a:r>
              <a:rPr lang="en-US" sz="2400" kern="0" dirty="0" smtClean="0">
                <a:solidFill>
                  <a:srgbClr val="4A72A8"/>
                </a:solidFill>
                <a:ea typeface="Open Sans Condensed" panose="020B0806030504020204" pitchFamily="34" charset="0"/>
                <a:cs typeface="Open Sans Condensed" panose="020B0806030504020204" pitchFamily="34" charset="0"/>
              </a:rPr>
              <a:t>Seat Tilt</a:t>
            </a:r>
            <a:endParaRPr lang="en-US" sz="2400" kern="0" dirty="0">
              <a:solidFill>
                <a:srgbClr val="4A72A8"/>
              </a:solidFill>
              <a:ea typeface="Open Sans Condensed" panose="020B0806030504020204" pitchFamily="34" charset="0"/>
              <a:cs typeface="Open Sans Condensed" panose="020B0806030504020204" pitchFamily="34" charset="0"/>
            </a:endParaRPr>
          </a:p>
        </p:txBody>
      </p:sp>
      <p:sp>
        <p:nvSpPr>
          <p:cNvPr id="8" name="Rectangle 7"/>
          <p:cNvSpPr/>
          <p:nvPr/>
        </p:nvSpPr>
        <p:spPr>
          <a:xfrm>
            <a:off x="315119" y="164812"/>
            <a:ext cx="3373079" cy="246221"/>
          </a:xfrm>
          <a:prstGeom prst="rect">
            <a:avLst/>
          </a:prstGeom>
        </p:spPr>
        <p:txBody>
          <a:bodyPr wrap="square">
            <a:spAutoFit/>
          </a:bodyPr>
          <a:lstStyle/>
          <a:p>
            <a:r>
              <a:rPr lang="en-US" altLang="en-US" sz="1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1 </a:t>
            </a:r>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Your</a:t>
            </a:r>
            <a:r>
              <a:rPr lang="en-US" altLang="en-US" sz="1000" b="0" kern="0" baseline="0" dirty="0" smtClean="0">
                <a:solidFill>
                  <a:srgbClr val="FA834E"/>
                </a:solidFill>
                <a:latin typeface="Tahoma" panose="020B0604030504040204" pitchFamily="34" charset="0"/>
                <a:ea typeface="Tahoma" panose="020B0604030504040204" pitchFamily="34" charset="0"/>
                <a:cs typeface="Tahoma" panose="020B0604030504040204" pitchFamily="34" charset="0"/>
              </a:rPr>
              <a:t> Chair</a:t>
            </a:r>
            <a:endPar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3901281" y="2645887"/>
            <a:ext cx="1353256" cy="830997"/>
          </a:xfrm>
          <a:prstGeom prst="rect">
            <a:avLst/>
          </a:prstGeom>
          <a:noFill/>
        </p:spPr>
        <p:txBody>
          <a:bodyPr wrap="none" rtlCol="0">
            <a:spAutoFit/>
          </a:bodyPr>
          <a:lstStyle/>
          <a:p>
            <a:r>
              <a:rPr lang="en-US" sz="1600" smtClean="0">
                <a:solidFill>
                  <a:srgbClr val="E91F23"/>
                </a:solidFill>
                <a:latin typeface="Segoe Print" panose="02000600000000000000" pitchFamily="2" charset="0"/>
              </a:rPr>
              <a:t>Right angle</a:t>
            </a:r>
          </a:p>
          <a:p>
            <a:r>
              <a:rPr lang="en-US" sz="1600" smtClean="0">
                <a:solidFill>
                  <a:srgbClr val="E91F23"/>
                </a:solidFill>
                <a:latin typeface="Segoe Print" panose="02000600000000000000" pitchFamily="2" charset="0"/>
              </a:rPr>
              <a:t>or slightly </a:t>
            </a:r>
          </a:p>
          <a:p>
            <a:r>
              <a:rPr lang="en-US" sz="1600" smtClean="0">
                <a:solidFill>
                  <a:srgbClr val="E91F23"/>
                </a:solidFill>
                <a:latin typeface="Segoe Print" panose="02000600000000000000" pitchFamily="2" charset="0"/>
              </a:rPr>
              <a:t>greater</a:t>
            </a:r>
            <a:endParaRPr lang="en-US" sz="1600">
              <a:solidFill>
                <a:srgbClr val="E91F23"/>
              </a:solidFill>
              <a:latin typeface="Segoe Print" panose="02000600000000000000"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609" y="1345574"/>
            <a:ext cx="3101340" cy="3721608"/>
          </a:xfrm>
          <a:prstGeom prst="rect">
            <a:avLst/>
          </a:prstGeom>
        </p:spPr>
      </p:pic>
      <p:sp>
        <p:nvSpPr>
          <p:cNvPr id="16387" name="Title 1"/>
          <p:cNvSpPr>
            <a:spLocks noGrp="1"/>
          </p:cNvSpPr>
          <p:nvPr>
            <p:ph type="title" idx="4294967295"/>
          </p:nvPr>
        </p:nvSpPr>
        <p:spPr bwMode="auto">
          <a:xfrm>
            <a:off x="311344" y="462139"/>
            <a:ext cx="7146925" cy="5264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l"/>
            <a:r>
              <a:rPr lang="en-US" altLang="en-US" sz="2400" b="1" dirty="0" smtClean="0">
                <a:solidFill>
                  <a:srgbClr val="4A72A8"/>
                </a:solidFill>
                <a:ea typeface="Open Sans Condensed" panose="020B0806030504020204" pitchFamily="34" charset="0"/>
                <a:cs typeface="Open Sans Condensed" panose="020B0806030504020204" pitchFamily="34" charset="0"/>
              </a:rPr>
              <a:t>Seat Back</a:t>
            </a:r>
          </a:p>
        </p:txBody>
      </p:sp>
      <p:sp>
        <p:nvSpPr>
          <p:cNvPr id="25" name="TextBox 24"/>
          <p:cNvSpPr txBox="1"/>
          <p:nvPr/>
        </p:nvSpPr>
        <p:spPr>
          <a:xfrm>
            <a:off x="487363" y="4406900"/>
            <a:ext cx="1431925" cy="260350"/>
          </a:xfrm>
          <a:prstGeom prst="rect">
            <a:avLst/>
          </a:prstGeom>
          <a:noFill/>
        </p:spPr>
        <p:txBody>
          <a:bodyPr>
            <a:spAutoFit/>
          </a:bodyPr>
          <a:lstStyle/>
          <a:p>
            <a:pPr>
              <a:defRPr/>
            </a:pPr>
            <a:r>
              <a:rPr lang="en-US" sz="1100" dirty="0">
                <a:solidFill>
                  <a:schemeClr val="bg1"/>
                </a:solidFill>
                <a:latin typeface="+mj-lt"/>
              </a:rPr>
              <a:t>Recommendation</a:t>
            </a:r>
          </a:p>
        </p:txBody>
      </p:sp>
      <p:sp>
        <p:nvSpPr>
          <p:cNvPr id="3" name="Arc 2"/>
          <p:cNvSpPr/>
          <p:nvPr/>
        </p:nvSpPr>
        <p:spPr>
          <a:xfrm>
            <a:off x="5063331" y="2463504"/>
            <a:ext cx="271147" cy="698796"/>
          </a:xfrm>
          <a:prstGeom prst="arc">
            <a:avLst>
              <a:gd name="adj1" fmla="val 16777058"/>
              <a:gd name="adj2" fmla="val 5069217"/>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 name="TextBox 1"/>
          <p:cNvSpPr txBox="1"/>
          <p:nvPr/>
        </p:nvSpPr>
        <p:spPr>
          <a:xfrm>
            <a:off x="311344" y="1753111"/>
            <a:ext cx="3048000" cy="1877437"/>
          </a:xfrm>
          <a:prstGeom prst="rect">
            <a:avLst/>
          </a:prstGeom>
          <a:noFill/>
        </p:spPr>
        <p:txBody>
          <a:bodyPr wrap="square" rtlCol="0">
            <a:spAutoFit/>
          </a:bodyPr>
          <a:lstStyle/>
          <a:p>
            <a:r>
              <a:rPr lang="en-US" altLang="en-US" sz="1400" dirty="0">
                <a:solidFill>
                  <a:srgbClr val="E04006"/>
                </a:solidFill>
                <a:latin typeface="+mj-lt"/>
                <a:ea typeface="Open Sans Condensed" panose="020B0806030504020204" pitchFamily="34" charset="0"/>
                <a:cs typeface="Open Sans Condensed" panose="020B0806030504020204" pitchFamily="34" charset="0"/>
              </a:rPr>
              <a:t>Best Practice</a:t>
            </a:r>
            <a:r>
              <a:rPr lang="en-US" altLang="en-US" sz="1400" b="0" dirty="0" smtClean="0">
                <a:latin typeface="+mj-lt"/>
                <a:ea typeface="Open Sans" panose="020B0606030504020204" pitchFamily="34" charset="0"/>
                <a:cs typeface="Open Sans" panose="020B0606030504020204" pitchFamily="34" charset="0"/>
              </a:rPr>
              <a:t/>
            </a:r>
            <a:br>
              <a:rPr lang="en-US" altLang="en-US" sz="1400" b="0" dirty="0" smtClean="0">
                <a:latin typeface="+mj-lt"/>
                <a:ea typeface="Open Sans" panose="020B0606030504020204" pitchFamily="34" charset="0"/>
                <a:cs typeface="Open Sans" panose="020B0606030504020204" pitchFamily="34" charset="0"/>
              </a:rPr>
            </a:br>
            <a:r>
              <a:rPr lang="en-US" altLang="en-US" sz="1400" b="0" dirty="0" smtClean="0">
                <a:solidFill>
                  <a:srgbClr val="3D3D3D"/>
                </a:solidFill>
                <a:latin typeface="+mj-lt"/>
                <a:ea typeface="Open Sans" panose="020B0606030504020204" pitchFamily="34" charset="0"/>
                <a:cs typeface="Open Sans" panose="020B0606030504020204" pitchFamily="34" charset="0"/>
              </a:rPr>
              <a:t>Adjust </a:t>
            </a:r>
            <a:r>
              <a:rPr lang="en-US" altLang="en-US" sz="1400" b="0" dirty="0">
                <a:solidFill>
                  <a:srgbClr val="3D3D3D"/>
                </a:solidFill>
                <a:latin typeface="+mj-lt"/>
                <a:ea typeface="Open Sans" panose="020B0606030504020204" pitchFamily="34" charset="0"/>
                <a:cs typeface="Open Sans" panose="020B0606030504020204" pitchFamily="34" charset="0"/>
              </a:rPr>
              <a:t>your seat back so that it supports the lumbar curve of your spine. If the curve of the seat is inadequate, you may need to consider a new chair or a lumbar support attachment. </a:t>
            </a:r>
          </a:p>
          <a:p>
            <a:endParaRPr lang="en-US" dirty="0">
              <a:solidFill>
                <a:srgbClr val="3D3D3D"/>
              </a:solidFill>
              <a:latin typeface="+mj-lt"/>
            </a:endParaRPr>
          </a:p>
        </p:txBody>
      </p:sp>
      <p:sp>
        <p:nvSpPr>
          <p:cNvPr id="9" name="Rectangle 8"/>
          <p:cNvSpPr/>
          <p:nvPr/>
        </p:nvSpPr>
        <p:spPr>
          <a:xfrm>
            <a:off x="315119" y="164812"/>
            <a:ext cx="3373079" cy="246221"/>
          </a:xfrm>
          <a:prstGeom prst="rect">
            <a:avLst/>
          </a:prstGeom>
        </p:spPr>
        <p:txBody>
          <a:bodyPr wrap="square">
            <a:spAutoFit/>
          </a:bodyPr>
          <a:lstStyle/>
          <a:p>
            <a:r>
              <a:rPr lang="en-US" altLang="en-US" sz="1000" b="1"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1 </a:t>
            </a:r>
            <a:r>
              <a:rPr lang="en-US" altLang="en-US" sz="1000" kern="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altLang="en-US" sz="1000" b="0" kern="0" dirty="0" smtClean="0">
                <a:solidFill>
                  <a:srgbClr val="FA834E"/>
                </a:solidFill>
                <a:latin typeface="Tahoma" panose="020B0604030504040204" pitchFamily="34" charset="0"/>
                <a:ea typeface="Tahoma" panose="020B0604030504040204" pitchFamily="34" charset="0"/>
                <a:cs typeface="Tahoma" panose="020B0604030504040204" pitchFamily="34" charset="0"/>
              </a:rPr>
              <a:t>Your</a:t>
            </a:r>
            <a:r>
              <a:rPr lang="en-US" altLang="en-US" sz="1000" b="0" kern="0" baseline="0" dirty="0" smtClean="0">
                <a:solidFill>
                  <a:srgbClr val="FA834E"/>
                </a:solidFill>
                <a:latin typeface="Tahoma" panose="020B0604030504040204" pitchFamily="34" charset="0"/>
                <a:ea typeface="Tahoma" panose="020B0604030504040204" pitchFamily="34" charset="0"/>
                <a:cs typeface="Tahoma" panose="020B0604030504040204" pitchFamily="34" charset="0"/>
              </a:rPr>
              <a:t> Chair</a:t>
            </a:r>
            <a:endParaRPr lang="en-US" altLang="en-US" sz="1000" b="0" kern="0" dirty="0">
              <a:solidFill>
                <a:srgbClr val="FA834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4210514" y="2543175"/>
            <a:ext cx="986167" cy="584775"/>
          </a:xfrm>
          <a:prstGeom prst="rect">
            <a:avLst/>
          </a:prstGeom>
          <a:noFill/>
        </p:spPr>
        <p:txBody>
          <a:bodyPr wrap="none" rtlCol="0">
            <a:spAutoFit/>
          </a:bodyPr>
          <a:lstStyle/>
          <a:p>
            <a:r>
              <a:rPr lang="en-US" sz="1600" smtClean="0">
                <a:solidFill>
                  <a:srgbClr val="E91F23"/>
                </a:solidFill>
                <a:latin typeface="Segoe Print" panose="02000600000000000000" pitchFamily="2" charset="0"/>
              </a:rPr>
              <a:t>Lumbar</a:t>
            </a:r>
          </a:p>
          <a:p>
            <a:r>
              <a:rPr lang="en-US" sz="1600" smtClean="0">
                <a:solidFill>
                  <a:srgbClr val="E91F23"/>
                </a:solidFill>
                <a:latin typeface="Segoe Print" panose="02000600000000000000" pitchFamily="2" charset="0"/>
              </a:rPr>
              <a:t>curve</a:t>
            </a:r>
            <a:endParaRPr lang="en-US" sz="1600">
              <a:solidFill>
                <a:srgbClr val="E91F23"/>
              </a:solidFill>
              <a:latin typeface="Segoe Print" panose="02000600000000000000" pitchFamily="2"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Workstation Ergonomics - English - 9LS</Template>
  <TotalTime>97</TotalTime>
  <Words>1088</Words>
  <Application>Microsoft Office PowerPoint</Application>
  <PresentationFormat>Custom</PresentationFormat>
  <Paragraphs>230</Paragraphs>
  <Slides>29</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MS PGothic</vt:lpstr>
      <vt:lpstr>MS PGothic</vt:lpstr>
      <vt:lpstr>Arial</vt:lpstr>
      <vt:lpstr>Calibri</vt:lpstr>
      <vt:lpstr>Open Sans</vt:lpstr>
      <vt:lpstr>Open Sans Condensed</vt:lpstr>
      <vt:lpstr>Open Sans Condensed Light</vt:lpstr>
      <vt:lpstr>Open Sans Light</vt:lpstr>
      <vt:lpstr>Segoe Print</vt:lpstr>
      <vt:lpstr>Tahoma</vt:lpstr>
      <vt:lpstr>1_Default Design</vt:lpstr>
      <vt:lpstr>Office Workstation  Ergonomics</vt:lpstr>
      <vt:lpstr>PowerPoint Presentation</vt:lpstr>
      <vt:lpstr>Course Overview</vt:lpstr>
      <vt:lpstr>PowerPoint Presentation</vt:lpstr>
      <vt:lpstr>PowerPoint Presentation</vt:lpstr>
      <vt:lpstr>Seat Height</vt:lpstr>
      <vt:lpstr>PowerPoint Presentation</vt:lpstr>
      <vt:lpstr>PowerPoint Presentation</vt:lpstr>
      <vt:lpstr>Seat 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Workstation  Ergonomics</dc:title>
  <dc:creator>Kelsey Rzepecki</dc:creator>
  <cp:lastModifiedBy>Kelsey Rzepecki</cp:lastModifiedBy>
  <cp:revision>12</cp:revision>
  <cp:lastPrinted>2014-11-25T15:44:37Z</cp:lastPrinted>
  <dcterms:created xsi:type="dcterms:W3CDTF">2015-12-02T00:51:38Z</dcterms:created>
  <dcterms:modified xsi:type="dcterms:W3CDTF">2016-02-24T22:04:12Z</dcterms:modified>
</cp:coreProperties>
</file>