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103"/>
  </p:notesMasterIdLst>
  <p:handoutMasterIdLst>
    <p:handoutMasterId r:id="rId104"/>
  </p:handoutMasterIdLst>
  <p:sldIdLst>
    <p:sldId id="314" r:id="rId2"/>
    <p:sldId id="494" r:id="rId3"/>
    <p:sldId id="626" r:id="rId4"/>
    <p:sldId id="816" r:id="rId5"/>
    <p:sldId id="573" r:id="rId6"/>
    <p:sldId id="625" r:id="rId7"/>
    <p:sldId id="582" r:id="rId8"/>
    <p:sldId id="660" r:id="rId9"/>
    <p:sldId id="773" r:id="rId10"/>
    <p:sldId id="693" r:id="rId11"/>
    <p:sldId id="694" r:id="rId12"/>
    <p:sldId id="695" r:id="rId13"/>
    <p:sldId id="701" r:id="rId14"/>
    <p:sldId id="702" r:id="rId15"/>
    <p:sldId id="696" r:id="rId16"/>
    <p:sldId id="822" r:id="rId17"/>
    <p:sldId id="700" r:id="rId18"/>
    <p:sldId id="697" r:id="rId19"/>
    <p:sldId id="699" r:id="rId20"/>
    <p:sldId id="703" r:id="rId21"/>
    <p:sldId id="720" r:id="rId22"/>
    <p:sldId id="824" r:id="rId23"/>
    <p:sldId id="826" r:id="rId24"/>
    <p:sldId id="654" r:id="rId25"/>
    <p:sldId id="640" r:id="rId26"/>
    <p:sldId id="778" r:id="rId27"/>
    <p:sldId id="825" r:id="rId28"/>
    <p:sldId id="633" r:id="rId29"/>
    <p:sldId id="726" r:id="rId30"/>
    <p:sldId id="634" r:id="rId31"/>
    <p:sldId id="725" r:id="rId32"/>
    <p:sldId id="635" r:id="rId33"/>
    <p:sldId id="636" r:id="rId34"/>
    <p:sldId id="670" r:id="rId35"/>
    <p:sldId id="671" r:id="rId36"/>
    <p:sldId id="673" r:id="rId37"/>
    <p:sldId id="748" r:id="rId38"/>
    <p:sldId id="823" r:id="rId39"/>
    <p:sldId id="637" r:id="rId40"/>
    <p:sldId id="674" r:id="rId41"/>
    <p:sldId id="668" r:id="rId42"/>
    <p:sldId id="669" r:id="rId43"/>
    <p:sldId id="666" r:id="rId44"/>
    <p:sldId id="667" r:id="rId45"/>
    <p:sldId id="641" r:id="rId46"/>
    <p:sldId id="584" r:id="rId47"/>
    <p:sldId id="804" r:id="rId48"/>
    <p:sldId id="787" r:id="rId49"/>
    <p:sldId id="589" r:id="rId50"/>
    <p:sldId id="729" r:id="rId51"/>
    <p:sldId id="730" r:id="rId52"/>
    <p:sldId id="731" r:id="rId53"/>
    <p:sldId id="758" r:id="rId54"/>
    <p:sldId id="754" r:id="rId55"/>
    <p:sldId id="644" r:id="rId56"/>
    <p:sldId id="755" r:id="rId57"/>
    <p:sldId id="688" r:id="rId58"/>
    <p:sldId id="759" r:id="rId59"/>
    <p:sldId id="682" r:id="rId60"/>
    <p:sldId id="677" r:id="rId61"/>
    <p:sldId id="760" r:id="rId62"/>
    <p:sldId id="761" r:id="rId63"/>
    <p:sldId id="687" r:id="rId64"/>
    <p:sldId id="691" r:id="rId65"/>
    <p:sldId id="686" r:id="rId66"/>
    <p:sldId id="681" r:id="rId67"/>
    <p:sldId id="690" r:id="rId68"/>
    <p:sldId id="692" r:id="rId69"/>
    <p:sldId id="756" r:id="rId70"/>
    <p:sldId id="788" r:id="rId71"/>
    <p:sldId id="647" r:id="rId72"/>
    <p:sldId id="775" r:id="rId73"/>
    <p:sldId id="648" r:id="rId74"/>
    <p:sldId id="655" r:id="rId75"/>
    <p:sldId id="713" r:id="rId76"/>
    <p:sldId id="792" r:id="rId77"/>
    <p:sldId id="657" r:id="rId78"/>
    <p:sldId id="776" r:id="rId79"/>
    <p:sldId id="803" r:id="rId80"/>
    <p:sldId id="791" r:id="rId81"/>
    <p:sldId id="651" r:id="rId82"/>
    <p:sldId id="800" r:id="rId83"/>
    <p:sldId id="801" r:id="rId84"/>
    <p:sldId id="783" r:id="rId85"/>
    <p:sldId id="821" r:id="rId86"/>
    <p:sldId id="799" r:id="rId87"/>
    <p:sldId id="779" r:id="rId88"/>
    <p:sldId id="786" r:id="rId89"/>
    <p:sldId id="642" r:id="rId90"/>
    <p:sldId id="790" r:id="rId91"/>
    <p:sldId id="769" r:id="rId92"/>
    <p:sldId id="689" r:id="rId93"/>
    <p:sldId id="599" r:id="rId94"/>
    <p:sldId id="596" r:id="rId95"/>
    <p:sldId id="580" r:id="rId96"/>
    <p:sldId id="595" r:id="rId97"/>
    <p:sldId id="771" r:id="rId98"/>
    <p:sldId id="598" r:id="rId99"/>
    <p:sldId id="753" r:id="rId100"/>
    <p:sldId id="770" r:id="rId101"/>
    <p:sldId id="818" r:id="rId102"/>
  </p:sldIdLst>
  <p:sldSz cx="9783763" cy="64008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60375" indent="571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22338" indent="1127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85888" indent="168275"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46263" indent="225425"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016">
          <p15:clr>
            <a:srgbClr val="A4A3A4"/>
          </p15:clr>
        </p15:guide>
        <p15:guide id="2" pos="4666" userDrawn="1">
          <p15:clr>
            <a:srgbClr val="A4A3A4"/>
          </p15:clr>
        </p15:guide>
        <p15:guide id="3" orient="horz" pos="2208" userDrawn="1">
          <p15:clr>
            <a:srgbClr val="A4A3A4"/>
          </p15:clr>
        </p15:guide>
        <p15:guide id="4" orient="horz" pos="2112" userDrawn="1">
          <p15:clr>
            <a:srgbClr val="A4A3A4"/>
          </p15:clr>
        </p15:guide>
        <p15:guide id="5" pos="3850">
          <p15:clr>
            <a:srgbClr val="A4A3A4"/>
          </p15:clr>
        </p15:guide>
        <p15:guide id="6" pos="1546">
          <p15:clr>
            <a:srgbClr val="A4A3A4"/>
          </p15:clr>
        </p15:guide>
        <p15:guide id="7" pos="5866">
          <p15:clr>
            <a:srgbClr val="A4A3A4"/>
          </p15:clr>
        </p15:guide>
        <p15:guide id="8" pos="298">
          <p15:clr>
            <a:srgbClr val="A4A3A4"/>
          </p15:clr>
        </p15:guide>
        <p15:guide id="9" orient="horz" pos="336">
          <p15:clr>
            <a:srgbClr val="A4A3A4"/>
          </p15:clr>
        </p15:guide>
        <p15:guide id="10" pos="4090">
          <p15:clr>
            <a:srgbClr val="A4A3A4"/>
          </p15:clr>
        </p15:guide>
        <p15:guide id="11" orient="horz" pos="288" userDrawn="1">
          <p15:clr>
            <a:srgbClr val="A4A3A4"/>
          </p15:clr>
        </p15:guide>
        <p15:guide id="12" orient="horz" pos="912">
          <p15:clr>
            <a:srgbClr val="A4A3A4"/>
          </p15:clr>
        </p15:guide>
        <p15:guide id="13" pos="3562">
          <p15:clr>
            <a:srgbClr val="A4A3A4"/>
          </p15:clr>
        </p15:guide>
        <p15:guide id="14" orient="horz" pos="1440" userDrawn="1">
          <p15:clr>
            <a:srgbClr val="A4A3A4"/>
          </p15:clr>
        </p15:guide>
        <p15:guide id="15" orient="horz" pos="1200" userDrawn="1">
          <p15:clr>
            <a:srgbClr val="A4A3A4"/>
          </p15:clr>
        </p15:guide>
        <p15:guide id="16" pos="3418" userDrawn="1">
          <p15:clr>
            <a:srgbClr val="A4A3A4"/>
          </p15:clr>
        </p15:guide>
        <p15:guide id="17" pos="4714" userDrawn="1">
          <p15:clr>
            <a:srgbClr val="A4A3A4"/>
          </p15:clr>
        </p15:guide>
        <p15:guide id="18" pos="6163"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Sauerwein" initials="LS" lastIdx="265" clrIdx="0"/>
  <p:cmAuthor id="2" name="James McNamara" initials="JM" lastIdx="2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72A8"/>
    <a:srgbClr val="006DBA"/>
    <a:srgbClr val="FF9900"/>
    <a:srgbClr val="BBBBBB"/>
    <a:srgbClr val="8E3288"/>
    <a:srgbClr val="FF00FF"/>
    <a:srgbClr val="FB8B37"/>
    <a:srgbClr val="F75D25"/>
    <a:srgbClr val="42B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9" autoAdjust="0"/>
    <p:restoredTop sz="69906" autoAdjust="0"/>
  </p:normalViewPr>
  <p:slideViewPr>
    <p:cSldViewPr showGuides="1">
      <p:cViewPr varScale="1">
        <p:scale>
          <a:sx n="105" d="100"/>
          <a:sy n="105" d="100"/>
        </p:scale>
        <p:origin x="108" y="666"/>
      </p:cViewPr>
      <p:guideLst>
        <p:guide orient="horz" pos="2016"/>
        <p:guide pos="4666"/>
        <p:guide orient="horz" pos="2208"/>
        <p:guide orient="horz" pos="2112"/>
        <p:guide pos="3850"/>
        <p:guide pos="1546"/>
        <p:guide pos="5866"/>
        <p:guide pos="298"/>
        <p:guide orient="horz" pos="336"/>
        <p:guide pos="4090"/>
        <p:guide orient="horz" pos="288"/>
        <p:guide orient="horz" pos="912"/>
        <p:guide pos="3562"/>
        <p:guide orient="horz" pos="1440"/>
        <p:guide orient="horz" pos="1200"/>
        <p:guide pos="3418"/>
        <p:guide pos="4714"/>
        <p:guide pos="6163"/>
      </p:guideLst>
    </p:cSldViewPr>
  </p:slideViewPr>
  <p:outlineViewPr>
    <p:cViewPr>
      <p:scale>
        <a:sx n="33" d="100"/>
        <a:sy n="33" d="100"/>
      </p:scale>
      <p:origin x="0" y="-5508"/>
    </p:cViewPr>
  </p:outlineViewPr>
  <p:notesTextViewPr>
    <p:cViewPr>
      <p:scale>
        <a:sx n="125" d="100"/>
        <a:sy n="125" d="100"/>
      </p:scale>
      <p:origin x="0" y="0"/>
    </p:cViewPr>
  </p:notesTextViewPr>
  <p:sorterViewPr>
    <p:cViewPr>
      <p:scale>
        <a:sx n="170" d="100"/>
        <a:sy n="170" d="100"/>
      </p:scale>
      <p:origin x="0" y="-69066"/>
    </p:cViewPr>
  </p:sorterViewPr>
  <p:notesViewPr>
    <p:cSldViewPr showGuides="1">
      <p:cViewPr>
        <p:scale>
          <a:sx n="100" d="100"/>
          <a:sy n="100" d="100"/>
        </p:scale>
        <p:origin x="-2412" y="88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hangingPunct="1">
              <a:defRPr sz="13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eaLnBrk="1" hangingPunct="1">
              <a:defRPr sz="1300">
                <a:latin typeface="Arial" charset="0"/>
                <a:cs typeface="Arial" charset="0"/>
              </a:defRPr>
            </a:lvl1pPr>
          </a:lstStyle>
          <a:p>
            <a:pPr>
              <a:defRPr/>
            </a:pPr>
            <a:fld id="{FE7BDB53-0C22-4943-925D-C81451CA25A6}" type="datetimeFigureOut">
              <a:rPr lang="en-US"/>
              <a:pPr>
                <a:defRPr/>
              </a:pPr>
              <a:t>12/11/2015</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eaLnBrk="1" hangingPunct="1">
              <a:defRPr sz="13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77442424-D97E-400E-BE72-D7E4CA764E78}" type="slidenum">
              <a:rPr lang="en-US" altLang="en-US"/>
              <a:pPr>
                <a:defRPr/>
              </a:pPr>
              <a:t>‹#›</a:t>
            </a:fld>
            <a:endParaRPr lang="en-US" altLang="en-US"/>
          </a:p>
        </p:txBody>
      </p:sp>
    </p:spTree>
    <p:extLst>
      <p:ext uri="{BB962C8B-B14F-4D97-AF65-F5344CB8AC3E}">
        <p14:creationId xmlns:p14="http://schemas.microsoft.com/office/powerpoint/2010/main" val="2136772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43C19796-B8E9-419C-B4B3-33E93B72C5DC}" type="datetimeFigureOut">
              <a:rPr lang="en-US"/>
              <a:pPr>
                <a:defRPr/>
              </a:pPr>
              <a:t>12/11/2015</a:t>
            </a:fld>
            <a:endParaRPr lang="en-US"/>
          </a:p>
        </p:txBody>
      </p:sp>
      <p:sp>
        <p:nvSpPr>
          <p:cNvPr id="4" name="Slide Image Placeholder 3"/>
          <p:cNvSpPr>
            <a:spLocks noGrp="1" noRot="1" noChangeAspect="1"/>
          </p:cNvSpPr>
          <p:nvPr>
            <p:ph type="sldImg" idx="2"/>
          </p:nvPr>
        </p:nvSpPr>
        <p:spPr>
          <a:xfrm>
            <a:off x="906463" y="720725"/>
            <a:ext cx="5502275" cy="36004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408B11-29E1-4E0C-B454-8AB22E9AB932}" type="slidenum">
              <a:rPr lang="en-US" altLang="en-US"/>
              <a:pPr>
                <a:defRPr/>
              </a:pPr>
              <a:t>‹#›</a:t>
            </a:fld>
            <a:endParaRPr lang="en-US" altLang="en-US"/>
          </a:p>
        </p:txBody>
      </p:sp>
    </p:spTree>
    <p:extLst>
      <p:ext uri="{BB962C8B-B14F-4D97-AF65-F5344CB8AC3E}">
        <p14:creationId xmlns:p14="http://schemas.microsoft.com/office/powerpoint/2010/main" val="29216048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60375" algn="l" rtl="0" eaLnBrk="0" fontAlgn="base" hangingPunct="0">
      <a:spcBef>
        <a:spcPct val="30000"/>
      </a:spcBef>
      <a:spcAft>
        <a:spcPct val="0"/>
      </a:spcAft>
      <a:defRPr sz="1200" kern="1200">
        <a:solidFill>
          <a:schemeClr val="tx1"/>
        </a:solidFill>
        <a:latin typeface="+mn-lt"/>
        <a:ea typeface="+mn-ea"/>
        <a:cs typeface="+mn-cs"/>
      </a:defRPr>
    </a:lvl2pPr>
    <a:lvl3pPr marL="922338" algn="l" rtl="0" eaLnBrk="0" fontAlgn="base" hangingPunct="0">
      <a:spcBef>
        <a:spcPct val="30000"/>
      </a:spcBef>
      <a:spcAft>
        <a:spcPct val="0"/>
      </a:spcAft>
      <a:defRPr sz="1200" kern="1200">
        <a:solidFill>
          <a:schemeClr val="tx1"/>
        </a:solidFill>
        <a:latin typeface="+mn-lt"/>
        <a:ea typeface="+mn-ea"/>
        <a:cs typeface="+mn-cs"/>
      </a:defRPr>
    </a:lvl3pPr>
    <a:lvl4pPr marL="1385888" algn="l" rtl="0" eaLnBrk="0" fontAlgn="base" hangingPunct="0">
      <a:spcBef>
        <a:spcPct val="30000"/>
      </a:spcBef>
      <a:spcAft>
        <a:spcPct val="0"/>
      </a:spcAft>
      <a:defRPr sz="1200" kern="1200">
        <a:solidFill>
          <a:schemeClr val="tx1"/>
        </a:solidFill>
        <a:latin typeface="+mn-lt"/>
        <a:ea typeface="+mn-ea"/>
        <a:cs typeface="+mn-cs"/>
      </a:defRPr>
    </a:lvl4pPr>
    <a:lvl5pPr marL="1846263" algn="l" rtl="0" eaLnBrk="0" fontAlgn="base" hangingPunct="0">
      <a:spcBef>
        <a:spcPct val="30000"/>
      </a:spcBef>
      <a:spcAft>
        <a:spcPct val="0"/>
      </a:spcAft>
      <a:defRPr sz="1200" kern="1200">
        <a:solidFill>
          <a:schemeClr val="tx1"/>
        </a:solidFill>
        <a:latin typeface="+mn-lt"/>
        <a:ea typeface="+mn-ea"/>
        <a:cs typeface="+mn-cs"/>
      </a:defRPr>
    </a:lvl5pPr>
    <a:lvl6pPr marL="2311816" algn="l" defTabSz="924726" rtl="0" eaLnBrk="1" latinLnBrk="0" hangingPunct="1">
      <a:defRPr sz="1248" kern="1200">
        <a:solidFill>
          <a:schemeClr val="tx1"/>
        </a:solidFill>
        <a:latin typeface="+mn-lt"/>
        <a:ea typeface="+mn-ea"/>
        <a:cs typeface="+mn-cs"/>
      </a:defRPr>
    </a:lvl6pPr>
    <a:lvl7pPr marL="2774179" algn="l" defTabSz="924726" rtl="0" eaLnBrk="1" latinLnBrk="0" hangingPunct="1">
      <a:defRPr sz="1248" kern="1200">
        <a:solidFill>
          <a:schemeClr val="tx1"/>
        </a:solidFill>
        <a:latin typeface="+mn-lt"/>
        <a:ea typeface="+mn-ea"/>
        <a:cs typeface="+mn-cs"/>
      </a:defRPr>
    </a:lvl7pPr>
    <a:lvl8pPr marL="3236544" algn="l" defTabSz="924726" rtl="0" eaLnBrk="1" latinLnBrk="0" hangingPunct="1">
      <a:defRPr sz="1248" kern="1200">
        <a:solidFill>
          <a:schemeClr val="tx1"/>
        </a:solidFill>
        <a:latin typeface="+mn-lt"/>
        <a:ea typeface="+mn-ea"/>
        <a:cs typeface="+mn-cs"/>
      </a:defRPr>
    </a:lvl8pPr>
    <a:lvl9pPr marL="3698907" algn="l" defTabSz="924726" rtl="0" eaLnBrk="1" latinLnBrk="0" hangingPunct="1">
      <a:defRPr sz="124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Welcome to this training presentation on Trenching and Shoring.</a:t>
            </a:r>
          </a:p>
          <a:p>
            <a:r>
              <a:rPr lang="en-US" sz="1200" kern="1200" dirty="0" smtClean="0">
                <a:solidFill>
                  <a:schemeClr val="tx1"/>
                </a:solidFill>
                <a:effectLst/>
                <a:latin typeface="+mn-lt"/>
                <a:ea typeface="+mn-ea"/>
                <a:cs typeface="+mn-cs"/>
              </a:rPr>
              <a:t>Please use the forward and backward arrows at the bottom left of this page to navigate through the training at your own pace. </a:t>
            </a:r>
          </a:p>
          <a:p>
            <a:r>
              <a:rPr lang="en-US" sz="1200" kern="1200" dirty="0" smtClean="0">
                <a:solidFill>
                  <a:schemeClr val="tx1"/>
                </a:solidFill>
                <a:effectLst/>
                <a:latin typeface="+mn-lt"/>
                <a:ea typeface="+mn-ea"/>
                <a:cs typeface="+mn-cs"/>
              </a:rPr>
              <a:t>This presentation includes quiz questions, which will appear after every few slides. </a:t>
            </a:r>
          </a:p>
          <a:p>
            <a:r>
              <a:rPr lang="en-US" sz="1200" kern="1200" dirty="0" smtClean="0">
                <a:solidFill>
                  <a:schemeClr val="tx1"/>
                </a:solidFill>
                <a:effectLst/>
                <a:latin typeface="+mn-lt"/>
                <a:ea typeface="+mn-ea"/>
                <a:cs typeface="+mn-cs"/>
              </a:rPr>
              <a:t>You must answer the questions before the training will continue. </a:t>
            </a:r>
          </a:p>
          <a:p>
            <a:r>
              <a:rPr lang="en-US" sz="1200" kern="1200" dirty="0" smtClean="0">
                <a:solidFill>
                  <a:schemeClr val="tx1"/>
                </a:solidFill>
                <a:effectLst/>
                <a:latin typeface="+mn-lt"/>
                <a:ea typeface="+mn-ea"/>
                <a:cs typeface="+mn-cs"/>
              </a:rPr>
              <a:t>If you are unsure of the correct answer to any question, you may go backward to reread the information so that you can fully understand the message. </a:t>
            </a:r>
          </a:p>
          <a:p>
            <a:r>
              <a:rPr lang="en-US" sz="1200" kern="1200" dirty="0" smtClean="0">
                <a:solidFill>
                  <a:schemeClr val="tx1"/>
                </a:solidFill>
                <a:effectLst/>
                <a:latin typeface="+mn-lt"/>
                <a:ea typeface="+mn-ea"/>
                <a:cs typeface="+mn-cs"/>
              </a:rPr>
              <a:t>Thank you for doing your best to learn this important information.</a:t>
            </a:r>
            <a:endParaRPr lang="en-US"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0FC907-3601-4416-BB4A-46542F6DEE6B}" type="slidenum">
              <a:rPr lang="en-US" altLang="en-US" sz="1300" smtClean="0">
                <a:latin typeface="Arial" panose="020B0604020202020204" pitchFamily="34" charset="0"/>
              </a:rPr>
              <a:pPr>
                <a:spcBef>
                  <a:spcPct val="0"/>
                </a:spcBef>
              </a:pPr>
              <a:t>1</a:t>
            </a:fld>
            <a:endParaRPr lang="en-US" altLang="en-US" sz="1300" smtClean="0">
              <a:latin typeface="Arial" panose="020B0604020202020204" pitchFamily="34" charset="0"/>
            </a:endParaRPr>
          </a:p>
        </p:txBody>
      </p:sp>
    </p:spTree>
    <p:extLst>
      <p:ext uri="{BB962C8B-B14F-4D97-AF65-F5344CB8AC3E}">
        <p14:creationId xmlns:p14="http://schemas.microsoft.com/office/powerpoint/2010/main" val="3433558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How large is the planned excavation?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a trench grows in length, width, or depth, additional precautions must be taken to assure that the excavation remains stable.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this example, the trench will be four feet wide at its floor, twelve feet deep, and fifty feet long.</a:t>
            </a:r>
            <a:endParaRPr lang="en-US" sz="1200" kern="1200" dirty="0">
              <a:solidFill>
                <a:schemeClr val="tx1"/>
              </a:solidFill>
              <a:effectLst/>
              <a:latin typeface="+mn-lt"/>
              <a:ea typeface="+mn-ea"/>
              <a:cs typeface="+mn-cs"/>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366640A-B02D-4DB9-8F38-A7026C639722}" type="slidenum">
              <a:rPr lang="en-US" altLang="en-US" smtClean="0"/>
              <a:pPr/>
              <a:t>10</a:t>
            </a:fld>
            <a:endParaRPr lang="en-US" altLang="en-US" smtClean="0"/>
          </a:p>
        </p:txBody>
      </p:sp>
    </p:spTree>
    <p:extLst>
      <p:ext uri="{BB962C8B-B14F-4D97-AF65-F5344CB8AC3E}">
        <p14:creationId xmlns:p14="http://schemas.microsoft.com/office/powerpoint/2010/main" val="13385068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B18B295-7EF1-4E46-B7B0-92158C9FCEE8}" type="slidenum">
              <a:rPr lang="en-US" altLang="en-US" smtClean="0"/>
              <a:pPr/>
              <a:t>100</a:t>
            </a:fld>
            <a:endParaRPr lang="en-US" altLang="en-US" smtClean="0"/>
          </a:p>
        </p:txBody>
      </p:sp>
    </p:spTree>
    <p:extLst>
      <p:ext uri="{BB962C8B-B14F-4D97-AF65-F5344CB8AC3E}">
        <p14:creationId xmlns:p14="http://schemas.microsoft.com/office/powerpoint/2010/main" val="42530602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A2D92DB-5415-41DD-A542-CCEF041D3ED8}" type="slidenum">
              <a:rPr lang="en-US" altLang="en-US" smtClean="0"/>
              <a:pPr/>
              <a:t>101</a:t>
            </a:fld>
            <a:endParaRPr lang="en-US" altLang="en-US" smtClean="0"/>
          </a:p>
        </p:txBody>
      </p:sp>
    </p:spTree>
    <p:extLst>
      <p:ext uri="{BB962C8B-B14F-4D97-AF65-F5344CB8AC3E}">
        <p14:creationId xmlns:p14="http://schemas.microsoft.com/office/powerpoint/2010/main" val="3575912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How long will the excavation remain open?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longer an excavation is open, the more opportunities it will have to weaken.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Make sure that protective systems are sturdy enough to last for the entire duration.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trench is being planned for a two-week excavation in mid-July, which is a relatively short duration.</a:t>
            </a:r>
            <a:endParaRPr lang="en-US" sz="1200" kern="1200" dirty="0">
              <a:solidFill>
                <a:schemeClr val="tx1"/>
              </a:solidFill>
              <a:effectLst/>
              <a:latin typeface="+mn-lt"/>
              <a:ea typeface="+mn-ea"/>
              <a:cs typeface="+mn-cs"/>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E023591-0E2B-4C33-96E8-6095CD3AE656}" type="slidenum">
              <a:rPr lang="en-US" altLang="en-US" smtClean="0"/>
              <a:pPr/>
              <a:t>11</a:t>
            </a:fld>
            <a:endParaRPr lang="en-US" altLang="en-US" smtClean="0"/>
          </a:p>
        </p:txBody>
      </p:sp>
    </p:spTree>
    <p:extLst>
      <p:ext uri="{BB962C8B-B14F-4D97-AF65-F5344CB8AC3E}">
        <p14:creationId xmlns:p14="http://schemas.microsoft.com/office/powerpoint/2010/main" val="1288555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What kinds of weather can be expected?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Factors such as temperature and precipitation can negatively affect the trench as well as affect personnel and equipment.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forecast in the example indicates that the next two weeks will be sunny, with little chance of precipitation.</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ECBBBD3-6EBC-437C-AC1D-62075EEB89EB}" type="slidenum">
              <a:rPr lang="en-US" altLang="en-US" smtClean="0"/>
              <a:pPr/>
              <a:t>12</a:t>
            </a:fld>
            <a:endParaRPr lang="en-US" altLang="en-US" smtClean="0"/>
          </a:p>
        </p:txBody>
      </p:sp>
    </p:spTree>
    <p:extLst>
      <p:ext uri="{BB962C8B-B14F-4D97-AF65-F5344CB8AC3E}">
        <p14:creationId xmlns:p14="http://schemas.microsoft.com/office/powerpoint/2010/main" val="375969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Are there surface encumbrances present in the excavation area?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Surface encumbrances are features that may need to be removed, worked around, or replaced. They can be synthetic structures, such as foundations, roads, sidewalks, or utility poles, or they can be natural features such as large rocks, bodies of water, trees, or root systems.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planned area of this trench is free of any such encumbrances. If they were present, they would need to be removed prior to beginning work.</a:t>
            </a:r>
            <a:endParaRPr lang="en-US" sz="1200" kern="1200" dirty="0">
              <a:solidFill>
                <a:schemeClr val="tx1"/>
              </a:solidFill>
              <a:effectLst/>
              <a:latin typeface="+mn-lt"/>
              <a:ea typeface="+mn-ea"/>
              <a:cs typeface="+mn-cs"/>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DD79BEF-36CE-4683-AD84-47B86E1AC3BB}" type="slidenum">
              <a:rPr lang="en-US" altLang="en-US" smtClean="0"/>
              <a:pPr/>
              <a:t>13</a:t>
            </a:fld>
            <a:endParaRPr lang="en-US" altLang="en-US" smtClean="0"/>
          </a:p>
        </p:txBody>
      </p:sp>
    </p:spTree>
    <p:extLst>
      <p:ext uri="{BB962C8B-B14F-4D97-AF65-F5344CB8AC3E}">
        <p14:creationId xmlns:p14="http://schemas.microsoft.com/office/powerpoint/2010/main" val="2242740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Are there any structures near the excavation area?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Nearby structures can be hazardous to excavations and vice versa. An excavation too close to a structure or its foundation may weaken it, while vibrations from the structure may likewise weaken the sides of the excavation. Consider whether it includes any subterranean structures or underground utilities such as plumbing.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this instance, a barn is present fifteen feet from the edge of the excavation. It does not have underground structures or utilities but vibration could still be a factor. </a:t>
            </a:r>
            <a:endParaRPr lang="en-US" sz="1200" kern="1200" dirty="0">
              <a:solidFill>
                <a:schemeClr val="tx1"/>
              </a:solidFill>
              <a:effectLst/>
              <a:latin typeface="+mn-lt"/>
              <a:ea typeface="+mn-ea"/>
              <a:cs typeface="+mn-cs"/>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1A8B5AA-7FD6-470A-BD62-D3CFE0E0AA5C}" type="slidenum">
              <a:rPr lang="en-US" altLang="en-US" smtClean="0"/>
              <a:pPr/>
              <a:t>14</a:t>
            </a:fld>
            <a:endParaRPr lang="en-US" altLang="en-US" smtClean="0"/>
          </a:p>
        </p:txBody>
      </p:sp>
    </p:spTree>
    <p:extLst>
      <p:ext uri="{BB962C8B-B14F-4D97-AF65-F5344CB8AC3E}">
        <p14:creationId xmlns:p14="http://schemas.microsoft.com/office/powerpoint/2010/main" val="506105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What kinds of underground utilities can be expected?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Before beginning the excavation, be aware of any other underground lines that may run through or near the planned path of the trench. Any utilities must be clearly marked, and care must be taken to not disrupt their functionality.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Electrical and Datacom lines run in close proximity to the planned trench, and an irrigation line runs right through it. </a:t>
            </a:r>
            <a:endParaRPr lang="en-US" sz="1200" kern="1200" dirty="0">
              <a:solidFill>
                <a:schemeClr val="tx1"/>
              </a:solidFill>
              <a:effectLst/>
              <a:latin typeface="+mn-lt"/>
              <a:ea typeface="+mn-ea"/>
              <a:cs typeface="+mn-cs"/>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45CD5B0-F966-4704-A697-DAB7B9BC184B}" type="slidenum">
              <a:rPr lang="en-US" altLang="en-US" smtClean="0"/>
              <a:pPr/>
              <a:t>15</a:t>
            </a:fld>
            <a:endParaRPr lang="en-US" altLang="en-US" smtClean="0"/>
          </a:p>
        </p:txBody>
      </p:sp>
    </p:spTree>
    <p:extLst>
      <p:ext uri="{BB962C8B-B14F-4D97-AF65-F5344CB8AC3E}">
        <p14:creationId xmlns:p14="http://schemas.microsoft.com/office/powerpoint/2010/main" val="2953810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Will water pose a problem?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Water can create several serious hazards, such as by weakening trench walls, accumulating in the bottom of the trench, or quickly creating conditions in which personnel or equipment may get stuck.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planning an excavation, make sure to identify the depth of the site’s water table. Also, make sure to identify any other potential sources of water.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this example, the water table is lower than the planned depth of the excavation and should not be a problem. However, the nearby irrigation line needs to be planned for.</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4E3DCD1-D8F1-43C1-9DB8-21CD91ABD227}" type="slidenum">
              <a:rPr lang="en-US" altLang="en-US" smtClean="0"/>
              <a:pPr/>
              <a:t>16</a:t>
            </a:fld>
            <a:endParaRPr lang="en-US" altLang="en-US" smtClean="0"/>
          </a:p>
        </p:txBody>
      </p:sp>
    </p:spTree>
    <p:extLst>
      <p:ext uri="{BB962C8B-B14F-4D97-AF65-F5344CB8AC3E}">
        <p14:creationId xmlns:p14="http://schemas.microsoft.com/office/powerpoint/2010/main" val="1747697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Is there evidence that the soil was previously disturbed?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section of the area had previously been excavated to lay the irrigation line.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Previously disturbed soil is important to identify before determining the soil classification. Soil classifications are discussed on the next slide. </a:t>
            </a:r>
            <a:endParaRPr lang="en-US" sz="1200" kern="1200" dirty="0">
              <a:solidFill>
                <a:schemeClr val="tx1"/>
              </a:solidFill>
              <a:effectLst/>
              <a:latin typeface="+mn-lt"/>
              <a:ea typeface="+mn-ea"/>
              <a:cs typeface="+mn-cs"/>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03B327D-B9C7-4C25-8187-8EC432C6874D}" type="slidenum">
              <a:rPr lang="en-US" altLang="en-US" smtClean="0"/>
              <a:pPr/>
              <a:t>17</a:t>
            </a:fld>
            <a:endParaRPr lang="en-US" altLang="en-US" smtClean="0"/>
          </a:p>
        </p:txBody>
      </p:sp>
    </p:spTree>
    <p:extLst>
      <p:ext uri="{BB962C8B-B14F-4D97-AF65-F5344CB8AC3E}">
        <p14:creationId xmlns:p14="http://schemas.microsoft.com/office/powerpoint/2010/main" val="1681133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What soil classifications are present?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Soil classification is important because each type requires a different protective system.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majority of this area is comprised of type A soil. However, soil that was previously disturbed cannot be classified as type A, regardless of its composition, and must be classified separately from the surrounding soil. So the previously disturbed soil is either type B or type C.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this example, the soil is type C.</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FB14C8A-8B42-4951-8FFC-D3FDB7A7B82A}" type="slidenum">
              <a:rPr lang="en-US" altLang="en-US" smtClean="0"/>
              <a:pPr/>
              <a:t>18</a:t>
            </a:fld>
            <a:endParaRPr lang="en-US" altLang="en-US" smtClean="0"/>
          </a:p>
        </p:txBody>
      </p:sp>
    </p:spTree>
    <p:extLst>
      <p:ext uri="{BB962C8B-B14F-4D97-AF65-F5344CB8AC3E}">
        <p14:creationId xmlns:p14="http://schemas.microsoft.com/office/powerpoint/2010/main" val="3942834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What is the moisture level of the soil?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Soil’s moisture level affect its cohesiveness and its classification. If soil is showing a higher level of moisture, it might be at risk of destabilizing.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Here, the soil is mostly dry. </a:t>
            </a:r>
            <a:endParaRPr lang="en-US" sz="1200" kern="1200" dirty="0">
              <a:solidFill>
                <a:schemeClr val="tx1"/>
              </a:solidFill>
              <a:effectLst/>
              <a:latin typeface="+mn-lt"/>
              <a:ea typeface="+mn-ea"/>
              <a:cs typeface="+mn-cs"/>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843EF3A-4EF0-4F98-BFE6-487BC38DB198}" type="slidenum">
              <a:rPr lang="en-US" altLang="en-US" smtClean="0"/>
              <a:pPr/>
              <a:t>19</a:t>
            </a:fld>
            <a:endParaRPr lang="en-US" altLang="en-US" smtClean="0"/>
          </a:p>
        </p:txBody>
      </p:sp>
    </p:spTree>
    <p:extLst>
      <p:ext uri="{BB962C8B-B14F-4D97-AF65-F5344CB8AC3E}">
        <p14:creationId xmlns:p14="http://schemas.microsoft.com/office/powerpoint/2010/main" val="1570533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53BDEE6-47B1-4731-B88A-DCD3FD3ABC0B}" type="slidenum">
              <a:rPr lang="en-US" altLang="en-US" smtClean="0"/>
              <a:pPr/>
              <a:t>2</a:t>
            </a:fld>
            <a:endParaRPr lang="en-US" altLang="en-US" smtClean="0"/>
          </a:p>
        </p:txBody>
      </p:sp>
    </p:spTree>
    <p:extLst>
      <p:ext uri="{BB962C8B-B14F-4D97-AF65-F5344CB8AC3E}">
        <p14:creationId xmlns:p14="http://schemas.microsoft.com/office/powerpoint/2010/main" val="2774901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What peripheral loads will be present?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Peripheral loads are materials on the surface by the excavation, including excavation equipment, vehicles, and excavated soil or “spoils.”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loads are placed too close to the edge of the excavation, they can weaken the surface and trench walls, leading to collapse.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Peripheral loads must be placed beyond the trench’s “failure zone.” The failure zone is a distance from the edge of the trench that is usually equal to half the trench’s depth, though it varies based on the trench wall’s angle.</a:t>
            </a:r>
            <a:endParaRPr lang="en-US" sz="1200" kern="1200" dirty="0">
              <a:solidFill>
                <a:schemeClr val="tx1"/>
              </a:solidFill>
              <a:effectLst/>
              <a:latin typeface="+mn-lt"/>
              <a:ea typeface="+mn-ea"/>
              <a:cs typeface="+mn-cs"/>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77B818C-6516-430C-91B3-71CD45FFC0B9}" type="slidenum">
              <a:rPr lang="en-US" altLang="en-US" smtClean="0"/>
              <a:pPr/>
              <a:t>20</a:t>
            </a:fld>
            <a:endParaRPr lang="en-US" altLang="en-US" smtClean="0"/>
          </a:p>
        </p:txBody>
      </p:sp>
    </p:spTree>
    <p:extLst>
      <p:ext uri="{BB962C8B-B14F-4D97-AF65-F5344CB8AC3E}">
        <p14:creationId xmlns:p14="http://schemas.microsoft.com/office/powerpoint/2010/main" val="1437288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What protective systems are required?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Protective systems must be tailored to the characteristics of the excavation and to specific sections of the excavation if necessary.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planned path of this trench includes two separate soil classifications, so the system design must include appropriate methods to assure safe working conditions in each type.</a:t>
            </a:r>
            <a:endParaRPr lang="en-US" sz="1200" kern="1200" dirty="0">
              <a:solidFill>
                <a:schemeClr val="tx1"/>
              </a:solidFill>
              <a:effectLst/>
              <a:latin typeface="+mn-lt"/>
              <a:ea typeface="+mn-ea"/>
              <a:cs typeface="+mn-cs"/>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91E5BCD-03AE-4864-9059-5C1847BD2767}" type="slidenum">
              <a:rPr lang="en-US" altLang="en-US" smtClean="0"/>
              <a:pPr/>
              <a:t>21</a:t>
            </a:fld>
            <a:endParaRPr lang="en-US" altLang="en-US" smtClean="0"/>
          </a:p>
        </p:txBody>
      </p:sp>
    </p:spTree>
    <p:extLst>
      <p:ext uri="{BB962C8B-B14F-4D97-AF65-F5344CB8AC3E}">
        <p14:creationId xmlns:p14="http://schemas.microsoft.com/office/powerpoint/2010/main" val="853102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Is traffic control needed?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an excavation is in close proximity to pedestrian or vehicular traffic, then extra precautions must be taken to assure the safety to both the on-site personnel and those in traffic.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Consider factors such as the traffic volume, what sort of work needs to be performed at the part of the trench closest to the road, and how the vibration from road traffic may affect the cohesion of the soils.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this situation, the trench is close enough to the road that vibration will be a factor. Traffic control is needed. </a:t>
            </a:r>
          </a:p>
          <a:p>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When panning a safe excavation, you must consider these and many other factors. This course will help to build the competency needed to make the right call.</a:t>
            </a:r>
          </a:p>
          <a:p>
            <a:endParaRPr lang="en-US" sz="1200" kern="1200" dirty="0">
              <a:solidFill>
                <a:schemeClr val="tx1"/>
              </a:solidFill>
              <a:effectLst/>
              <a:latin typeface="+mn-lt"/>
              <a:ea typeface="+mn-ea"/>
              <a:cs typeface="+mn-cs"/>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6A0279C-404C-4CD1-9619-CE698C4FA919}" type="slidenum">
              <a:rPr lang="en-US" altLang="en-US" smtClean="0"/>
              <a:pPr/>
              <a:t>22</a:t>
            </a:fld>
            <a:endParaRPr lang="en-US" altLang="en-US" smtClean="0"/>
          </a:p>
        </p:txBody>
      </p:sp>
    </p:spTree>
    <p:extLst>
      <p:ext uri="{BB962C8B-B14F-4D97-AF65-F5344CB8AC3E}">
        <p14:creationId xmlns:p14="http://schemas.microsoft.com/office/powerpoint/2010/main" val="3513498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When planning a safe excavation, you must consider these and many other factors. This course will help to build the competency needed to make the right call.</a:t>
            </a:r>
          </a:p>
          <a:p>
            <a:endParaRPr lang="en-US" sz="1200" kern="1200" dirty="0">
              <a:solidFill>
                <a:schemeClr val="tx1"/>
              </a:solidFill>
              <a:effectLst/>
              <a:latin typeface="+mn-lt"/>
              <a:ea typeface="+mn-ea"/>
              <a:cs typeface="+mn-cs"/>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6A0279C-404C-4CD1-9619-CE698C4FA919}" type="slidenum">
              <a:rPr lang="en-US" altLang="en-US" smtClean="0"/>
              <a:pPr/>
              <a:t>23</a:t>
            </a:fld>
            <a:endParaRPr lang="en-US" altLang="en-US" smtClean="0"/>
          </a:p>
        </p:txBody>
      </p:sp>
    </p:spTree>
    <p:extLst>
      <p:ext uri="{BB962C8B-B14F-4D97-AF65-F5344CB8AC3E}">
        <p14:creationId xmlns:p14="http://schemas.microsoft.com/office/powerpoint/2010/main" val="365980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C2DEB9F-E821-4704-BA07-7C6B1273BF05}" type="slidenum">
              <a:rPr lang="en-US" altLang="en-US" smtClean="0"/>
              <a:pPr/>
              <a:t>24</a:t>
            </a:fld>
            <a:endParaRPr lang="en-US" altLang="en-US" smtClean="0"/>
          </a:p>
        </p:txBody>
      </p:sp>
    </p:spTree>
    <p:extLst>
      <p:ext uri="{BB962C8B-B14F-4D97-AF65-F5344CB8AC3E}">
        <p14:creationId xmlns:p14="http://schemas.microsoft.com/office/powerpoint/2010/main" val="1442193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6F7CFAB-7856-4F93-9ADE-5F694EDF2EF1}" type="slidenum">
              <a:rPr lang="en-US" altLang="en-US" smtClean="0"/>
              <a:pPr/>
              <a:t>25</a:t>
            </a:fld>
            <a:endParaRPr lang="en-US" altLang="en-US" smtClean="0"/>
          </a:p>
        </p:txBody>
      </p:sp>
    </p:spTree>
    <p:extLst>
      <p:ext uri="{BB962C8B-B14F-4D97-AF65-F5344CB8AC3E}">
        <p14:creationId xmlns:p14="http://schemas.microsoft.com/office/powerpoint/2010/main" val="1381602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FC7BA98-7212-44AC-A6FE-B5A17DF5D5A6}" type="slidenum">
              <a:rPr lang="en-US" altLang="en-US" smtClean="0"/>
              <a:pPr/>
              <a:t>26</a:t>
            </a:fld>
            <a:endParaRPr lang="en-US" altLang="en-US" smtClean="0"/>
          </a:p>
        </p:txBody>
      </p:sp>
    </p:spTree>
    <p:extLst>
      <p:ext uri="{BB962C8B-B14F-4D97-AF65-F5344CB8AC3E}">
        <p14:creationId xmlns:p14="http://schemas.microsoft.com/office/powerpoint/2010/main" val="3099364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FC7BA98-7212-44AC-A6FE-B5A17DF5D5A6}" type="slidenum">
              <a:rPr lang="en-US" altLang="en-US" smtClean="0"/>
              <a:pPr/>
              <a:t>27</a:t>
            </a:fld>
            <a:endParaRPr lang="en-US" altLang="en-US" smtClean="0"/>
          </a:p>
        </p:txBody>
      </p:sp>
    </p:spTree>
    <p:extLst>
      <p:ext uri="{BB962C8B-B14F-4D97-AF65-F5344CB8AC3E}">
        <p14:creationId xmlns:p14="http://schemas.microsoft.com/office/powerpoint/2010/main" val="2534493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2AE945E-49A4-4624-B609-17F312F9C381}" type="slidenum">
              <a:rPr lang="en-US" altLang="en-US" smtClean="0"/>
              <a:pPr/>
              <a:t>28</a:t>
            </a:fld>
            <a:endParaRPr lang="en-US" altLang="en-US" smtClean="0"/>
          </a:p>
        </p:txBody>
      </p:sp>
    </p:spTree>
    <p:extLst>
      <p:ext uri="{BB962C8B-B14F-4D97-AF65-F5344CB8AC3E}">
        <p14:creationId xmlns:p14="http://schemas.microsoft.com/office/powerpoint/2010/main" val="3605631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1DB4F8B-1E84-4213-9320-F2A7F6AF4AA8}" type="slidenum">
              <a:rPr lang="en-US" altLang="en-US" smtClean="0"/>
              <a:pPr/>
              <a:t>29</a:t>
            </a:fld>
            <a:endParaRPr lang="en-US" altLang="en-US" smtClean="0"/>
          </a:p>
        </p:txBody>
      </p:sp>
    </p:spTree>
    <p:extLst>
      <p:ext uri="{BB962C8B-B14F-4D97-AF65-F5344CB8AC3E}">
        <p14:creationId xmlns:p14="http://schemas.microsoft.com/office/powerpoint/2010/main" val="2608179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Trenches are one of the most dangerous environments in the worksite. Every month, a trench collapse kills two workers.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Assure that all necessary precautions and controls are in place to protect yourself and others.</a:t>
            </a:r>
            <a:endParaRPr lang="en-US" sz="1200" kern="1200" dirty="0">
              <a:solidFill>
                <a:schemeClr val="tx1"/>
              </a:solidFill>
              <a:effectLst/>
              <a:latin typeface="+mn-lt"/>
              <a:ea typeface="+mn-ea"/>
              <a:cs typeface="+mn-cs"/>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18967BF-68A6-4238-A905-F80D02591D56}" type="slidenum">
              <a:rPr lang="en-US" altLang="en-US" smtClean="0"/>
              <a:pPr/>
              <a:t>3</a:t>
            </a:fld>
            <a:endParaRPr lang="en-US" altLang="en-US" smtClean="0"/>
          </a:p>
        </p:txBody>
      </p:sp>
    </p:spTree>
    <p:extLst>
      <p:ext uri="{BB962C8B-B14F-4D97-AF65-F5344CB8AC3E}">
        <p14:creationId xmlns:p14="http://schemas.microsoft.com/office/powerpoint/2010/main" val="1575027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D15B3B4-1FDF-4B1B-9065-5DEEA1558812}" type="slidenum">
              <a:rPr lang="en-US" altLang="en-US" smtClean="0"/>
              <a:pPr/>
              <a:t>30</a:t>
            </a:fld>
            <a:endParaRPr lang="en-US" altLang="en-US" smtClean="0"/>
          </a:p>
        </p:txBody>
      </p:sp>
    </p:spTree>
    <p:extLst>
      <p:ext uri="{BB962C8B-B14F-4D97-AF65-F5344CB8AC3E}">
        <p14:creationId xmlns:p14="http://schemas.microsoft.com/office/powerpoint/2010/main" val="3265226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BD81D9B-08D4-48C8-B0DB-584108CAAD8E}" type="slidenum">
              <a:rPr lang="en-US" altLang="en-US" smtClean="0"/>
              <a:pPr/>
              <a:t>31</a:t>
            </a:fld>
            <a:endParaRPr lang="en-US" altLang="en-US" smtClean="0"/>
          </a:p>
        </p:txBody>
      </p:sp>
    </p:spTree>
    <p:extLst>
      <p:ext uri="{BB962C8B-B14F-4D97-AF65-F5344CB8AC3E}">
        <p14:creationId xmlns:p14="http://schemas.microsoft.com/office/powerpoint/2010/main" val="3404381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2C57906-FAE4-450D-8F1A-A69D31752E28}" type="slidenum">
              <a:rPr lang="en-US" altLang="en-US" smtClean="0"/>
              <a:pPr/>
              <a:t>32</a:t>
            </a:fld>
            <a:endParaRPr lang="en-US" altLang="en-US" smtClean="0"/>
          </a:p>
        </p:txBody>
      </p:sp>
    </p:spTree>
    <p:extLst>
      <p:ext uri="{BB962C8B-B14F-4D97-AF65-F5344CB8AC3E}">
        <p14:creationId xmlns:p14="http://schemas.microsoft.com/office/powerpoint/2010/main" val="2911965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ABCDEC7-F676-461E-89C7-8DAF76C8D413}" type="slidenum">
              <a:rPr lang="en-US" altLang="en-US" smtClean="0"/>
              <a:pPr/>
              <a:t>33</a:t>
            </a:fld>
            <a:endParaRPr lang="en-US" altLang="en-US" smtClean="0"/>
          </a:p>
        </p:txBody>
      </p:sp>
    </p:spTree>
    <p:extLst>
      <p:ext uri="{BB962C8B-B14F-4D97-AF65-F5344CB8AC3E}">
        <p14:creationId xmlns:p14="http://schemas.microsoft.com/office/powerpoint/2010/main" val="528353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592B0C8-5086-483F-98B8-A9897B392CBF}" type="slidenum">
              <a:rPr lang="en-US" altLang="en-US" smtClean="0"/>
              <a:pPr/>
              <a:t>34</a:t>
            </a:fld>
            <a:endParaRPr lang="en-US" altLang="en-US" smtClean="0"/>
          </a:p>
        </p:txBody>
      </p:sp>
    </p:spTree>
    <p:extLst>
      <p:ext uri="{BB962C8B-B14F-4D97-AF65-F5344CB8AC3E}">
        <p14:creationId xmlns:p14="http://schemas.microsoft.com/office/powerpoint/2010/main" val="2764950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F3BC986-A9C5-41B2-A69E-7FFE621F9269}" type="slidenum">
              <a:rPr lang="en-US" altLang="en-US" smtClean="0"/>
              <a:pPr/>
              <a:t>35</a:t>
            </a:fld>
            <a:endParaRPr lang="en-US" altLang="en-US" smtClean="0"/>
          </a:p>
        </p:txBody>
      </p:sp>
    </p:spTree>
    <p:extLst>
      <p:ext uri="{BB962C8B-B14F-4D97-AF65-F5344CB8AC3E}">
        <p14:creationId xmlns:p14="http://schemas.microsoft.com/office/powerpoint/2010/main" val="3654514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339D55E-B047-4E79-A571-B860A4F0F746}" type="slidenum">
              <a:rPr lang="en-US" altLang="en-US" smtClean="0"/>
              <a:pPr/>
              <a:t>36</a:t>
            </a:fld>
            <a:endParaRPr lang="en-US" altLang="en-US" smtClean="0"/>
          </a:p>
        </p:txBody>
      </p:sp>
    </p:spTree>
    <p:extLst>
      <p:ext uri="{BB962C8B-B14F-4D97-AF65-F5344CB8AC3E}">
        <p14:creationId xmlns:p14="http://schemas.microsoft.com/office/powerpoint/2010/main" val="1703782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F6E433E-0930-48DB-912B-0F4BB8DA730A}" type="slidenum">
              <a:rPr lang="en-US" altLang="en-US" smtClean="0"/>
              <a:pPr/>
              <a:t>37</a:t>
            </a:fld>
            <a:endParaRPr lang="en-US" altLang="en-US" smtClean="0"/>
          </a:p>
        </p:txBody>
      </p:sp>
    </p:spTree>
    <p:extLst>
      <p:ext uri="{BB962C8B-B14F-4D97-AF65-F5344CB8AC3E}">
        <p14:creationId xmlns:p14="http://schemas.microsoft.com/office/powerpoint/2010/main" val="158823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C1AFB80-683D-43A0-88F4-B431E22F913A}" type="slidenum">
              <a:rPr lang="en-US" altLang="en-US" smtClean="0"/>
              <a:pPr/>
              <a:t>38</a:t>
            </a:fld>
            <a:endParaRPr lang="en-US" altLang="en-US" smtClean="0"/>
          </a:p>
        </p:txBody>
      </p:sp>
    </p:spTree>
    <p:extLst>
      <p:ext uri="{BB962C8B-B14F-4D97-AF65-F5344CB8AC3E}">
        <p14:creationId xmlns:p14="http://schemas.microsoft.com/office/powerpoint/2010/main" val="1182228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C1AFB80-683D-43A0-88F4-B431E22F913A}" type="slidenum">
              <a:rPr lang="en-US" altLang="en-US" smtClean="0"/>
              <a:pPr/>
              <a:t>39</a:t>
            </a:fld>
            <a:endParaRPr lang="en-US" altLang="en-US" smtClean="0"/>
          </a:p>
        </p:txBody>
      </p:sp>
    </p:spTree>
    <p:extLst>
      <p:ext uri="{BB962C8B-B14F-4D97-AF65-F5344CB8AC3E}">
        <p14:creationId xmlns:p14="http://schemas.microsoft.com/office/powerpoint/2010/main" val="2583842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466327E-7B10-4246-B525-E7BA50998994}" type="slidenum">
              <a:rPr lang="en-US" altLang="en-US" smtClean="0"/>
              <a:pPr/>
              <a:t>4</a:t>
            </a:fld>
            <a:endParaRPr lang="en-US" altLang="en-US" smtClean="0"/>
          </a:p>
        </p:txBody>
      </p:sp>
    </p:spTree>
    <p:extLst>
      <p:ext uri="{BB962C8B-B14F-4D97-AF65-F5344CB8AC3E}">
        <p14:creationId xmlns:p14="http://schemas.microsoft.com/office/powerpoint/2010/main" val="1410222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5B9A362-2424-4E6C-9545-0A57BA67DC5F}" type="slidenum">
              <a:rPr lang="en-US" altLang="en-US" smtClean="0"/>
              <a:pPr/>
              <a:t>40</a:t>
            </a:fld>
            <a:endParaRPr lang="en-US" altLang="en-US" smtClean="0"/>
          </a:p>
        </p:txBody>
      </p:sp>
    </p:spTree>
    <p:extLst>
      <p:ext uri="{BB962C8B-B14F-4D97-AF65-F5344CB8AC3E}">
        <p14:creationId xmlns:p14="http://schemas.microsoft.com/office/powerpoint/2010/main" val="819069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B8CD141-3B59-4100-A6EB-B3A827983871}" type="slidenum">
              <a:rPr lang="en-US" altLang="en-US" smtClean="0"/>
              <a:pPr/>
              <a:t>41</a:t>
            </a:fld>
            <a:endParaRPr lang="en-US" altLang="en-US" smtClean="0"/>
          </a:p>
        </p:txBody>
      </p:sp>
    </p:spTree>
    <p:extLst>
      <p:ext uri="{BB962C8B-B14F-4D97-AF65-F5344CB8AC3E}">
        <p14:creationId xmlns:p14="http://schemas.microsoft.com/office/powerpoint/2010/main" val="2424477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16A94CC-7DD3-47F2-B7EB-4654A399779C}" type="slidenum">
              <a:rPr lang="en-US" altLang="en-US" smtClean="0"/>
              <a:pPr/>
              <a:t>42</a:t>
            </a:fld>
            <a:endParaRPr lang="en-US" altLang="en-US" smtClean="0"/>
          </a:p>
        </p:txBody>
      </p:sp>
    </p:spTree>
    <p:extLst>
      <p:ext uri="{BB962C8B-B14F-4D97-AF65-F5344CB8AC3E}">
        <p14:creationId xmlns:p14="http://schemas.microsoft.com/office/powerpoint/2010/main" val="6651778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8028A7D-4FD9-4A5F-80BC-1926232052B0}" type="slidenum">
              <a:rPr lang="en-US" altLang="en-US" smtClean="0"/>
              <a:pPr/>
              <a:t>43</a:t>
            </a:fld>
            <a:endParaRPr lang="en-US" altLang="en-US" smtClean="0"/>
          </a:p>
        </p:txBody>
      </p:sp>
    </p:spTree>
    <p:extLst>
      <p:ext uri="{BB962C8B-B14F-4D97-AF65-F5344CB8AC3E}">
        <p14:creationId xmlns:p14="http://schemas.microsoft.com/office/powerpoint/2010/main" val="10986789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1EF1EA3-1C9F-4050-96C1-88A1100EC8A3}" type="slidenum">
              <a:rPr lang="en-US" altLang="en-US" smtClean="0"/>
              <a:pPr/>
              <a:t>44</a:t>
            </a:fld>
            <a:endParaRPr lang="en-US" altLang="en-US" smtClean="0"/>
          </a:p>
        </p:txBody>
      </p:sp>
    </p:spTree>
    <p:extLst>
      <p:ext uri="{BB962C8B-B14F-4D97-AF65-F5344CB8AC3E}">
        <p14:creationId xmlns:p14="http://schemas.microsoft.com/office/powerpoint/2010/main" val="3131538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B667F79-DCB8-4C3D-B357-DAF827932C88}" type="slidenum">
              <a:rPr lang="en-US" altLang="en-US" smtClean="0"/>
              <a:pPr/>
              <a:t>45</a:t>
            </a:fld>
            <a:endParaRPr lang="en-US" altLang="en-US" smtClean="0"/>
          </a:p>
        </p:txBody>
      </p:sp>
    </p:spTree>
    <p:extLst>
      <p:ext uri="{BB962C8B-B14F-4D97-AF65-F5344CB8AC3E}">
        <p14:creationId xmlns:p14="http://schemas.microsoft.com/office/powerpoint/2010/main" val="29460799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707398C-40F7-4E59-9F9C-141A3CD53F21}" type="slidenum">
              <a:rPr lang="en-US" altLang="en-US" smtClean="0"/>
              <a:pPr/>
              <a:t>46</a:t>
            </a:fld>
            <a:endParaRPr lang="en-US" altLang="en-US" smtClean="0"/>
          </a:p>
        </p:txBody>
      </p:sp>
    </p:spTree>
    <p:extLst>
      <p:ext uri="{BB962C8B-B14F-4D97-AF65-F5344CB8AC3E}">
        <p14:creationId xmlns:p14="http://schemas.microsoft.com/office/powerpoint/2010/main" val="3926543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BCAB70B-44BE-456E-AC8C-7D667994AA0D}" type="slidenum">
              <a:rPr lang="en-US" altLang="en-US" smtClean="0"/>
              <a:pPr/>
              <a:t>47</a:t>
            </a:fld>
            <a:endParaRPr lang="en-US" altLang="en-US" smtClean="0"/>
          </a:p>
        </p:txBody>
      </p:sp>
    </p:spTree>
    <p:extLst>
      <p:ext uri="{BB962C8B-B14F-4D97-AF65-F5344CB8AC3E}">
        <p14:creationId xmlns:p14="http://schemas.microsoft.com/office/powerpoint/2010/main" val="3089185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80271D3-2D12-4553-815D-8141FEACC34D}" type="slidenum">
              <a:rPr lang="en-US" altLang="en-US" smtClean="0"/>
              <a:pPr/>
              <a:t>48</a:t>
            </a:fld>
            <a:endParaRPr lang="en-US" altLang="en-US" smtClean="0"/>
          </a:p>
        </p:txBody>
      </p:sp>
    </p:spTree>
    <p:extLst>
      <p:ext uri="{BB962C8B-B14F-4D97-AF65-F5344CB8AC3E}">
        <p14:creationId xmlns:p14="http://schemas.microsoft.com/office/powerpoint/2010/main" val="26486821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Know the stages of a cave-in.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a trench is excavated, inward pressure on the trench walls becomes unsupported.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the soil’s tensile strength is reached, cracks form, running parallel to the trench. This puts stress on the base of the wall, and the path towards a cave-in has begun.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soil at the base of the trench cannot support the weight of a “floating column ” and fails.</a:t>
            </a:r>
          </a:p>
          <a:p>
            <a:pPr>
              <a:defRPr/>
            </a:pPr>
            <a:endParaRPr lang="en-US" altLang="en-US" sz="1248" dirty="0"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92C2B42-E0C4-4AC0-B6A2-3141F86CD8F7}" type="slidenum">
              <a:rPr lang="en-US" altLang="en-US" smtClean="0"/>
              <a:pPr/>
              <a:t>49</a:t>
            </a:fld>
            <a:endParaRPr lang="en-US" altLang="en-US" smtClean="0"/>
          </a:p>
        </p:txBody>
      </p:sp>
    </p:spTree>
    <p:extLst>
      <p:ext uri="{BB962C8B-B14F-4D97-AF65-F5344CB8AC3E}">
        <p14:creationId xmlns:p14="http://schemas.microsoft.com/office/powerpoint/2010/main" val="1824665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9E35F80-8CEA-432A-A308-1B5F4AB234D1}" type="slidenum">
              <a:rPr lang="en-US" altLang="en-US" smtClean="0"/>
              <a:pPr/>
              <a:t>5</a:t>
            </a:fld>
            <a:endParaRPr lang="en-US" altLang="en-US" smtClean="0"/>
          </a:p>
        </p:txBody>
      </p:sp>
    </p:spTree>
    <p:extLst>
      <p:ext uri="{BB962C8B-B14F-4D97-AF65-F5344CB8AC3E}">
        <p14:creationId xmlns:p14="http://schemas.microsoft.com/office/powerpoint/2010/main" val="463743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floating column is now suspended over the failed wall.</a:t>
            </a:r>
          </a:p>
          <a:p>
            <a:pPr>
              <a:defRPr/>
            </a:pPr>
            <a:endParaRPr lang="en-US" altLang="en-US" sz="1248" dirty="0"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34B5BF8-46B4-4A99-92B3-DEA49E3970BA}" type="slidenum">
              <a:rPr lang="en-US" altLang="en-US" smtClean="0"/>
              <a:pPr/>
              <a:t>50</a:t>
            </a:fld>
            <a:endParaRPr lang="en-US" altLang="en-US" smtClean="0"/>
          </a:p>
        </p:txBody>
      </p:sp>
    </p:spTree>
    <p:extLst>
      <p:ext uri="{BB962C8B-B14F-4D97-AF65-F5344CB8AC3E}">
        <p14:creationId xmlns:p14="http://schemas.microsoft.com/office/powerpoint/2010/main" val="19501843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Eventually, another portion of the bottom wall will fall away as well.</a:t>
            </a:r>
          </a:p>
          <a:p>
            <a:pPr>
              <a:defRPr/>
            </a:pPr>
            <a:endParaRPr lang="en-US" altLang="en-US" sz="1248" dirty="0"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BA33253-2D51-4DEF-8F94-473C7D87B19D}" type="slidenum">
              <a:rPr lang="en-US" altLang="en-US" smtClean="0"/>
              <a:pPr/>
              <a:t>51</a:t>
            </a:fld>
            <a:endParaRPr lang="en-US" altLang="en-US" smtClean="0"/>
          </a:p>
        </p:txBody>
      </p:sp>
    </p:spTree>
    <p:extLst>
      <p:ext uri="{BB962C8B-B14F-4D97-AF65-F5344CB8AC3E}">
        <p14:creationId xmlns:p14="http://schemas.microsoft.com/office/powerpoint/2010/main" val="762092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At this point, there is not enough material left to support the weight of the wall, which collapses.</a:t>
            </a:r>
            <a:endParaRPr lang="en-US" sz="1200" kern="1200" dirty="0">
              <a:solidFill>
                <a:schemeClr val="tx1"/>
              </a:solidFill>
              <a:effectLst/>
              <a:latin typeface="+mn-lt"/>
              <a:ea typeface="+mn-ea"/>
              <a:cs typeface="+mn-cs"/>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B8F9E0A-4A70-411D-8B15-D15BBADF05C2}" type="slidenum">
              <a:rPr lang="en-US" altLang="en-US" smtClean="0"/>
              <a:pPr/>
              <a:t>52</a:t>
            </a:fld>
            <a:endParaRPr lang="en-US" altLang="en-US" smtClean="0"/>
          </a:p>
        </p:txBody>
      </p:sp>
    </p:spTree>
    <p:extLst>
      <p:ext uri="{BB962C8B-B14F-4D97-AF65-F5344CB8AC3E}">
        <p14:creationId xmlns:p14="http://schemas.microsoft.com/office/powerpoint/2010/main" val="20134199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 section of soil weighing over two thousand pounds crashes into the trench, creating extreme danger for personnel inhabiting the trench floor or the failure zone above.</a:t>
            </a:r>
            <a:endParaRPr lang="en-US" sz="1200" kern="1200" dirty="0">
              <a:solidFill>
                <a:schemeClr val="tx1"/>
              </a:solidFill>
              <a:effectLst/>
              <a:latin typeface="+mn-lt"/>
              <a:ea typeface="+mn-ea"/>
              <a:cs typeface="+mn-cs"/>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513F4B9-B0AA-4643-A2C7-A6EDDDFE6DEB}" type="slidenum">
              <a:rPr lang="en-US" altLang="en-US" smtClean="0"/>
              <a:pPr/>
              <a:t>53</a:t>
            </a:fld>
            <a:endParaRPr lang="en-US" altLang="en-US" smtClean="0"/>
          </a:p>
        </p:txBody>
      </p:sp>
    </p:spTree>
    <p:extLst>
      <p:ext uri="{BB962C8B-B14F-4D97-AF65-F5344CB8AC3E}">
        <p14:creationId xmlns:p14="http://schemas.microsoft.com/office/powerpoint/2010/main" val="16438260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138C2FE-74A3-40BD-8825-BB3D0879B5AE}" type="slidenum">
              <a:rPr lang="en-US" altLang="en-US" smtClean="0"/>
              <a:pPr/>
              <a:t>54</a:t>
            </a:fld>
            <a:endParaRPr lang="en-US" altLang="en-US" smtClean="0"/>
          </a:p>
        </p:txBody>
      </p:sp>
    </p:spTree>
    <p:extLst>
      <p:ext uri="{BB962C8B-B14F-4D97-AF65-F5344CB8AC3E}">
        <p14:creationId xmlns:p14="http://schemas.microsoft.com/office/powerpoint/2010/main" val="31610455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09B2407-A7F4-4172-8A44-575DB714AE24}" type="slidenum">
              <a:rPr lang="en-US" altLang="en-US" smtClean="0"/>
              <a:pPr/>
              <a:t>55</a:t>
            </a:fld>
            <a:endParaRPr lang="en-US" altLang="en-US" smtClean="0"/>
          </a:p>
        </p:txBody>
      </p:sp>
    </p:spTree>
    <p:extLst>
      <p:ext uri="{BB962C8B-B14F-4D97-AF65-F5344CB8AC3E}">
        <p14:creationId xmlns:p14="http://schemas.microsoft.com/office/powerpoint/2010/main" val="35893262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D76CE24-07D2-45C0-9A2B-CBF837B58AC5}" type="slidenum">
              <a:rPr lang="en-US" altLang="en-US" smtClean="0"/>
              <a:pPr/>
              <a:t>56</a:t>
            </a:fld>
            <a:endParaRPr lang="en-US" altLang="en-US" smtClean="0"/>
          </a:p>
        </p:txBody>
      </p:sp>
    </p:spTree>
    <p:extLst>
      <p:ext uri="{BB962C8B-B14F-4D97-AF65-F5344CB8AC3E}">
        <p14:creationId xmlns:p14="http://schemas.microsoft.com/office/powerpoint/2010/main" val="36268709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E2029AB-DAB1-49D7-AD7D-B20641140E73}" type="slidenum">
              <a:rPr lang="en-US" altLang="en-US" smtClean="0"/>
              <a:pPr/>
              <a:t>57</a:t>
            </a:fld>
            <a:endParaRPr lang="en-US" altLang="en-US" smtClean="0"/>
          </a:p>
        </p:txBody>
      </p:sp>
    </p:spTree>
    <p:extLst>
      <p:ext uri="{BB962C8B-B14F-4D97-AF65-F5344CB8AC3E}">
        <p14:creationId xmlns:p14="http://schemas.microsoft.com/office/powerpoint/2010/main" val="1154759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In this example, a ten-foot-deep trench is sloped at 1½-to-1.</a:t>
            </a:r>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530FA7F-1BCD-4959-869D-C7847C13DCC8}" type="slidenum">
              <a:rPr lang="en-US" altLang="en-US" smtClean="0"/>
              <a:pPr/>
              <a:t>58</a:t>
            </a:fld>
            <a:endParaRPr lang="en-US" altLang="en-US" smtClean="0"/>
          </a:p>
        </p:txBody>
      </p:sp>
    </p:spTree>
    <p:extLst>
      <p:ext uri="{BB962C8B-B14F-4D97-AF65-F5344CB8AC3E}">
        <p14:creationId xmlns:p14="http://schemas.microsoft.com/office/powerpoint/2010/main" val="37738909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With the excavation wall sloped to this degree, a safe excavation is possible with soil classifications a, b, and c.</a:t>
            </a:r>
            <a:endParaRPr lang="en-US" sz="1200" kern="1200" dirty="0">
              <a:solidFill>
                <a:schemeClr val="tx1"/>
              </a:solidFill>
              <a:effectLst/>
              <a:latin typeface="+mn-lt"/>
              <a:ea typeface="+mn-ea"/>
              <a:cs typeface="+mn-cs"/>
            </a:endParaRP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7FBAFA3-A416-4E4C-94C4-5764168AEBDD}" type="slidenum">
              <a:rPr lang="en-US" altLang="en-US" smtClean="0"/>
              <a:pPr/>
              <a:t>59</a:t>
            </a:fld>
            <a:endParaRPr lang="en-US" altLang="en-US" smtClean="0"/>
          </a:p>
        </p:txBody>
      </p:sp>
    </p:spTree>
    <p:extLst>
      <p:ext uri="{BB962C8B-B14F-4D97-AF65-F5344CB8AC3E}">
        <p14:creationId xmlns:p14="http://schemas.microsoft.com/office/powerpoint/2010/main" val="197484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A15241D-0B44-44D1-BC03-0E083DC3C64E}" type="slidenum">
              <a:rPr lang="en-US" altLang="en-US" smtClean="0"/>
              <a:pPr/>
              <a:t>6</a:t>
            </a:fld>
            <a:endParaRPr lang="en-US" altLang="en-US" smtClean="0"/>
          </a:p>
        </p:txBody>
      </p:sp>
    </p:spTree>
    <p:extLst>
      <p:ext uri="{BB962C8B-B14F-4D97-AF65-F5344CB8AC3E}">
        <p14:creationId xmlns:p14="http://schemas.microsoft.com/office/powerpoint/2010/main" val="10387383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If a ten-foot-deep cut is sloped for maximum safety, the extra space necessary to accommodate the slope, spoil pile, material storage, and work access may extend 40 feet or more on each side of the trench. Cost factors associated with extra excavation, spoils management, backfill, compaction, and hauling make this system impractical unless it is absolutely necessary. For excavating more cohesive soils, this wide slope is not necessary.</a:t>
            </a:r>
            <a:endParaRPr lang="en-US" sz="1200" kern="1200" dirty="0">
              <a:solidFill>
                <a:schemeClr val="tx1"/>
              </a:solidFill>
              <a:effectLst/>
              <a:latin typeface="+mn-lt"/>
              <a:ea typeface="+mn-ea"/>
              <a:cs typeface="+mn-cs"/>
            </a:endParaRP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9914E59-BD93-49A4-870A-5307F61884D5}" type="slidenum">
              <a:rPr lang="en-US" altLang="en-US" smtClean="0"/>
              <a:pPr/>
              <a:t>60</a:t>
            </a:fld>
            <a:endParaRPr lang="en-US" altLang="en-US" smtClean="0"/>
          </a:p>
        </p:txBody>
      </p:sp>
    </p:spTree>
    <p:extLst>
      <p:ext uri="{BB962C8B-B14F-4D97-AF65-F5344CB8AC3E}">
        <p14:creationId xmlns:p14="http://schemas.microsoft.com/office/powerpoint/2010/main" val="36030282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 steeper slope with a one-to-one grade is permitted for excavations with more cohesive soils, i.e., type A or B soil, choosing this angle will reduce the volume of your dig without compromising safety.</a:t>
            </a:r>
            <a:endParaRPr lang="en-US" sz="1200" kern="1200" dirty="0">
              <a:solidFill>
                <a:schemeClr val="tx1"/>
              </a:solidFill>
              <a:effectLst/>
              <a:latin typeface="+mn-lt"/>
              <a:ea typeface="+mn-ea"/>
              <a:cs typeface="+mn-cs"/>
            </a:endParaRPr>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D388DB9-BD94-4864-A7D3-C58CC182C1B8}" type="slidenum">
              <a:rPr lang="en-US" altLang="en-US" smtClean="0"/>
              <a:pPr/>
              <a:t>61</a:t>
            </a:fld>
            <a:endParaRPr lang="en-US" altLang="en-US" smtClean="0"/>
          </a:p>
        </p:txBody>
      </p:sp>
    </p:spTree>
    <p:extLst>
      <p:ext uri="{BB962C8B-B14F-4D97-AF65-F5344CB8AC3E}">
        <p14:creationId xmlns:p14="http://schemas.microsoft.com/office/powerpoint/2010/main" val="20897151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When excavating an area of highly cohesive type A</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soil, a steeper slope of ¾ to 1 offers adequate safety while further reducing the volume of the dig.</a:t>
            </a:r>
            <a:endParaRPr lang="en-US" sz="1200" kern="1200" dirty="0">
              <a:solidFill>
                <a:schemeClr val="tx1"/>
              </a:solidFill>
              <a:effectLst/>
              <a:latin typeface="+mn-lt"/>
              <a:ea typeface="+mn-ea"/>
              <a:cs typeface="+mn-cs"/>
            </a:endParaRPr>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11883CD-1A68-44B5-95F1-0F14F49EF25A}" type="slidenum">
              <a:rPr lang="en-US" altLang="en-US" smtClean="0"/>
              <a:pPr/>
              <a:t>62</a:t>
            </a:fld>
            <a:endParaRPr lang="en-US" altLang="en-US" smtClean="0"/>
          </a:p>
        </p:txBody>
      </p:sp>
    </p:spTree>
    <p:extLst>
      <p:ext uri="{BB962C8B-B14F-4D97-AF65-F5344CB8AC3E}">
        <p14:creationId xmlns:p14="http://schemas.microsoft.com/office/powerpoint/2010/main" val="24530999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D40E7C2-4BB5-4E99-81A2-007EE38547BF}" type="slidenum">
              <a:rPr lang="en-US" altLang="en-US" smtClean="0"/>
              <a:pPr/>
              <a:t>63</a:t>
            </a:fld>
            <a:endParaRPr lang="en-US" altLang="en-US" smtClean="0"/>
          </a:p>
        </p:txBody>
      </p:sp>
    </p:spTree>
    <p:extLst>
      <p:ext uri="{BB962C8B-B14F-4D97-AF65-F5344CB8AC3E}">
        <p14:creationId xmlns:p14="http://schemas.microsoft.com/office/powerpoint/2010/main" val="40363820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8924D49-048A-4AD7-BAFA-99F4B02D2A48}" type="slidenum">
              <a:rPr lang="en-US" altLang="en-US" smtClean="0"/>
              <a:pPr/>
              <a:t>64</a:t>
            </a:fld>
            <a:endParaRPr lang="en-US" altLang="en-US" smtClean="0"/>
          </a:p>
        </p:txBody>
      </p:sp>
    </p:spTree>
    <p:extLst>
      <p:ext uri="{BB962C8B-B14F-4D97-AF65-F5344CB8AC3E}">
        <p14:creationId xmlns:p14="http://schemas.microsoft.com/office/powerpoint/2010/main" val="34805861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A55CBA6-599D-423D-B8D4-6AF0C7B2546A}" type="slidenum">
              <a:rPr lang="en-US" altLang="en-US" smtClean="0"/>
              <a:pPr/>
              <a:t>65</a:t>
            </a:fld>
            <a:endParaRPr lang="en-US" altLang="en-US" smtClean="0"/>
          </a:p>
        </p:txBody>
      </p:sp>
    </p:spTree>
    <p:extLst>
      <p:ext uri="{BB962C8B-B14F-4D97-AF65-F5344CB8AC3E}">
        <p14:creationId xmlns:p14="http://schemas.microsoft.com/office/powerpoint/2010/main" val="20343069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Sloping a stable rock formation is unnecessary and impractical. When digging into stable rock formations, a vertical excavation wall is considered safe.</a:t>
            </a:r>
            <a:endParaRPr lang="en-US" sz="1200" kern="1200" dirty="0">
              <a:solidFill>
                <a:schemeClr val="tx1"/>
              </a:solidFill>
              <a:effectLst/>
              <a:latin typeface="+mn-lt"/>
              <a:ea typeface="+mn-ea"/>
              <a:cs typeface="+mn-cs"/>
            </a:endParaRP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C3FB3B-444C-4897-9020-E307E20FD3EF}" type="slidenum">
              <a:rPr lang="en-US" altLang="en-US" smtClean="0"/>
              <a:pPr/>
              <a:t>66</a:t>
            </a:fld>
            <a:endParaRPr lang="en-US" altLang="en-US" smtClean="0"/>
          </a:p>
        </p:txBody>
      </p:sp>
    </p:spTree>
    <p:extLst>
      <p:ext uri="{BB962C8B-B14F-4D97-AF65-F5344CB8AC3E}">
        <p14:creationId xmlns:p14="http://schemas.microsoft.com/office/powerpoint/2010/main" val="15821341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D419D58-326E-47F1-88E2-451560F4EC07}" type="slidenum">
              <a:rPr lang="en-US" altLang="en-US" smtClean="0"/>
              <a:pPr/>
              <a:t>67</a:t>
            </a:fld>
            <a:endParaRPr lang="en-US" altLang="en-US" smtClean="0"/>
          </a:p>
        </p:txBody>
      </p:sp>
    </p:spTree>
    <p:extLst>
      <p:ext uri="{BB962C8B-B14F-4D97-AF65-F5344CB8AC3E}">
        <p14:creationId xmlns:p14="http://schemas.microsoft.com/office/powerpoint/2010/main" val="26382226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2C6DE81-25C5-4B81-BD27-826F7758E6DA}" type="slidenum">
              <a:rPr lang="en-US" altLang="en-US" smtClean="0"/>
              <a:pPr/>
              <a:t>68</a:t>
            </a:fld>
            <a:endParaRPr lang="en-US" altLang="en-US" smtClean="0"/>
          </a:p>
        </p:txBody>
      </p:sp>
    </p:spTree>
    <p:extLst>
      <p:ext uri="{BB962C8B-B14F-4D97-AF65-F5344CB8AC3E}">
        <p14:creationId xmlns:p14="http://schemas.microsoft.com/office/powerpoint/2010/main" val="37510506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84DEE8-D812-47D2-93B2-781F9411EA3B}" type="slidenum">
              <a:rPr lang="en-US" altLang="en-US" smtClean="0"/>
              <a:pPr/>
              <a:t>69</a:t>
            </a:fld>
            <a:endParaRPr lang="en-US" altLang="en-US" smtClean="0"/>
          </a:p>
        </p:txBody>
      </p:sp>
    </p:spTree>
    <p:extLst>
      <p:ext uri="{BB962C8B-B14F-4D97-AF65-F5344CB8AC3E}">
        <p14:creationId xmlns:p14="http://schemas.microsoft.com/office/powerpoint/2010/main" val="1977693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255963-147B-4EEB-9811-6DC26C9957E8}" type="slidenum">
              <a:rPr lang="en-US" altLang="en-US" smtClean="0"/>
              <a:pPr/>
              <a:t>7</a:t>
            </a:fld>
            <a:endParaRPr lang="en-US" altLang="en-US" smtClean="0"/>
          </a:p>
        </p:txBody>
      </p:sp>
    </p:spTree>
    <p:extLst>
      <p:ext uri="{BB962C8B-B14F-4D97-AF65-F5344CB8AC3E}">
        <p14:creationId xmlns:p14="http://schemas.microsoft.com/office/powerpoint/2010/main" val="35474636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35769E1-23E6-4B26-8AC8-5DBAF1E535A5}" type="slidenum">
              <a:rPr lang="en-US" altLang="en-US" smtClean="0"/>
              <a:pPr/>
              <a:t>70</a:t>
            </a:fld>
            <a:endParaRPr lang="en-US" altLang="en-US" smtClean="0"/>
          </a:p>
        </p:txBody>
      </p:sp>
    </p:spTree>
    <p:extLst>
      <p:ext uri="{BB962C8B-B14F-4D97-AF65-F5344CB8AC3E}">
        <p14:creationId xmlns:p14="http://schemas.microsoft.com/office/powerpoint/2010/main" val="6893216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F8DD783-A812-4399-8CC6-B681DD35C364}" type="slidenum">
              <a:rPr lang="en-US" altLang="en-US" smtClean="0"/>
              <a:pPr/>
              <a:t>71</a:t>
            </a:fld>
            <a:endParaRPr lang="en-US" altLang="en-US" smtClean="0"/>
          </a:p>
        </p:txBody>
      </p:sp>
    </p:spTree>
    <p:extLst>
      <p:ext uri="{BB962C8B-B14F-4D97-AF65-F5344CB8AC3E}">
        <p14:creationId xmlns:p14="http://schemas.microsoft.com/office/powerpoint/2010/main" val="23378216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4DA6A40-C87F-41A8-B737-BFC5AFD6E9B5}" type="slidenum">
              <a:rPr lang="en-US" altLang="en-US" smtClean="0"/>
              <a:pPr/>
              <a:t>72</a:t>
            </a:fld>
            <a:endParaRPr lang="en-US" altLang="en-US" smtClean="0"/>
          </a:p>
        </p:txBody>
      </p:sp>
    </p:spTree>
    <p:extLst>
      <p:ext uri="{BB962C8B-B14F-4D97-AF65-F5344CB8AC3E}">
        <p14:creationId xmlns:p14="http://schemas.microsoft.com/office/powerpoint/2010/main" val="34941678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05B9E9B-EF97-4F19-ADF6-B0D973B87C3D}" type="slidenum">
              <a:rPr lang="en-US" altLang="en-US" smtClean="0"/>
              <a:pPr/>
              <a:t>73</a:t>
            </a:fld>
            <a:endParaRPr lang="en-US" altLang="en-US" smtClean="0"/>
          </a:p>
        </p:txBody>
      </p:sp>
    </p:spTree>
    <p:extLst>
      <p:ext uri="{BB962C8B-B14F-4D97-AF65-F5344CB8AC3E}">
        <p14:creationId xmlns:p14="http://schemas.microsoft.com/office/powerpoint/2010/main" val="2583262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4A74A5E-B692-4B3C-9BE7-9B024FAC59E9}" type="slidenum">
              <a:rPr lang="en-US" altLang="en-US" smtClean="0"/>
              <a:pPr/>
              <a:t>74</a:t>
            </a:fld>
            <a:endParaRPr lang="en-US" altLang="en-US" smtClean="0"/>
          </a:p>
        </p:txBody>
      </p:sp>
    </p:spTree>
    <p:extLst>
      <p:ext uri="{BB962C8B-B14F-4D97-AF65-F5344CB8AC3E}">
        <p14:creationId xmlns:p14="http://schemas.microsoft.com/office/powerpoint/2010/main" val="87875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298E277-A9C8-42CD-A68F-5477DE514B40}" type="slidenum">
              <a:rPr lang="en-US" altLang="en-US" smtClean="0"/>
              <a:pPr/>
              <a:t>75</a:t>
            </a:fld>
            <a:endParaRPr lang="en-US" altLang="en-US" smtClean="0"/>
          </a:p>
        </p:txBody>
      </p:sp>
    </p:spTree>
    <p:extLst>
      <p:ext uri="{BB962C8B-B14F-4D97-AF65-F5344CB8AC3E}">
        <p14:creationId xmlns:p14="http://schemas.microsoft.com/office/powerpoint/2010/main" val="24742090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851F2E6-F6CF-43CB-BFE5-EB21FB3172D5}" type="slidenum">
              <a:rPr lang="en-US" altLang="en-US" smtClean="0"/>
              <a:pPr/>
              <a:t>76</a:t>
            </a:fld>
            <a:endParaRPr lang="en-US" altLang="en-US" smtClean="0"/>
          </a:p>
        </p:txBody>
      </p:sp>
    </p:spTree>
    <p:extLst>
      <p:ext uri="{BB962C8B-B14F-4D97-AF65-F5344CB8AC3E}">
        <p14:creationId xmlns:p14="http://schemas.microsoft.com/office/powerpoint/2010/main" val="30619045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7B820B6-6789-4D2B-BB05-8FE1B7C778D0}" type="slidenum">
              <a:rPr lang="en-US" altLang="en-US" smtClean="0"/>
              <a:pPr/>
              <a:t>77</a:t>
            </a:fld>
            <a:endParaRPr lang="en-US" altLang="en-US" smtClean="0"/>
          </a:p>
        </p:txBody>
      </p:sp>
    </p:spTree>
    <p:extLst>
      <p:ext uri="{BB962C8B-B14F-4D97-AF65-F5344CB8AC3E}">
        <p14:creationId xmlns:p14="http://schemas.microsoft.com/office/powerpoint/2010/main" val="1634232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F937003-CE8E-4BEF-BE88-AC4AC8D50EB9}" type="slidenum">
              <a:rPr lang="en-US" altLang="en-US" smtClean="0"/>
              <a:pPr/>
              <a:t>78</a:t>
            </a:fld>
            <a:endParaRPr lang="en-US" altLang="en-US" smtClean="0"/>
          </a:p>
        </p:txBody>
      </p:sp>
    </p:spTree>
    <p:extLst>
      <p:ext uri="{BB962C8B-B14F-4D97-AF65-F5344CB8AC3E}">
        <p14:creationId xmlns:p14="http://schemas.microsoft.com/office/powerpoint/2010/main" val="890322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4B094C9-E7B5-4A17-BB40-4E6F0BF4CE5E}" type="slidenum">
              <a:rPr lang="en-US" altLang="en-US" smtClean="0"/>
              <a:pPr/>
              <a:t>79</a:t>
            </a:fld>
            <a:endParaRPr lang="en-US" altLang="en-US" smtClean="0"/>
          </a:p>
        </p:txBody>
      </p:sp>
    </p:spTree>
    <p:extLst>
      <p:ext uri="{BB962C8B-B14F-4D97-AF65-F5344CB8AC3E}">
        <p14:creationId xmlns:p14="http://schemas.microsoft.com/office/powerpoint/2010/main" val="2753534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6CB1B68-C018-4642-9B04-86F8FD6462B2}" type="slidenum">
              <a:rPr lang="en-US" altLang="en-US" smtClean="0"/>
              <a:pPr/>
              <a:t>8</a:t>
            </a:fld>
            <a:endParaRPr lang="en-US" altLang="en-US" smtClean="0"/>
          </a:p>
        </p:txBody>
      </p:sp>
    </p:spTree>
    <p:extLst>
      <p:ext uri="{BB962C8B-B14F-4D97-AF65-F5344CB8AC3E}">
        <p14:creationId xmlns:p14="http://schemas.microsoft.com/office/powerpoint/2010/main" val="18898470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7CF46C5-9703-43CC-A4E7-F6E9C0BCB42F}" type="slidenum">
              <a:rPr lang="en-US" altLang="en-US" smtClean="0"/>
              <a:pPr/>
              <a:t>80</a:t>
            </a:fld>
            <a:endParaRPr lang="en-US" altLang="en-US" smtClean="0"/>
          </a:p>
        </p:txBody>
      </p:sp>
    </p:spTree>
    <p:extLst>
      <p:ext uri="{BB962C8B-B14F-4D97-AF65-F5344CB8AC3E}">
        <p14:creationId xmlns:p14="http://schemas.microsoft.com/office/powerpoint/2010/main" val="5010155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26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0F44D12-8421-4D1A-BE4E-C7EEA5A27B38}" type="slidenum">
              <a:rPr lang="en-US" altLang="en-US" smtClean="0"/>
              <a:pPr/>
              <a:t>81</a:t>
            </a:fld>
            <a:endParaRPr lang="en-US" altLang="en-US" smtClean="0"/>
          </a:p>
        </p:txBody>
      </p:sp>
    </p:spTree>
    <p:extLst>
      <p:ext uri="{BB962C8B-B14F-4D97-AF65-F5344CB8AC3E}">
        <p14:creationId xmlns:p14="http://schemas.microsoft.com/office/powerpoint/2010/main" val="29982889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69BC801-DB88-44D0-B845-9DF298DB50BD}" type="slidenum">
              <a:rPr lang="en-US" altLang="en-US" smtClean="0"/>
              <a:pPr/>
              <a:t>82</a:t>
            </a:fld>
            <a:endParaRPr lang="en-US" altLang="en-US" smtClean="0"/>
          </a:p>
        </p:txBody>
      </p:sp>
    </p:spTree>
    <p:extLst>
      <p:ext uri="{BB962C8B-B14F-4D97-AF65-F5344CB8AC3E}">
        <p14:creationId xmlns:p14="http://schemas.microsoft.com/office/powerpoint/2010/main" val="26711483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C1B5E71-C95C-47C9-B937-F026C4B3C3CD}" type="slidenum">
              <a:rPr lang="en-US" altLang="en-US" smtClean="0"/>
              <a:pPr/>
              <a:t>83</a:t>
            </a:fld>
            <a:endParaRPr lang="en-US" altLang="en-US" smtClean="0"/>
          </a:p>
        </p:txBody>
      </p:sp>
    </p:spTree>
    <p:extLst>
      <p:ext uri="{BB962C8B-B14F-4D97-AF65-F5344CB8AC3E}">
        <p14:creationId xmlns:p14="http://schemas.microsoft.com/office/powerpoint/2010/main" val="741264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36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8FDE15A-8D34-4FB9-9A70-777FE69D1BEB}" type="slidenum">
              <a:rPr lang="en-US" altLang="en-US" smtClean="0"/>
              <a:pPr/>
              <a:t>84</a:t>
            </a:fld>
            <a:endParaRPr lang="en-US" altLang="en-US" smtClean="0"/>
          </a:p>
        </p:txBody>
      </p:sp>
    </p:spTree>
    <p:extLst>
      <p:ext uri="{BB962C8B-B14F-4D97-AF65-F5344CB8AC3E}">
        <p14:creationId xmlns:p14="http://schemas.microsoft.com/office/powerpoint/2010/main" val="13572420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CD097AB-B832-4D33-9941-505FA3C3297B}" type="slidenum">
              <a:rPr lang="en-US" altLang="en-US" smtClean="0"/>
              <a:pPr/>
              <a:t>85</a:t>
            </a:fld>
            <a:endParaRPr lang="en-US" altLang="en-US" smtClean="0"/>
          </a:p>
        </p:txBody>
      </p:sp>
    </p:spTree>
    <p:extLst>
      <p:ext uri="{BB962C8B-B14F-4D97-AF65-F5344CB8AC3E}">
        <p14:creationId xmlns:p14="http://schemas.microsoft.com/office/powerpoint/2010/main" val="36340117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7ADB9D4-54B5-4594-96EA-9840916CD700}" type="slidenum">
              <a:rPr lang="en-US" altLang="en-US" smtClean="0"/>
              <a:pPr/>
              <a:t>86</a:t>
            </a:fld>
            <a:endParaRPr lang="en-US" altLang="en-US" smtClean="0"/>
          </a:p>
        </p:txBody>
      </p:sp>
    </p:spTree>
    <p:extLst>
      <p:ext uri="{BB962C8B-B14F-4D97-AF65-F5344CB8AC3E}">
        <p14:creationId xmlns:p14="http://schemas.microsoft.com/office/powerpoint/2010/main" val="4689953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40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5BFD3C1-4122-4BBD-9245-32CCB98AE65A}" type="slidenum">
              <a:rPr lang="en-US" altLang="en-US" smtClean="0"/>
              <a:pPr/>
              <a:t>87</a:t>
            </a:fld>
            <a:endParaRPr lang="en-US" altLang="en-US" smtClean="0"/>
          </a:p>
        </p:txBody>
      </p:sp>
    </p:spTree>
    <p:extLst>
      <p:ext uri="{BB962C8B-B14F-4D97-AF65-F5344CB8AC3E}">
        <p14:creationId xmlns:p14="http://schemas.microsoft.com/office/powerpoint/2010/main" val="32137572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42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43608F6-0723-4586-B0F9-404819288586}" type="slidenum">
              <a:rPr lang="en-US" altLang="en-US" smtClean="0"/>
              <a:pPr/>
              <a:t>88</a:t>
            </a:fld>
            <a:endParaRPr lang="en-US" altLang="en-US" smtClean="0"/>
          </a:p>
        </p:txBody>
      </p:sp>
    </p:spTree>
    <p:extLst>
      <p:ext uri="{BB962C8B-B14F-4D97-AF65-F5344CB8AC3E}">
        <p14:creationId xmlns:p14="http://schemas.microsoft.com/office/powerpoint/2010/main" val="37305588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57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DCAD75B-85C3-4EB2-833A-7178166EA76F}" type="slidenum">
              <a:rPr lang="en-US" altLang="en-US" smtClean="0"/>
              <a:pPr/>
              <a:t>89</a:t>
            </a:fld>
            <a:endParaRPr lang="en-US" altLang="en-US" smtClean="0"/>
          </a:p>
        </p:txBody>
      </p:sp>
    </p:spTree>
    <p:extLst>
      <p:ext uri="{BB962C8B-B14F-4D97-AF65-F5344CB8AC3E}">
        <p14:creationId xmlns:p14="http://schemas.microsoft.com/office/powerpoint/2010/main" val="132971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Understanding the purpose of the excavation is the first step to establishing a plan that maximizes safety and efficiency at your work site.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example, if the excavation will install a large utility line, the logistics will directly affect your planning process.</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E141345-90A5-41EC-B1EC-1FAAEB384188}" type="slidenum">
              <a:rPr lang="en-US" altLang="en-US" smtClean="0"/>
              <a:pPr/>
              <a:t>9</a:t>
            </a:fld>
            <a:endParaRPr lang="en-US" altLang="en-US" smtClean="0"/>
          </a:p>
        </p:txBody>
      </p:sp>
    </p:spTree>
    <p:extLst>
      <p:ext uri="{BB962C8B-B14F-4D97-AF65-F5344CB8AC3E}">
        <p14:creationId xmlns:p14="http://schemas.microsoft.com/office/powerpoint/2010/main" val="356162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59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EF2422A-2A26-4D58-9DCB-B681B440E87B}" type="slidenum">
              <a:rPr lang="en-US" altLang="en-US" smtClean="0"/>
              <a:pPr/>
              <a:t>90</a:t>
            </a:fld>
            <a:endParaRPr lang="en-US" altLang="en-US" smtClean="0"/>
          </a:p>
        </p:txBody>
      </p:sp>
    </p:spTree>
    <p:extLst>
      <p:ext uri="{BB962C8B-B14F-4D97-AF65-F5344CB8AC3E}">
        <p14:creationId xmlns:p14="http://schemas.microsoft.com/office/powerpoint/2010/main" val="34006520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61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C3781E-AD2A-4C07-9A74-DDD0282E1268}" type="slidenum">
              <a:rPr lang="en-US" altLang="en-US" smtClean="0"/>
              <a:pPr/>
              <a:t>91</a:t>
            </a:fld>
            <a:endParaRPr lang="en-US" altLang="en-US" smtClean="0"/>
          </a:p>
        </p:txBody>
      </p:sp>
    </p:spTree>
    <p:extLst>
      <p:ext uri="{BB962C8B-B14F-4D97-AF65-F5344CB8AC3E}">
        <p14:creationId xmlns:p14="http://schemas.microsoft.com/office/powerpoint/2010/main" val="6810601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22178C3-55B1-4F56-A652-DB17ACA779D5}" type="slidenum">
              <a:rPr lang="en-US" altLang="en-US" smtClean="0"/>
              <a:pPr/>
              <a:t>92</a:t>
            </a:fld>
            <a:endParaRPr lang="en-US" altLang="en-US" smtClean="0"/>
          </a:p>
        </p:txBody>
      </p:sp>
    </p:spTree>
    <p:extLst>
      <p:ext uri="{BB962C8B-B14F-4D97-AF65-F5344CB8AC3E}">
        <p14:creationId xmlns:p14="http://schemas.microsoft.com/office/powerpoint/2010/main" val="40220874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65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7BE3CB8-DC39-4DEC-AB4C-704531B2641A}" type="slidenum">
              <a:rPr lang="en-US" altLang="en-US" smtClean="0"/>
              <a:pPr/>
              <a:t>93</a:t>
            </a:fld>
            <a:endParaRPr lang="en-US" altLang="en-US" smtClean="0"/>
          </a:p>
        </p:txBody>
      </p:sp>
    </p:spTree>
    <p:extLst>
      <p:ext uri="{BB962C8B-B14F-4D97-AF65-F5344CB8AC3E}">
        <p14:creationId xmlns:p14="http://schemas.microsoft.com/office/powerpoint/2010/main" val="41239964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67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18CBACC-6509-4B86-BED5-0545E9223A4A}" type="slidenum">
              <a:rPr lang="en-US" altLang="en-US" smtClean="0"/>
              <a:pPr/>
              <a:t>94</a:t>
            </a:fld>
            <a:endParaRPr lang="en-US" altLang="en-US" smtClean="0"/>
          </a:p>
        </p:txBody>
      </p:sp>
    </p:spTree>
    <p:extLst>
      <p:ext uri="{BB962C8B-B14F-4D97-AF65-F5344CB8AC3E}">
        <p14:creationId xmlns:p14="http://schemas.microsoft.com/office/powerpoint/2010/main" val="30014093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69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2C00EA4-10BD-459A-9818-A1E99BBAA1D8}" type="slidenum">
              <a:rPr lang="en-US" altLang="en-US" smtClean="0"/>
              <a:pPr/>
              <a:t>95</a:t>
            </a:fld>
            <a:endParaRPr lang="en-US" altLang="en-US" smtClean="0"/>
          </a:p>
        </p:txBody>
      </p:sp>
    </p:spTree>
    <p:extLst>
      <p:ext uri="{BB962C8B-B14F-4D97-AF65-F5344CB8AC3E}">
        <p14:creationId xmlns:p14="http://schemas.microsoft.com/office/powerpoint/2010/main" val="31347602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71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3D242D7-CD43-4CAC-AABB-A7A7CC985D3B}" type="slidenum">
              <a:rPr lang="en-US" altLang="en-US" smtClean="0"/>
              <a:pPr/>
              <a:t>96</a:t>
            </a:fld>
            <a:endParaRPr lang="en-US" altLang="en-US" smtClean="0"/>
          </a:p>
        </p:txBody>
      </p:sp>
    </p:spTree>
    <p:extLst>
      <p:ext uri="{BB962C8B-B14F-4D97-AF65-F5344CB8AC3E}">
        <p14:creationId xmlns:p14="http://schemas.microsoft.com/office/powerpoint/2010/main" val="5888622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73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991214D-16F3-482C-A467-5A511ACDB330}" type="slidenum">
              <a:rPr lang="en-US" altLang="en-US" smtClean="0"/>
              <a:pPr/>
              <a:t>97</a:t>
            </a:fld>
            <a:endParaRPr lang="en-US" altLang="en-US" smtClean="0"/>
          </a:p>
        </p:txBody>
      </p:sp>
    </p:spTree>
    <p:extLst>
      <p:ext uri="{BB962C8B-B14F-4D97-AF65-F5344CB8AC3E}">
        <p14:creationId xmlns:p14="http://schemas.microsoft.com/office/powerpoint/2010/main" val="32254315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dirty="0" smtClean="0">
              <a:latin typeface="Verdana" panose="020B0604030504040204" pitchFamily="34" charset="0"/>
            </a:endParaRPr>
          </a:p>
          <a:p>
            <a:pPr>
              <a:defRPr/>
            </a:pPr>
            <a:endParaRPr lang="en-US" altLang="en-US" sz="1248" dirty="0" smtClean="0"/>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E32BC06-3974-418D-BD88-4AC77B922C42}" type="slidenum">
              <a:rPr lang="en-US" altLang="en-US" smtClean="0"/>
              <a:pPr/>
              <a:t>98</a:t>
            </a:fld>
            <a:endParaRPr lang="en-US" altLang="en-US" smtClean="0"/>
          </a:p>
        </p:txBody>
      </p:sp>
    </p:spTree>
    <p:extLst>
      <p:ext uri="{BB962C8B-B14F-4D97-AF65-F5344CB8AC3E}">
        <p14:creationId xmlns:p14="http://schemas.microsoft.com/office/powerpoint/2010/main" val="17034070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248" smtClean="0">
              <a:latin typeface="Verdana" panose="020B0604030504040204" pitchFamily="34" charset="0"/>
            </a:endParaRPr>
          </a:p>
          <a:p>
            <a:pPr>
              <a:defRPr/>
            </a:pPr>
            <a:endParaRPr lang="en-US" altLang="en-US" sz="1248" smtClean="0"/>
          </a:p>
        </p:txBody>
      </p:sp>
      <p:sp>
        <p:nvSpPr>
          <p:cNvPr id="277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94523F5-3791-4F84-991C-9495873A5E4F}" type="slidenum">
              <a:rPr lang="en-US" altLang="en-US" smtClean="0"/>
              <a:pPr/>
              <a:t>99</a:t>
            </a:fld>
            <a:endParaRPr lang="en-US" altLang="en-US" smtClean="0"/>
          </a:p>
        </p:txBody>
      </p:sp>
    </p:spTree>
    <p:extLst>
      <p:ext uri="{BB962C8B-B14F-4D97-AF65-F5344CB8AC3E}">
        <p14:creationId xmlns:p14="http://schemas.microsoft.com/office/powerpoint/2010/main" val="1253077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3790" y="1988399"/>
            <a:ext cx="8316199" cy="1372025"/>
          </a:xfrm>
          <a:prstGeom prst="rect">
            <a:avLst/>
          </a:prstGeom>
        </p:spPr>
        <p:txBody>
          <a:bodyPr lIns="81510" tIns="40755" rIns="81510" bIns="40755"/>
          <a:lstStyle/>
          <a:p>
            <a:r>
              <a:rPr lang="en-US" smtClean="0"/>
              <a:t>Click to edit Master title style</a:t>
            </a:r>
            <a:endParaRPr lang="en-US"/>
          </a:p>
        </p:txBody>
      </p:sp>
      <p:sp>
        <p:nvSpPr>
          <p:cNvPr id="3" name="Subtitle 2"/>
          <p:cNvSpPr>
            <a:spLocks noGrp="1"/>
          </p:cNvSpPr>
          <p:nvPr>
            <p:ph type="subTitle" idx="1"/>
          </p:nvPr>
        </p:nvSpPr>
        <p:spPr>
          <a:xfrm>
            <a:off x="1467569" y="3627120"/>
            <a:ext cx="6848635" cy="1635760"/>
          </a:xfrm>
          <a:prstGeom prst="rect">
            <a:avLst/>
          </a:prstGeom>
        </p:spPr>
        <p:txBody>
          <a:bodyPr lIns="81510" tIns="40755" rIns="81510" bIns="40755"/>
          <a:lstStyle>
            <a:lvl1pPr marL="0" indent="0" algn="ctr">
              <a:buNone/>
              <a:defRPr/>
            </a:lvl1pPr>
            <a:lvl2pPr marL="377570" indent="0" algn="ctr">
              <a:buNone/>
              <a:defRPr/>
            </a:lvl2pPr>
            <a:lvl3pPr marL="755139" indent="0" algn="ctr">
              <a:buNone/>
              <a:defRPr/>
            </a:lvl3pPr>
            <a:lvl4pPr marL="1132709" indent="0" algn="ctr">
              <a:buNone/>
              <a:defRPr/>
            </a:lvl4pPr>
            <a:lvl5pPr marL="1510277" indent="0" algn="ctr">
              <a:buNone/>
              <a:defRPr/>
            </a:lvl5pPr>
            <a:lvl6pPr marL="1887847" indent="0" algn="ctr">
              <a:buNone/>
              <a:defRPr/>
            </a:lvl6pPr>
            <a:lvl7pPr marL="2265417" indent="0" algn="ctr">
              <a:buNone/>
              <a:defRPr/>
            </a:lvl7pPr>
            <a:lvl8pPr marL="2642986" indent="0" algn="ctr">
              <a:buNone/>
              <a:defRPr/>
            </a:lvl8pPr>
            <a:lvl9pPr marL="302055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130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Emerg Response">
    <p:spTree>
      <p:nvGrpSpPr>
        <p:cNvPr id="1" name=""/>
        <p:cNvGrpSpPr/>
        <p:nvPr/>
      </p:nvGrpSpPr>
      <p:grpSpPr>
        <a:xfrm>
          <a:off x="0" y="0"/>
          <a:ext cx="0" cy="0"/>
          <a:chOff x="0" y="0"/>
          <a:chExt cx="0" cy="0"/>
        </a:xfrm>
      </p:grpSpPr>
      <p:sp>
        <p:nvSpPr>
          <p:cNvPr id="2" name="Title 1"/>
          <p:cNvSpPr>
            <a:spLocks noGrp="1"/>
          </p:cNvSpPr>
          <p:nvPr>
            <p:ph type="title"/>
          </p:nvPr>
        </p:nvSpPr>
        <p:spPr>
          <a:xfrm>
            <a:off x="2384702" y="390820"/>
            <a:ext cx="7002979" cy="561917"/>
          </a:xfrm>
          <a:prstGeom prst="rect">
            <a:avLst/>
          </a:prstGeom>
        </p:spPr>
        <p:txBody>
          <a:bodyPr lIns="81510" tIns="40755" rIns="81510" bIns="40755"/>
          <a:lstStyle>
            <a:lvl1pPr algn="l">
              <a:defRPr sz="1979" b="1">
                <a:solidFill>
                  <a:srgbClr val="4A72A8"/>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384703" y="1298531"/>
            <a:ext cx="3112361" cy="4224232"/>
          </a:xfrm>
          <a:prstGeom prst="rect">
            <a:avLst/>
          </a:prstGeom>
        </p:spPr>
        <p:txBody>
          <a:bodyPr lIns="81510" tIns="40755" rIns="81510" bIns="40755"/>
          <a:lstStyle>
            <a:lvl1pPr>
              <a:defRPr sz="1475">
                <a:solidFill>
                  <a:srgbClr val="3D3D3D"/>
                </a:solidFill>
              </a:defRPr>
            </a:lvl1pPr>
            <a:lvl2pPr>
              <a:defRPr sz="1475">
                <a:solidFill>
                  <a:srgbClr val="3D3D3D"/>
                </a:solidFill>
              </a:defRPr>
            </a:lvl2pPr>
            <a:lvl3pPr>
              <a:defRPr sz="1475">
                <a:solidFill>
                  <a:srgbClr val="3D3D3D"/>
                </a:solidFill>
              </a:defRPr>
            </a:lvl3pPr>
            <a:lvl4pPr>
              <a:defRPr sz="1475">
                <a:solidFill>
                  <a:srgbClr val="3D3D3D"/>
                </a:solidFill>
              </a:defRPr>
            </a:lvl4pPr>
            <a:lvl5pPr>
              <a:defRPr sz="1475">
                <a:solidFill>
                  <a:srgbClr val="3D3D3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08013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 name="Title 1"/>
          <p:cNvSpPr>
            <a:spLocks noGrp="1"/>
          </p:cNvSpPr>
          <p:nvPr>
            <p:ph type="title"/>
          </p:nvPr>
        </p:nvSpPr>
        <p:spPr>
          <a:xfrm>
            <a:off x="2384702" y="390820"/>
            <a:ext cx="7002979" cy="561917"/>
          </a:xfrm>
          <a:prstGeom prst="rect">
            <a:avLst/>
          </a:prstGeom>
        </p:spPr>
        <p:txBody>
          <a:bodyPr lIns="81510" tIns="40755" rIns="81510" bIns="40755"/>
          <a:lstStyle>
            <a:lvl1pPr algn="l">
              <a:defRPr sz="1979" b="1">
                <a:solidFill>
                  <a:srgbClr val="4A72A8"/>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384703" y="1298531"/>
            <a:ext cx="3112361" cy="4224232"/>
          </a:xfrm>
          <a:prstGeom prst="rect">
            <a:avLst/>
          </a:prstGeom>
        </p:spPr>
        <p:txBody>
          <a:bodyPr lIns="81510" tIns="40755" rIns="81510" bIns="40755"/>
          <a:lstStyle>
            <a:lvl1pPr>
              <a:defRPr sz="1475">
                <a:solidFill>
                  <a:srgbClr val="3D3D3D"/>
                </a:solidFill>
              </a:defRPr>
            </a:lvl1pPr>
            <a:lvl2pPr>
              <a:defRPr sz="1475">
                <a:solidFill>
                  <a:srgbClr val="3D3D3D"/>
                </a:solidFill>
              </a:defRPr>
            </a:lvl2pPr>
            <a:lvl3pPr>
              <a:defRPr sz="1475">
                <a:solidFill>
                  <a:srgbClr val="3D3D3D"/>
                </a:solidFill>
              </a:defRPr>
            </a:lvl3pPr>
            <a:lvl4pPr>
              <a:defRPr sz="1475">
                <a:solidFill>
                  <a:srgbClr val="3D3D3D"/>
                </a:solidFill>
              </a:defRPr>
            </a:lvl4pPr>
            <a:lvl5pPr>
              <a:defRPr sz="1475">
                <a:solidFill>
                  <a:srgbClr val="3D3D3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4113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2856" y="4113113"/>
            <a:ext cx="8316199" cy="1271270"/>
          </a:xfrm>
          <a:prstGeom prst="rect">
            <a:avLst/>
          </a:prstGeom>
        </p:spPr>
        <p:txBody>
          <a:bodyPr lIns="81510" tIns="40755" rIns="81510" bIns="40755" anchor="t"/>
          <a:lstStyle>
            <a:lvl1pPr algn="l">
              <a:defRPr sz="3335"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72856" y="2712937"/>
            <a:ext cx="8316199" cy="1400175"/>
          </a:xfrm>
          <a:prstGeom prst="rect">
            <a:avLst/>
          </a:prstGeom>
        </p:spPr>
        <p:txBody>
          <a:bodyPr lIns="81510" tIns="40755" rIns="81510" bIns="40755" anchor="b"/>
          <a:lstStyle>
            <a:lvl1pPr marL="0" indent="0">
              <a:buNone/>
              <a:defRPr sz="1668"/>
            </a:lvl1pPr>
            <a:lvl2pPr marL="377570" indent="0">
              <a:buNone/>
              <a:defRPr sz="1483"/>
            </a:lvl2pPr>
            <a:lvl3pPr marL="755139" indent="0">
              <a:buNone/>
              <a:defRPr sz="1298"/>
            </a:lvl3pPr>
            <a:lvl4pPr marL="1132709" indent="0">
              <a:buNone/>
              <a:defRPr sz="1112"/>
            </a:lvl4pPr>
            <a:lvl5pPr marL="1510277" indent="0">
              <a:buNone/>
              <a:defRPr sz="1112"/>
            </a:lvl5pPr>
            <a:lvl6pPr marL="1887847" indent="0">
              <a:buNone/>
              <a:defRPr sz="1112"/>
            </a:lvl6pPr>
            <a:lvl7pPr marL="2265417" indent="0">
              <a:buNone/>
              <a:defRPr sz="1112"/>
            </a:lvl7pPr>
            <a:lvl8pPr marL="2642986" indent="0">
              <a:buNone/>
              <a:defRPr sz="1112"/>
            </a:lvl8pPr>
            <a:lvl9pPr marL="3020556" indent="0">
              <a:buNone/>
              <a:defRPr sz="1112"/>
            </a:lvl9pPr>
          </a:lstStyle>
          <a:p>
            <a:pPr lvl="0"/>
            <a:r>
              <a:rPr lang="en-US" smtClean="0"/>
              <a:t>Click to edit Master text styles</a:t>
            </a:r>
          </a:p>
        </p:txBody>
      </p:sp>
    </p:spTree>
    <p:extLst>
      <p:ext uri="{BB962C8B-B14F-4D97-AF65-F5344CB8AC3E}">
        <p14:creationId xmlns:p14="http://schemas.microsoft.com/office/powerpoint/2010/main" val="97533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9190" y="256336"/>
            <a:ext cx="8805388" cy="1066801"/>
          </a:xfrm>
          <a:prstGeom prst="rect">
            <a:avLst/>
          </a:prstGeom>
        </p:spPr>
        <p:txBody>
          <a:bodyPr lIns="81510" tIns="40755" rIns="81510" bIns="40755"/>
          <a:lstStyle>
            <a:lvl1pPr algn="l">
              <a:defRPr sz="1668" b="1"/>
            </a:lvl1pPr>
          </a:lstStyle>
          <a:p>
            <a:r>
              <a:rPr lang="en-US" smtClean="0"/>
              <a:t>Click to edit Master title style</a:t>
            </a:r>
            <a:endParaRPr lang="en-US" dirty="0"/>
          </a:p>
        </p:txBody>
      </p:sp>
      <p:sp>
        <p:nvSpPr>
          <p:cNvPr id="3" name="Content Placeholder 2"/>
          <p:cNvSpPr>
            <a:spLocks noGrp="1"/>
          </p:cNvSpPr>
          <p:nvPr>
            <p:ph sz="half" idx="1"/>
          </p:nvPr>
        </p:nvSpPr>
        <p:spPr>
          <a:xfrm>
            <a:off x="489188" y="1493532"/>
            <a:ext cx="4321162" cy="4224232"/>
          </a:xfrm>
          <a:prstGeom prst="rect">
            <a:avLst/>
          </a:prstGeom>
        </p:spPr>
        <p:txBody>
          <a:bodyPr lIns="81510" tIns="40755" rIns="81510" bIns="40755"/>
          <a:lstStyle>
            <a:lvl1pPr>
              <a:defRPr sz="1112"/>
            </a:lvl1pPr>
            <a:lvl2pPr>
              <a:defRPr sz="1112"/>
            </a:lvl2pPr>
            <a:lvl3pPr>
              <a:defRPr sz="1112"/>
            </a:lvl3pPr>
            <a:lvl4pPr>
              <a:defRPr sz="1112"/>
            </a:lvl4pPr>
            <a:lvl5pPr>
              <a:defRPr sz="1112"/>
            </a:lvl5pPr>
            <a:lvl6pPr>
              <a:defRPr sz="1483"/>
            </a:lvl6pPr>
            <a:lvl7pPr>
              <a:defRPr sz="1483"/>
            </a:lvl7pPr>
            <a:lvl8pPr>
              <a:defRPr sz="1483"/>
            </a:lvl8pPr>
            <a:lvl9pPr>
              <a:defRPr sz="148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73417" y="1493532"/>
            <a:ext cx="4321162" cy="4224232"/>
          </a:xfrm>
          <a:prstGeom prst="rect">
            <a:avLst/>
          </a:prstGeom>
        </p:spPr>
        <p:txBody>
          <a:bodyPr lIns="81510" tIns="40755" rIns="81510" bIns="40755"/>
          <a:lstStyle>
            <a:lvl1pPr>
              <a:defRPr sz="1112"/>
            </a:lvl1pPr>
            <a:lvl2pPr>
              <a:defRPr sz="1112"/>
            </a:lvl2pPr>
            <a:lvl3pPr>
              <a:defRPr sz="1112"/>
            </a:lvl3pPr>
            <a:lvl4pPr>
              <a:defRPr sz="1112"/>
            </a:lvl4pPr>
            <a:lvl5pPr>
              <a:defRPr sz="1112"/>
            </a:lvl5pPr>
            <a:lvl6pPr>
              <a:defRPr sz="1483"/>
            </a:lvl6pPr>
            <a:lvl7pPr>
              <a:defRPr sz="1483"/>
            </a:lvl7pPr>
            <a:lvl8pPr>
              <a:defRPr sz="1483"/>
            </a:lvl8pPr>
            <a:lvl9pPr>
              <a:defRPr sz="148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4026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9190" y="256336"/>
            <a:ext cx="8805388" cy="1066801"/>
          </a:xfrm>
          <a:prstGeom prst="rect">
            <a:avLst/>
          </a:prstGeom>
        </p:spPr>
        <p:txBody>
          <a:bodyPr lIns="81510" tIns="40755" rIns="81510" bIns="40755"/>
          <a:lstStyle>
            <a:lvl1pPr algn="l">
              <a:defRPr sz="1800" b="1"/>
            </a:lvl1pPr>
          </a:lstStyle>
          <a:p>
            <a:r>
              <a:rPr lang="en-US" smtClean="0"/>
              <a:t>Click to edit Master title style</a:t>
            </a:r>
            <a:endParaRPr lang="en-US" dirty="0"/>
          </a:p>
        </p:txBody>
      </p:sp>
      <p:sp>
        <p:nvSpPr>
          <p:cNvPr id="3" name="Text Placeholder 2"/>
          <p:cNvSpPr>
            <a:spLocks noGrp="1"/>
          </p:cNvSpPr>
          <p:nvPr>
            <p:ph type="body" idx="1"/>
          </p:nvPr>
        </p:nvSpPr>
        <p:spPr>
          <a:xfrm>
            <a:off x="489192" y="1432778"/>
            <a:ext cx="4322861" cy="597112"/>
          </a:xfrm>
          <a:prstGeom prst="rect">
            <a:avLst/>
          </a:prstGeom>
        </p:spPr>
        <p:txBody>
          <a:bodyPr lIns="81510" tIns="40755" rIns="81510" bIns="40755" anchor="b"/>
          <a:lstStyle>
            <a:lvl1pPr marL="0" indent="0">
              <a:buNone/>
              <a:defRPr sz="1947" b="1"/>
            </a:lvl1pPr>
            <a:lvl2pPr marL="377570" indent="0">
              <a:buNone/>
              <a:defRPr sz="1668" b="1"/>
            </a:lvl2pPr>
            <a:lvl3pPr marL="755139" indent="0">
              <a:buNone/>
              <a:defRPr sz="1483" b="1"/>
            </a:lvl3pPr>
            <a:lvl4pPr marL="1132709" indent="0">
              <a:buNone/>
              <a:defRPr sz="1298" b="1"/>
            </a:lvl4pPr>
            <a:lvl5pPr marL="1510277" indent="0">
              <a:buNone/>
              <a:defRPr sz="1298" b="1"/>
            </a:lvl5pPr>
            <a:lvl6pPr marL="1887847" indent="0">
              <a:buNone/>
              <a:defRPr sz="1298" b="1"/>
            </a:lvl6pPr>
            <a:lvl7pPr marL="2265417" indent="0">
              <a:buNone/>
              <a:defRPr sz="1298" b="1"/>
            </a:lvl7pPr>
            <a:lvl8pPr marL="2642986" indent="0">
              <a:buNone/>
              <a:defRPr sz="1298" b="1"/>
            </a:lvl8pPr>
            <a:lvl9pPr marL="3020556" indent="0">
              <a:buNone/>
              <a:defRPr sz="1298" b="1"/>
            </a:lvl9pPr>
          </a:lstStyle>
          <a:p>
            <a:pPr lvl="0"/>
            <a:r>
              <a:rPr lang="en-US" smtClean="0"/>
              <a:t>Click to edit Master text styles</a:t>
            </a:r>
          </a:p>
        </p:txBody>
      </p:sp>
      <p:sp>
        <p:nvSpPr>
          <p:cNvPr id="4" name="Content Placeholder 3"/>
          <p:cNvSpPr>
            <a:spLocks noGrp="1"/>
          </p:cNvSpPr>
          <p:nvPr>
            <p:ph sz="half" idx="2"/>
          </p:nvPr>
        </p:nvSpPr>
        <p:spPr>
          <a:xfrm>
            <a:off x="489192" y="2029886"/>
            <a:ext cx="4322861" cy="3687870"/>
          </a:xfrm>
          <a:prstGeom prst="rect">
            <a:avLst/>
          </a:prstGeom>
        </p:spPr>
        <p:txBody>
          <a:bodyPr lIns="81510" tIns="40755" rIns="81510" bIns="40755"/>
          <a:lstStyle>
            <a:lvl1pPr>
              <a:defRPr sz="1947"/>
            </a:lvl1pPr>
            <a:lvl2pPr>
              <a:defRPr sz="1668"/>
            </a:lvl2pPr>
            <a:lvl3pPr>
              <a:defRPr sz="1483"/>
            </a:lvl3pPr>
            <a:lvl4pPr>
              <a:defRPr sz="1298"/>
            </a:lvl4pPr>
            <a:lvl5pPr>
              <a:defRPr sz="1298"/>
            </a:lvl5pPr>
            <a:lvl6pPr>
              <a:defRPr sz="1298"/>
            </a:lvl6pPr>
            <a:lvl7pPr>
              <a:defRPr sz="1298"/>
            </a:lvl7pPr>
            <a:lvl8pPr>
              <a:defRPr sz="1298"/>
            </a:lvl8pPr>
            <a:lvl9pPr>
              <a:defRPr sz="12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70020" y="1432778"/>
            <a:ext cx="4324560" cy="597112"/>
          </a:xfrm>
          <a:prstGeom prst="rect">
            <a:avLst/>
          </a:prstGeom>
        </p:spPr>
        <p:txBody>
          <a:bodyPr lIns="81510" tIns="40755" rIns="81510" bIns="40755" anchor="b"/>
          <a:lstStyle>
            <a:lvl1pPr marL="0" indent="0">
              <a:buNone/>
              <a:defRPr sz="1947" b="1"/>
            </a:lvl1pPr>
            <a:lvl2pPr marL="377570" indent="0">
              <a:buNone/>
              <a:defRPr sz="1668" b="1"/>
            </a:lvl2pPr>
            <a:lvl3pPr marL="755139" indent="0">
              <a:buNone/>
              <a:defRPr sz="1483" b="1"/>
            </a:lvl3pPr>
            <a:lvl4pPr marL="1132709" indent="0">
              <a:buNone/>
              <a:defRPr sz="1298" b="1"/>
            </a:lvl4pPr>
            <a:lvl5pPr marL="1510277" indent="0">
              <a:buNone/>
              <a:defRPr sz="1298" b="1"/>
            </a:lvl5pPr>
            <a:lvl6pPr marL="1887847" indent="0">
              <a:buNone/>
              <a:defRPr sz="1298" b="1"/>
            </a:lvl6pPr>
            <a:lvl7pPr marL="2265417" indent="0">
              <a:buNone/>
              <a:defRPr sz="1298" b="1"/>
            </a:lvl7pPr>
            <a:lvl8pPr marL="2642986" indent="0">
              <a:buNone/>
              <a:defRPr sz="1298" b="1"/>
            </a:lvl8pPr>
            <a:lvl9pPr marL="3020556" indent="0">
              <a:buNone/>
              <a:defRPr sz="1298" b="1"/>
            </a:lvl9pPr>
          </a:lstStyle>
          <a:p>
            <a:pPr lvl="0"/>
            <a:r>
              <a:rPr lang="en-US" smtClean="0"/>
              <a:t>Click to edit Master text styles</a:t>
            </a:r>
          </a:p>
        </p:txBody>
      </p:sp>
      <p:sp>
        <p:nvSpPr>
          <p:cNvPr id="6" name="Content Placeholder 5"/>
          <p:cNvSpPr>
            <a:spLocks noGrp="1"/>
          </p:cNvSpPr>
          <p:nvPr>
            <p:ph sz="quarter" idx="4"/>
          </p:nvPr>
        </p:nvSpPr>
        <p:spPr>
          <a:xfrm>
            <a:off x="4970020" y="2029886"/>
            <a:ext cx="4324560" cy="3687870"/>
          </a:xfrm>
          <a:prstGeom prst="rect">
            <a:avLst/>
          </a:prstGeom>
        </p:spPr>
        <p:txBody>
          <a:bodyPr lIns="81510" tIns="40755" rIns="81510" bIns="40755"/>
          <a:lstStyle>
            <a:lvl1pPr>
              <a:defRPr sz="1947"/>
            </a:lvl1pPr>
            <a:lvl2pPr>
              <a:defRPr sz="1668"/>
            </a:lvl2pPr>
            <a:lvl3pPr>
              <a:defRPr sz="1483"/>
            </a:lvl3pPr>
            <a:lvl4pPr>
              <a:defRPr sz="1298"/>
            </a:lvl4pPr>
            <a:lvl5pPr>
              <a:defRPr sz="1298"/>
            </a:lvl5pPr>
            <a:lvl6pPr>
              <a:defRPr sz="1298"/>
            </a:lvl6pPr>
            <a:lvl7pPr>
              <a:defRPr sz="1298"/>
            </a:lvl7pPr>
            <a:lvl8pPr>
              <a:defRPr sz="1298"/>
            </a:lvl8pPr>
            <a:lvl9pPr>
              <a:defRPr sz="12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645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9190" y="256336"/>
            <a:ext cx="8805388" cy="1066801"/>
          </a:xfrm>
          <a:prstGeom prst="rect">
            <a:avLst/>
          </a:prstGeom>
        </p:spPr>
        <p:txBody>
          <a:bodyPr lIns="81510" tIns="40755" rIns="81510" bIns="40755"/>
          <a:lstStyle/>
          <a:p>
            <a:r>
              <a:rPr lang="en-US" smtClean="0"/>
              <a:t>Click to edit Master title style</a:t>
            </a:r>
            <a:endParaRPr lang="en-US"/>
          </a:p>
        </p:txBody>
      </p:sp>
    </p:spTree>
    <p:extLst>
      <p:ext uri="{BB962C8B-B14F-4D97-AF65-F5344CB8AC3E}">
        <p14:creationId xmlns:p14="http://schemas.microsoft.com/office/powerpoint/2010/main" val="1298769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58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9194" y="254855"/>
            <a:ext cx="3218788" cy="1084580"/>
          </a:xfrm>
          <a:prstGeom prst="rect">
            <a:avLst/>
          </a:prstGeom>
        </p:spPr>
        <p:txBody>
          <a:bodyPr lIns="81510" tIns="40755" rIns="81510" bIns="40755" anchor="b"/>
          <a:lstStyle>
            <a:lvl1pPr algn="l">
              <a:defRPr sz="1668" b="1"/>
            </a:lvl1pPr>
          </a:lstStyle>
          <a:p>
            <a:r>
              <a:rPr lang="en-US" smtClean="0"/>
              <a:t>Click to edit Master title style</a:t>
            </a:r>
            <a:endParaRPr lang="en-US"/>
          </a:p>
        </p:txBody>
      </p:sp>
      <p:sp>
        <p:nvSpPr>
          <p:cNvPr id="3" name="Content Placeholder 2"/>
          <p:cNvSpPr>
            <a:spLocks noGrp="1"/>
          </p:cNvSpPr>
          <p:nvPr>
            <p:ph idx="1"/>
          </p:nvPr>
        </p:nvSpPr>
        <p:spPr>
          <a:xfrm>
            <a:off x="3825185" y="254857"/>
            <a:ext cx="5469396" cy="5462904"/>
          </a:xfrm>
          <a:prstGeom prst="rect">
            <a:avLst/>
          </a:prstGeom>
        </p:spPr>
        <p:txBody>
          <a:bodyPr lIns="81510" tIns="40755" rIns="81510" bIns="40755"/>
          <a:lstStyle>
            <a:lvl1pPr>
              <a:defRPr sz="2686"/>
            </a:lvl1pPr>
            <a:lvl2pPr>
              <a:defRPr sz="2317"/>
            </a:lvl2pPr>
            <a:lvl3pPr>
              <a:defRPr sz="1947"/>
            </a:lvl3pPr>
            <a:lvl4pPr>
              <a:defRPr sz="1668"/>
            </a:lvl4pPr>
            <a:lvl5pPr>
              <a:defRPr sz="1668"/>
            </a:lvl5pPr>
            <a:lvl6pPr>
              <a:defRPr sz="1668"/>
            </a:lvl6pPr>
            <a:lvl7pPr>
              <a:defRPr sz="1668"/>
            </a:lvl7pPr>
            <a:lvl8pPr>
              <a:defRPr sz="1668"/>
            </a:lvl8pPr>
            <a:lvl9pPr>
              <a:defRPr sz="166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9194" y="1339432"/>
            <a:ext cx="3218788" cy="4378325"/>
          </a:xfrm>
          <a:prstGeom prst="rect">
            <a:avLst/>
          </a:prstGeom>
        </p:spPr>
        <p:txBody>
          <a:bodyPr lIns="81510" tIns="40755" rIns="81510" bIns="40755"/>
          <a:lstStyle>
            <a:lvl1pPr marL="0" indent="0">
              <a:buNone/>
              <a:defRPr sz="1112"/>
            </a:lvl1pPr>
            <a:lvl2pPr marL="377570" indent="0">
              <a:buNone/>
              <a:defRPr sz="1019"/>
            </a:lvl2pPr>
            <a:lvl3pPr marL="755139" indent="0">
              <a:buNone/>
              <a:defRPr sz="834"/>
            </a:lvl3pPr>
            <a:lvl4pPr marL="1132709" indent="0">
              <a:buNone/>
              <a:defRPr sz="740"/>
            </a:lvl4pPr>
            <a:lvl5pPr marL="1510277" indent="0">
              <a:buNone/>
              <a:defRPr sz="740"/>
            </a:lvl5pPr>
            <a:lvl6pPr marL="1887847" indent="0">
              <a:buNone/>
              <a:defRPr sz="740"/>
            </a:lvl6pPr>
            <a:lvl7pPr marL="2265417" indent="0">
              <a:buNone/>
              <a:defRPr sz="740"/>
            </a:lvl7pPr>
            <a:lvl8pPr marL="2642986" indent="0">
              <a:buNone/>
              <a:defRPr sz="740"/>
            </a:lvl8pPr>
            <a:lvl9pPr marL="3020556" indent="0">
              <a:buNone/>
              <a:defRPr sz="740"/>
            </a:lvl9pPr>
          </a:lstStyle>
          <a:p>
            <a:pPr lvl="0"/>
            <a:r>
              <a:rPr lang="en-US" smtClean="0"/>
              <a:t>Click to edit Master text styles</a:t>
            </a:r>
          </a:p>
        </p:txBody>
      </p:sp>
    </p:spTree>
    <p:extLst>
      <p:ext uri="{BB962C8B-B14F-4D97-AF65-F5344CB8AC3E}">
        <p14:creationId xmlns:p14="http://schemas.microsoft.com/office/powerpoint/2010/main" val="3213580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7688" y="4480564"/>
            <a:ext cx="5870258" cy="528956"/>
          </a:xfrm>
          <a:prstGeom prst="rect">
            <a:avLst/>
          </a:prstGeom>
        </p:spPr>
        <p:txBody>
          <a:bodyPr lIns="81510" tIns="40755" rIns="81510" bIns="40755" anchor="b"/>
          <a:lstStyle>
            <a:lvl1pPr algn="l">
              <a:defRPr sz="1668" b="1"/>
            </a:lvl1pPr>
          </a:lstStyle>
          <a:p>
            <a:r>
              <a:rPr lang="en-US" smtClean="0"/>
              <a:t>Click to edit Master title style</a:t>
            </a:r>
            <a:endParaRPr lang="en-US"/>
          </a:p>
        </p:txBody>
      </p:sp>
      <p:sp>
        <p:nvSpPr>
          <p:cNvPr id="3" name="Picture Placeholder 2"/>
          <p:cNvSpPr>
            <a:spLocks noGrp="1"/>
          </p:cNvSpPr>
          <p:nvPr>
            <p:ph type="pic" idx="1"/>
          </p:nvPr>
        </p:nvSpPr>
        <p:spPr>
          <a:xfrm>
            <a:off x="1917688" y="571934"/>
            <a:ext cx="5870258" cy="3840480"/>
          </a:xfrm>
          <a:prstGeom prst="rect">
            <a:avLst/>
          </a:prstGeom>
        </p:spPr>
        <p:txBody>
          <a:bodyPr lIns="81510" tIns="40755" rIns="81510" bIns="40755"/>
          <a:lstStyle>
            <a:lvl1pPr marL="0" indent="0">
              <a:buNone/>
              <a:defRPr sz="2686"/>
            </a:lvl1pPr>
            <a:lvl2pPr marL="377570" indent="0">
              <a:buNone/>
              <a:defRPr sz="2317"/>
            </a:lvl2pPr>
            <a:lvl3pPr marL="755139" indent="0">
              <a:buNone/>
              <a:defRPr sz="1947"/>
            </a:lvl3pPr>
            <a:lvl4pPr marL="1132709" indent="0">
              <a:buNone/>
              <a:defRPr sz="1668"/>
            </a:lvl4pPr>
            <a:lvl5pPr marL="1510277" indent="0">
              <a:buNone/>
              <a:defRPr sz="1668"/>
            </a:lvl5pPr>
            <a:lvl6pPr marL="1887847" indent="0">
              <a:buNone/>
              <a:defRPr sz="1668"/>
            </a:lvl6pPr>
            <a:lvl7pPr marL="2265417" indent="0">
              <a:buNone/>
              <a:defRPr sz="1668"/>
            </a:lvl7pPr>
            <a:lvl8pPr marL="2642986" indent="0">
              <a:buNone/>
              <a:defRPr sz="1668"/>
            </a:lvl8pPr>
            <a:lvl9pPr marL="3020556" indent="0">
              <a:buNone/>
              <a:defRPr sz="1668"/>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917688" y="5009519"/>
            <a:ext cx="5870258" cy="751203"/>
          </a:xfrm>
          <a:prstGeom prst="rect">
            <a:avLst/>
          </a:prstGeom>
        </p:spPr>
        <p:txBody>
          <a:bodyPr lIns="81510" tIns="40755" rIns="81510" bIns="40755"/>
          <a:lstStyle>
            <a:lvl1pPr marL="0" indent="0">
              <a:buNone/>
              <a:defRPr sz="1112"/>
            </a:lvl1pPr>
            <a:lvl2pPr marL="377570" indent="0">
              <a:buNone/>
              <a:defRPr sz="1019"/>
            </a:lvl2pPr>
            <a:lvl3pPr marL="755139" indent="0">
              <a:buNone/>
              <a:defRPr sz="834"/>
            </a:lvl3pPr>
            <a:lvl4pPr marL="1132709" indent="0">
              <a:buNone/>
              <a:defRPr sz="740"/>
            </a:lvl4pPr>
            <a:lvl5pPr marL="1510277" indent="0">
              <a:buNone/>
              <a:defRPr sz="740"/>
            </a:lvl5pPr>
            <a:lvl6pPr marL="1887847" indent="0">
              <a:buNone/>
              <a:defRPr sz="740"/>
            </a:lvl6pPr>
            <a:lvl7pPr marL="2265417" indent="0">
              <a:buNone/>
              <a:defRPr sz="740"/>
            </a:lvl7pPr>
            <a:lvl8pPr marL="2642986" indent="0">
              <a:buNone/>
              <a:defRPr sz="740"/>
            </a:lvl8pPr>
            <a:lvl9pPr marL="3020556" indent="0">
              <a:buNone/>
              <a:defRPr sz="740"/>
            </a:lvl9pPr>
          </a:lstStyle>
          <a:p>
            <a:pPr lvl="0"/>
            <a:r>
              <a:rPr lang="en-US" smtClean="0"/>
              <a:t>Click to edit Master text styles</a:t>
            </a:r>
          </a:p>
        </p:txBody>
      </p:sp>
    </p:spTree>
    <p:extLst>
      <p:ext uri="{BB962C8B-B14F-4D97-AF65-F5344CB8AC3E}">
        <p14:creationId xmlns:p14="http://schemas.microsoft.com/office/powerpoint/2010/main" val="4168623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89190" y="256336"/>
            <a:ext cx="8805388" cy="1066801"/>
          </a:xfrm>
          <a:prstGeom prst="rect">
            <a:avLst/>
          </a:prstGeom>
        </p:spPr>
        <p:txBody>
          <a:bodyPr lIns="81510" tIns="40755" rIns="81510" bIns="40755"/>
          <a:lstStyle/>
          <a:p>
            <a:r>
              <a:rPr lang="en-US" smtClean="0"/>
              <a:t>Click to edit Master title style</a:t>
            </a:r>
            <a:endParaRPr lang="en-US"/>
          </a:p>
        </p:txBody>
      </p:sp>
      <p:sp>
        <p:nvSpPr>
          <p:cNvPr id="3" name="Vertical Text Placeholder 2"/>
          <p:cNvSpPr>
            <a:spLocks noGrp="1"/>
          </p:cNvSpPr>
          <p:nvPr>
            <p:ph type="body" orient="vert" idx="1"/>
          </p:nvPr>
        </p:nvSpPr>
        <p:spPr>
          <a:xfrm>
            <a:off x="489190" y="1493532"/>
            <a:ext cx="8805388" cy="4224232"/>
          </a:xfrm>
          <a:prstGeom prst="rect">
            <a:avLst/>
          </a:prstGeom>
        </p:spPr>
        <p:txBody>
          <a:bodyPr vert="eaVert" lIns="81510" tIns="40755" rIns="81510" bIns="4075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3812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4702" y="390820"/>
            <a:ext cx="7002979" cy="561917"/>
          </a:xfrm>
          <a:prstGeom prst="rect">
            <a:avLst/>
          </a:prstGeom>
        </p:spPr>
        <p:txBody>
          <a:bodyPr lIns="81510" tIns="40755" rIns="81510" bIns="40755"/>
          <a:lstStyle>
            <a:lvl1pPr algn="l">
              <a:defRPr sz="1979" b="1">
                <a:solidFill>
                  <a:srgbClr val="4A72A8"/>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96082" y="1212090"/>
            <a:ext cx="4213767" cy="4224232"/>
          </a:xfrm>
          <a:prstGeom prst="rect">
            <a:avLst/>
          </a:prstGeom>
        </p:spPr>
        <p:txBody>
          <a:bodyPr lIns="81510" tIns="40755" rIns="81510" bIns="40755"/>
          <a:lstStyle>
            <a:lvl1pPr>
              <a:defRPr sz="1475">
                <a:solidFill>
                  <a:srgbClr val="3D3D3D"/>
                </a:solidFill>
              </a:defRPr>
            </a:lvl1pPr>
            <a:lvl2pPr>
              <a:defRPr sz="1475">
                <a:solidFill>
                  <a:srgbClr val="3D3D3D"/>
                </a:solidFill>
              </a:defRPr>
            </a:lvl2pPr>
            <a:lvl3pPr>
              <a:defRPr sz="1475">
                <a:solidFill>
                  <a:srgbClr val="3D3D3D"/>
                </a:solidFill>
              </a:defRPr>
            </a:lvl3pPr>
            <a:lvl4pPr>
              <a:defRPr sz="1475">
                <a:solidFill>
                  <a:srgbClr val="3D3D3D"/>
                </a:solidFill>
              </a:defRPr>
            </a:lvl4pPr>
            <a:lvl5pPr>
              <a:defRPr sz="1475">
                <a:solidFill>
                  <a:srgbClr val="3D3D3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0749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3235" y="256337"/>
            <a:ext cx="2201347" cy="5461425"/>
          </a:xfrm>
          <a:prstGeom prst="rect">
            <a:avLst/>
          </a:prstGeom>
        </p:spPr>
        <p:txBody>
          <a:bodyPr vert="eaVert" lIns="81510" tIns="40755" rIns="81510" bIns="40755"/>
          <a:lstStyle/>
          <a:p>
            <a:r>
              <a:rPr lang="en-US" smtClean="0"/>
              <a:t>Click to edit Master title style</a:t>
            </a:r>
            <a:endParaRPr lang="en-US"/>
          </a:p>
        </p:txBody>
      </p:sp>
      <p:sp>
        <p:nvSpPr>
          <p:cNvPr id="3" name="Vertical Text Placeholder 2"/>
          <p:cNvSpPr>
            <a:spLocks noGrp="1"/>
          </p:cNvSpPr>
          <p:nvPr>
            <p:ph type="body" orient="vert" idx="1"/>
          </p:nvPr>
        </p:nvSpPr>
        <p:spPr>
          <a:xfrm>
            <a:off x="489191" y="256337"/>
            <a:ext cx="6440977" cy="5461425"/>
          </a:xfrm>
          <a:prstGeom prst="rect">
            <a:avLst/>
          </a:prstGeom>
        </p:spPr>
        <p:txBody>
          <a:bodyPr vert="eaVert" lIns="81510" tIns="40755" rIns="81510" bIns="4075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3035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71824" y="340392"/>
            <a:ext cx="8440117" cy="123729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078606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Hazards">
    <p:spTree>
      <p:nvGrpSpPr>
        <p:cNvPr id="1" name=""/>
        <p:cNvGrpSpPr/>
        <p:nvPr/>
      </p:nvGrpSpPr>
      <p:grpSpPr>
        <a:xfrm>
          <a:off x="0" y="0"/>
          <a:ext cx="0" cy="0"/>
          <a:chOff x="0" y="0"/>
          <a:chExt cx="0" cy="0"/>
        </a:xfrm>
      </p:grpSpPr>
      <p:sp>
        <p:nvSpPr>
          <p:cNvPr id="2" name="Title 1"/>
          <p:cNvSpPr>
            <a:spLocks noGrp="1"/>
          </p:cNvSpPr>
          <p:nvPr>
            <p:ph type="title"/>
          </p:nvPr>
        </p:nvSpPr>
        <p:spPr>
          <a:xfrm>
            <a:off x="2384702" y="390820"/>
            <a:ext cx="7002979" cy="561917"/>
          </a:xfrm>
          <a:prstGeom prst="rect">
            <a:avLst/>
          </a:prstGeom>
        </p:spPr>
        <p:txBody>
          <a:bodyPr lIns="81510" tIns="40755" rIns="81510" bIns="40755"/>
          <a:lstStyle>
            <a:lvl1pPr algn="l">
              <a:defRPr sz="1979" b="1">
                <a:solidFill>
                  <a:srgbClr val="4A72A8"/>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384703" y="1298531"/>
            <a:ext cx="3112361" cy="4224232"/>
          </a:xfrm>
          <a:prstGeom prst="rect">
            <a:avLst/>
          </a:prstGeom>
        </p:spPr>
        <p:txBody>
          <a:bodyPr lIns="81510" tIns="40755" rIns="81510" bIns="40755"/>
          <a:lstStyle>
            <a:lvl1pPr>
              <a:defRPr sz="1475">
                <a:solidFill>
                  <a:srgbClr val="3D3D3D"/>
                </a:solidFill>
              </a:defRPr>
            </a:lvl1pPr>
            <a:lvl2pPr>
              <a:defRPr sz="1475">
                <a:solidFill>
                  <a:srgbClr val="3D3D3D"/>
                </a:solidFill>
              </a:defRPr>
            </a:lvl2pPr>
            <a:lvl3pPr>
              <a:defRPr sz="1475">
                <a:solidFill>
                  <a:srgbClr val="3D3D3D"/>
                </a:solidFill>
              </a:defRPr>
            </a:lvl3pPr>
            <a:lvl4pPr>
              <a:defRPr sz="1475">
                <a:solidFill>
                  <a:srgbClr val="3D3D3D"/>
                </a:solidFill>
              </a:defRPr>
            </a:lvl4pPr>
            <a:lvl5pPr>
              <a:defRPr sz="1475">
                <a:solidFill>
                  <a:srgbClr val="3D3D3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823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Hazards">
    <p:spTree>
      <p:nvGrpSpPr>
        <p:cNvPr id="1" name=""/>
        <p:cNvGrpSpPr/>
        <p:nvPr/>
      </p:nvGrpSpPr>
      <p:grpSpPr>
        <a:xfrm>
          <a:off x="0" y="0"/>
          <a:ext cx="0" cy="0"/>
          <a:chOff x="0" y="0"/>
          <a:chExt cx="0" cy="0"/>
        </a:xfrm>
      </p:grpSpPr>
      <p:sp>
        <p:nvSpPr>
          <p:cNvPr id="2" name="Title 1"/>
          <p:cNvSpPr>
            <a:spLocks noGrp="1"/>
          </p:cNvSpPr>
          <p:nvPr>
            <p:ph type="title"/>
          </p:nvPr>
        </p:nvSpPr>
        <p:spPr>
          <a:xfrm>
            <a:off x="2384702" y="390820"/>
            <a:ext cx="7002979" cy="561917"/>
          </a:xfrm>
          <a:prstGeom prst="rect">
            <a:avLst/>
          </a:prstGeom>
        </p:spPr>
        <p:txBody>
          <a:bodyPr lIns="81510" tIns="40755" rIns="81510" bIns="40755"/>
          <a:lstStyle>
            <a:lvl1pPr algn="l">
              <a:defRPr sz="1979" b="1">
                <a:solidFill>
                  <a:srgbClr val="4A72A8"/>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384703" y="1298531"/>
            <a:ext cx="3112361" cy="4224232"/>
          </a:xfrm>
          <a:prstGeom prst="rect">
            <a:avLst/>
          </a:prstGeom>
        </p:spPr>
        <p:txBody>
          <a:bodyPr lIns="81510" tIns="40755" rIns="81510" bIns="40755"/>
          <a:lstStyle>
            <a:lvl1pPr>
              <a:defRPr sz="1475">
                <a:solidFill>
                  <a:srgbClr val="3D3D3D"/>
                </a:solidFill>
              </a:defRPr>
            </a:lvl1pPr>
            <a:lvl2pPr>
              <a:defRPr sz="1475">
                <a:solidFill>
                  <a:srgbClr val="3D3D3D"/>
                </a:solidFill>
              </a:defRPr>
            </a:lvl2pPr>
            <a:lvl3pPr>
              <a:defRPr sz="1475">
                <a:solidFill>
                  <a:srgbClr val="3D3D3D"/>
                </a:solidFill>
              </a:defRPr>
            </a:lvl3pPr>
            <a:lvl4pPr>
              <a:defRPr sz="1475">
                <a:solidFill>
                  <a:srgbClr val="3D3D3D"/>
                </a:solidFill>
              </a:defRPr>
            </a:lvl4pPr>
            <a:lvl5pPr>
              <a:defRPr sz="1475">
                <a:solidFill>
                  <a:srgbClr val="3D3D3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56058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a:xfrm>
            <a:off x="2384702" y="390820"/>
            <a:ext cx="7002979" cy="561917"/>
          </a:xfrm>
          <a:prstGeom prst="rect">
            <a:avLst/>
          </a:prstGeom>
        </p:spPr>
        <p:txBody>
          <a:bodyPr lIns="81510" tIns="40755" rIns="81510" bIns="40755"/>
          <a:lstStyle>
            <a:lvl1pPr algn="l">
              <a:defRPr sz="1979" b="1">
                <a:solidFill>
                  <a:srgbClr val="4A72A8"/>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384703" y="1298531"/>
            <a:ext cx="3112361" cy="4224232"/>
          </a:xfrm>
          <a:prstGeom prst="rect">
            <a:avLst/>
          </a:prstGeom>
        </p:spPr>
        <p:txBody>
          <a:bodyPr lIns="81510" tIns="40755" rIns="81510" bIns="40755"/>
          <a:lstStyle>
            <a:lvl1pPr>
              <a:defRPr sz="1475">
                <a:solidFill>
                  <a:srgbClr val="3D3D3D"/>
                </a:solidFill>
              </a:defRPr>
            </a:lvl1pPr>
            <a:lvl2pPr>
              <a:defRPr sz="1475">
                <a:solidFill>
                  <a:srgbClr val="3D3D3D"/>
                </a:solidFill>
              </a:defRPr>
            </a:lvl2pPr>
            <a:lvl3pPr>
              <a:defRPr sz="1475">
                <a:solidFill>
                  <a:srgbClr val="3D3D3D"/>
                </a:solidFill>
              </a:defRPr>
            </a:lvl3pPr>
            <a:lvl4pPr>
              <a:defRPr sz="1475">
                <a:solidFill>
                  <a:srgbClr val="3D3D3D"/>
                </a:solidFill>
              </a:defRPr>
            </a:lvl4pPr>
            <a:lvl5pPr>
              <a:defRPr sz="1475">
                <a:solidFill>
                  <a:srgbClr val="3D3D3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35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oils">
    <p:spTree>
      <p:nvGrpSpPr>
        <p:cNvPr id="1" name=""/>
        <p:cNvGrpSpPr/>
        <p:nvPr/>
      </p:nvGrpSpPr>
      <p:grpSpPr>
        <a:xfrm>
          <a:off x="0" y="0"/>
          <a:ext cx="0" cy="0"/>
          <a:chOff x="0" y="0"/>
          <a:chExt cx="0" cy="0"/>
        </a:xfrm>
      </p:grpSpPr>
      <p:sp>
        <p:nvSpPr>
          <p:cNvPr id="2" name="Title 1"/>
          <p:cNvSpPr>
            <a:spLocks noGrp="1"/>
          </p:cNvSpPr>
          <p:nvPr>
            <p:ph type="title"/>
          </p:nvPr>
        </p:nvSpPr>
        <p:spPr>
          <a:xfrm>
            <a:off x="2384702" y="390820"/>
            <a:ext cx="7002979" cy="561917"/>
          </a:xfrm>
          <a:prstGeom prst="rect">
            <a:avLst/>
          </a:prstGeom>
        </p:spPr>
        <p:txBody>
          <a:bodyPr lIns="81510" tIns="40755" rIns="81510" bIns="40755"/>
          <a:lstStyle>
            <a:lvl1pPr algn="l">
              <a:defRPr sz="1979" b="1">
                <a:solidFill>
                  <a:srgbClr val="4A72A8"/>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96875" y="1600201"/>
            <a:ext cx="4266406" cy="3922562"/>
          </a:xfrm>
          <a:prstGeom prst="rect">
            <a:avLst/>
          </a:prstGeom>
        </p:spPr>
        <p:txBody>
          <a:bodyPr lIns="81510" tIns="40755" rIns="81510" bIns="40755"/>
          <a:lstStyle>
            <a:lvl1pPr>
              <a:defRPr sz="1475">
                <a:solidFill>
                  <a:srgbClr val="3D3D3D"/>
                </a:solidFill>
              </a:defRPr>
            </a:lvl1pPr>
            <a:lvl2pPr>
              <a:defRPr sz="1475">
                <a:solidFill>
                  <a:srgbClr val="3D3D3D"/>
                </a:solidFill>
              </a:defRPr>
            </a:lvl2pPr>
            <a:lvl3pPr>
              <a:defRPr sz="1475">
                <a:solidFill>
                  <a:srgbClr val="3D3D3D"/>
                </a:solidFill>
              </a:defRPr>
            </a:lvl3pPr>
            <a:lvl4pPr>
              <a:defRPr sz="1475">
                <a:solidFill>
                  <a:srgbClr val="3D3D3D"/>
                </a:solidFill>
              </a:defRPr>
            </a:lvl4pPr>
            <a:lvl5pPr>
              <a:defRPr sz="1475">
                <a:solidFill>
                  <a:srgbClr val="3D3D3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42885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oil Inspections">
    <p:spTree>
      <p:nvGrpSpPr>
        <p:cNvPr id="1" name=""/>
        <p:cNvGrpSpPr/>
        <p:nvPr/>
      </p:nvGrpSpPr>
      <p:grpSpPr>
        <a:xfrm>
          <a:off x="0" y="0"/>
          <a:ext cx="0" cy="0"/>
          <a:chOff x="0" y="0"/>
          <a:chExt cx="0" cy="0"/>
        </a:xfrm>
      </p:grpSpPr>
      <p:sp>
        <p:nvSpPr>
          <p:cNvPr id="2" name="Title 1"/>
          <p:cNvSpPr>
            <a:spLocks noGrp="1"/>
          </p:cNvSpPr>
          <p:nvPr>
            <p:ph type="title"/>
          </p:nvPr>
        </p:nvSpPr>
        <p:spPr>
          <a:xfrm>
            <a:off x="2384702" y="390820"/>
            <a:ext cx="7002979" cy="561917"/>
          </a:xfrm>
          <a:prstGeom prst="rect">
            <a:avLst/>
          </a:prstGeom>
        </p:spPr>
        <p:txBody>
          <a:bodyPr lIns="81510" tIns="40755" rIns="81510" bIns="40755"/>
          <a:lstStyle>
            <a:lvl1pPr algn="l">
              <a:defRPr sz="1979" b="1">
                <a:solidFill>
                  <a:srgbClr val="4A72A8"/>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384703" y="1600199"/>
            <a:ext cx="3112361" cy="3922563"/>
          </a:xfrm>
          <a:prstGeom prst="rect">
            <a:avLst/>
          </a:prstGeom>
        </p:spPr>
        <p:txBody>
          <a:bodyPr lIns="81510" tIns="40755" rIns="81510" bIns="40755"/>
          <a:lstStyle>
            <a:lvl1pPr>
              <a:defRPr sz="1300">
                <a:solidFill>
                  <a:srgbClr val="3D3D3D"/>
                </a:solidFill>
              </a:defRPr>
            </a:lvl1pPr>
            <a:lvl2pPr>
              <a:defRPr sz="1300">
                <a:solidFill>
                  <a:srgbClr val="3D3D3D"/>
                </a:solidFill>
              </a:defRPr>
            </a:lvl2pPr>
            <a:lvl3pPr>
              <a:defRPr sz="1300">
                <a:solidFill>
                  <a:srgbClr val="3D3D3D"/>
                </a:solidFill>
              </a:defRPr>
            </a:lvl3pPr>
            <a:lvl4pPr>
              <a:defRPr sz="1300">
                <a:solidFill>
                  <a:srgbClr val="3D3D3D"/>
                </a:solidFill>
              </a:defRPr>
            </a:lvl4pPr>
            <a:lvl5pPr>
              <a:defRPr sz="1300">
                <a:solidFill>
                  <a:srgbClr val="3D3D3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90031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afety Devices">
    <p:spTree>
      <p:nvGrpSpPr>
        <p:cNvPr id="1" name=""/>
        <p:cNvGrpSpPr/>
        <p:nvPr/>
      </p:nvGrpSpPr>
      <p:grpSpPr>
        <a:xfrm>
          <a:off x="0" y="0"/>
          <a:ext cx="0" cy="0"/>
          <a:chOff x="0" y="0"/>
          <a:chExt cx="0" cy="0"/>
        </a:xfrm>
      </p:grpSpPr>
      <p:sp>
        <p:nvSpPr>
          <p:cNvPr id="2" name="Title 1"/>
          <p:cNvSpPr>
            <a:spLocks noGrp="1"/>
          </p:cNvSpPr>
          <p:nvPr>
            <p:ph type="title"/>
          </p:nvPr>
        </p:nvSpPr>
        <p:spPr>
          <a:xfrm>
            <a:off x="2384702" y="390820"/>
            <a:ext cx="7002979" cy="561917"/>
          </a:xfrm>
          <a:prstGeom prst="rect">
            <a:avLst/>
          </a:prstGeom>
        </p:spPr>
        <p:txBody>
          <a:bodyPr lIns="81510" tIns="40755" rIns="81510" bIns="40755"/>
          <a:lstStyle>
            <a:lvl1pPr algn="l">
              <a:defRPr sz="1979" b="1">
                <a:solidFill>
                  <a:srgbClr val="4A72A8"/>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384703" y="1298531"/>
            <a:ext cx="3112361" cy="4224232"/>
          </a:xfrm>
          <a:prstGeom prst="rect">
            <a:avLst/>
          </a:prstGeom>
        </p:spPr>
        <p:txBody>
          <a:bodyPr lIns="81510" tIns="40755" rIns="81510" bIns="40755"/>
          <a:lstStyle>
            <a:lvl1pPr>
              <a:defRPr sz="1475">
                <a:solidFill>
                  <a:srgbClr val="3D3D3D"/>
                </a:solidFill>
              </a:defRPr>
            </a:lvl1pPr>
            <a:lvl2pPr>
              <a:defRPr sz="1475">
                <a:solidFill>
                  <a:srgbClr val="3D3D3D"/>
                </a:solidFill>
              </a:defRPr>
            </a:lvl2pPr>
            <a:lvl3pPr>
              <a:defRPr sz="1475">
                <a:solidFill>
                  <a:srgbClr val="3D3D3D"/>
                </a:solidFill>
              </a:defRPr>
            </a:lvl3pPr>
            <a:lvl4pPr>
              <a:defRPr sz="1475">
                <a:solidFill>
                  <a:srgbClr val="3D3D3D"/>
                </a:solidFill>
              </a:defRPr>
            </a:lvl4pPr>
            <a:lvl5pPr>
              <a:defRPr sz="1475">
                <a:solidFill>
                  <a:srgbClr val="3D3D3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8439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Inspections">
    <p:spTree>
      <p:nvGrpSpPr>
        <p:cNvPr id="1" name=""/>
        <p:cNvGrpSpPr/>
        <p:nvPr/>
      </p:nvGrpSpPr>
      <p:grpSpPr>
        <a:xfrm>
          <a:off x="0" y="0"/>
          <a:ext cx="0" cy="0"/>
          <a:chOff x="0" y="0"/>
          <a:chExt cx="0" cy="0"/>
        </a:xfrm>
      </p:grpSpPr>
      <p:sp>
        <p:nvSpPr>
          <p:cNvPr id="2" name="Title 1"/>
          <p:cNvSpPr>
            <a:spLocks noGrp="1"/>
          </p:cNvSpPr>
          <p:nvPr>
            <p:ph type="title"/>
          </p:nvPr>
        </p:nvSpPr>
        <p:spPr>
          <a:xfrm>
            <a:off x="2384702" y="390820"/>
            <a:ext cx="7002979" cy="561917"/>
          </a:xfrm>
          <a:prstGeom prst="rect">
            <a:avLst/>
          </a:prstGeom>
        </p:spPr>
        <p:txBody>
          <a:bodyPr lIns="81510" tIns="40755" rIns="81510" bIns="40755"/>
          <a:lstStyle>
            <a:lvl1pPr algn="l">
              <a:defRPr sz="1979" b="1">
                <a:solidFill>
                  <a:srgbClr val="4A72A8"/>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384703" y="1298531"/>
            <a:ext cx="3112361" cy="4224232"/>
          </a:xfrm>
          <a:prstGeom prst="rect">
            <a:avLst/>
          </a:prstGeom>
        </p:spPr>
        <p:txBody>
          <a:bodyPr lIns="81510" tIns="40755" rIns="81510" bIns="40755"/>
          <a:lstStyle>
            <a:lvl1pPr>
              <a:defRPr sz="1475">
                <a:solidFill>
                  <a:srgbClr val="3D3D3D"/>
                </a:solidFill>
              </a:defRPr>
            </a:lvl1pPr>
            <a:lvl2pPr>
              <a:defRPr sz="1475">
                <a:solidFill>
                  <a:srgbClr val="3D3D3D"/>
                </a:solidFill>
              </a:defRPr>
            </a:lvl2pPr>
            <a:lvl3pPr>
              <a:defRPr sz="1475">
                <a:solidFill>
                  <a:srgbClr val="3D3D3D"/>
                </a:solidFill>
              </a:defRPr>
            </a:lvl3pPr>
            <a:lvl4pPr>
              <a:defRPr sz="1475">
                <a:solidFill>
                  <a:srgbClr val="3D3D3D"/>
                </a:solidFill>
              </a:defRPr>
            </a:lvl4pPr>
            <a:lvl5pPr>
              <a:defRPr sz="1475">
                <a:solidFill>
                  <a:srgbClr val="3D3D3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2472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94" y="5867400"/>
            <a:ext cx="9782175" cy="542925"/>
          </a:xfrm>
          <a:prstGeom prst="rect">
            <a:avLst/>
          </a:prstGeom>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Lst>
  <p:timing>
    <p:tnLst>
      <p:par>
        <p:cTn id="1" dur="indefinite" restart="never" nodeType="tmRoot"/>
      </p:par>
    </p:tnLst>
  </p:timing>
  <p:txStyles>
    <p:title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Tahoma" pitchFamily="34" charset="0"/>
          <a:cs typeface="Arial" charset="0"/>
        </a:defRPr>
      </a:lvl2pPr>
      <a:lvl3pPr algn="ctr" rtl="0" eaLnBrk="1" fontAlgn="base" hangingPunct="1">
        <a:spcBef>
          <a:spcPct val="0"/>
        </a:spcBef>
        <a:spcAft>
          <a:spcPct val="0"/>
        </a:spcAft>
        <a:defRPr sz="3400">
          <a:solidFill>
            <a:schemeClr val="tx2"/>
          </a:solidFill>
          <a:latin typeface="Tahoma" pitchFamily="34" charset="0"/>
          <a:cs typeface="Arial" charset="0"/>
        </a:defRPr>
      </a:lvl3pPr>
      <a:lvl4pPr algn="ctr" rtl="0" eaLnBrk="1" fontAlgn="base" hangingPunct="1">
        <a:spcBef>
          <a:spcPct val="0"/>
        </a:spcBef>
        <a:spcAft>
          <a:spcPct val="0"/>
        </a:spcAft>
        <a:defRPr sz="3400">
          <a:solidFill>
            <a:schemeClr val="tx2"/>
          </a:solidFill>
          <a:latin typeface="Tahoma" pitchFamily="34" charset="0"/>
          <a:cs typeface="Arial" charset="0"/>
        </a:defRPr>
      </a:lvl4pPr>
      <a:lvl5pPr algn="ctr" rtl="0" eaLnBrk="1" fontAlgn="base" hangingPunct="1">
        <a:spcBef>
          <a:spcPct val="0"/>
        </a:spcBef>
        <a:spcAft>
          <a:spcPct val="0"/>
        </a:spcAft>
        <a:defRPr sz="3400">
          <a:solidFill>
            <a:schemeClr val="tx2"/>
          </a:solidFill>
          <a:latin typeface="Tahoma" pitchFamily="34" charset="0"/>
          <a:cs typeface="Arial" charset="0"/>
        </a:defRPr>
      </a:lvl5pPr>
      <a:lvl6pPr marL="377570" algn="ctr" rtl="0" eaLnBrk="1" fontAlgn="base" hangingPunct="1">
        <a:spcBef>
          <a:spcPct val="0"/>
        </a:spcBef>
        <a:spcAft>
          <a:spcPct val="0"/>
        </a:spcAft>
        <a:defRPr sz="3612">
          <a:solidFill>
            <a:schemeClr val="tx2"/>
          </a:solidFill>
          <a:latin typeface="Arial" charset="0"/>
          <a:cs typeface="Arial" charset="0"/>
        </a:defRPr>
      </a:lvl6pPr>
      <a:lvl7pPr marL="755139" algn="ctr" rtl="0" eaLnBrk="1" fontAlgn="base" hangingPunct="1">
        <a:spcBef>
          <a:spcPct val="0"/>
        </a:spcBef>
        <a:spcAft>
          <a:spcPct val="0"/>
        </a:spcAft>
        <a:defRPr sz="3612">
          <a:solidFill>
            <a:schemeClr val="tx2"/>
          </a:solidFill>
          <a:latin typeface="Arial" charset="0"/>
          <a:cs typeface="Arial" charset="0"/>
        </a:defRPr>
      </a:lvl7pPr>
      <a:lvl8pPr marL="1132709" algn="ctr" rtl="0" eaLnBrk="1" fontAlgn="base" hangingPunct="1">
        <a:spcBef>
          <a:spcPct val="0"/>
        </a:spcBef>
        <a:spcAft>
          <a:spcPct val="0"/>
        </a:spcAft>
        <a:defRPr sz="3612">
          <a:solidFill>
            <a:schemeClr val="tx2"/>
          </a:solidFill>
          <a:latin typeface="Arial" charset="0"/>
          <a:cs typeface="Arial" charset="0"/>
        </a:defRPr>
      </a:lvl8pPr>
      <a:lvl9pPr marL="1510277" algn="ctr" rtl="0" eaLnBrk="1" fontAlgn="base" hangingPunct="1">
        <a:spcBef>
          <a:spcPct val="0"/>
        </a:spcBef>
        <a:spcAft>
          <a:spcPct val="0"/>
        </a:spcAft>
        <a:defRPr sz="3612">
          <a:solidFill>
            <a:schemeClr val="tx2"/>
          </a:solidFill>
          <a:latin typeface="Arial" charset="0"/>
          <a:cs typeface="Arial" charset="0"/>
        </a:defRPr>
      </a:lvl9pPr>
    </p:titleStyle>
    <p:bodyStyle>
      <a:lvl1pPr marL="279400" indent="-279400" algn="l" rtl="0" eaLnBrk="1" fontAlgn="base" hangingPunct="1">
        <a:spcBef>
          <a:spcPct val="20000"/>
        </a:spcBef>
        <a:spcAft>
          <a:spcPct val="0"/>
        </a:spcAft>
        <a:buChar char="•"/>
        <a:defRPr sz="2400">
          <a:solidFill>
            <a:schemeClr val="tx1"/>
          </a:solidFill>
          <a:latin typeface="+mn-lt"/>
          <a:ea typeface="+mn-ea"/>
          <a:cs typeface="+mn-cs"/>
        </a:defRPr>
      </a:lvl1pPr>
      <a:lvl2pPr marL="609600" indent="-231775" algn="l" rtl="0" eaLnBrk="1" fontAlgn="base" hangingPunct="1">
        <a:spcBef>
          <a:spcPct val="20000"/>
        </a:spcBef>
        <a:spcAft>
          <a:spcPct val="0"/>
        </a:spcAft>
        <a:buChar char="–"/>
        <a:defRPr sz="2100">
          <a:solidFill>
            <a:schemeClr val="tx1"/>
          </a:solidFill>
          <a:latin typeface="+mn-lt"/>
          <a:cs typeface="+mn-cs"/>
        </a:defRPr>
      </a:lvl2pPr>
      <a:lvl3pPr marL="939800" indent="-184150" algn="l" rtl="0" eaLnBrk="1" fontAlgn="base" hangingPunct="1">
        <a:spcBef>
          <a:spcPct val="20000"/>
        </a:spcBef>
        <a:spcAft>
          <a:spcPct val="0"/>
        </a:spcAft>
        <a:buChar char="•"/>
        <a:defRPr>
          <a:solidFill>
            <a:schemeClr val="tx1"/>
          </a:solidFill>
          <a:latin typeface="+mn-lt"/>
          <a:cs typeface="+mn-cs"/>
        </a:defRPr>
      </a:lvl3pPr>
      <a:lvl4pPr marL="1316038" indent="-184150" algn="l" rtl="0" eaLnBrk="1" fontAlgn="base" hangingPunct="1">
        <a:spcBef>
          <a:spcPct val="20000"/>
        </a:spcBef>
        <a:spcAft>
          <a:spcPct val="0"/>
        </a:spcAft>
        <a:buChar char="–"/>
        <a:defRPr>
          <a:solidFill>
            <a:schemeClr val="tx1"/>
          </a:solidFill>
          <a:latin typeface="+mn-lt"/>
          <a:cs typeface="+mn-cs"/>
        </a:defRPr>
      </a:lvl4pPr>
      <a:lvl5pPr marL="1695450" indent="-184150" algn="l" rtl="0" eaLnBrk="1" fontAlgn="base" hangingPunct="1">
        <a:spcBef>
          <a:spcPct val="20000"/>
        </a:spcBef>
        <a:spcAft>
          <a:spcPct val="0"/>
        </a:spcAft>
        <a:buChar char="»"/>
        <a:defRPr>
          <a:solidFill>
            <a:schemeClr val="tx1"/>
          </a:solidFill>
          <a:latin typeface="+mn-lt"/>
          <a:cs typeface="+mn-cs"/>
        </a:defRPr>
      </a:lvl5pPr>
      <a:lvl6pPr marL="2076633" indent="-188785" algn="l" rtl="0" eaLnBrk="1" fontAlgn="base" hangingPunct="1">
        <a:spcBef>
          <a:spcPct val="20000"/>
        </a:spcBef>
        <a:spcAft>
          <a:spcPct val="0"/>
        </a:spcAft>
        <a:buChar char="»"/>
        <a:defRPr sz="1668">
          <a:solidFill>
            <a:schemeClr val="tx1"/>
          </a:solidFill>
          <a:latin typeface="+mn-lt"/>
          <a:cs typeface="+mn-cs"/>
        </a:defRPr>
      </a:lvl6pPr>
      <a:lvl7pPr marL="2454203" indent="-188785" algn="l" rtl="0" eaLnBrk="1" fontAlgn="base" hangingPunct="1">
        <a:spcBef>
          <a:spcPct val="20000"/>
        </a:spcBef>
        <a:spcAft>
          <a:spcPct val="0"/>
        </a:spcAft>
        <a:buChar char="»"/>
        <a:defRPr sz="1668">
          <a:solidFill>
            <a:schemeClr val="tx1"/>
          </a:solidFill>
          <a:latin typeface="+mn-lt"/>
          <a:cs typeface="+mn-cs"/>
        </a:defRPr>
      </a:lvl7pPr>
      <a:lvl8pPr marL="2831772" indent="-188785" algn="l" rtl="0" eaLnBrk="1" fontAlgn="base" hangingPunct="1">
        <a:spcBef>
          <a:spcPct val="20000"/>
        </a:spcBef>
        <a:spcAft>
          <a:spcPct val="0"/>
        </a:spcAft>
        <a:buChar char="»"/>
        <a:defRPr sz="1668">
          <a:solidFill>
            <a:schemeClr val="tx1"/>
          </a:solidFill>
          <a:latin typeface="+mn-lt"/>
          <a:cs typeface="+mn-cs"/>
        </a:defRPr>
      </a:lvl8pPr>
      <a:lvl9pPr marL="3209341" indent="-188785" algn="l" rtl="0" eaLnBrk="1" fontAlgn="base" hangingPunct="1">
        <a:spcBef>
          <a:spcPct val="20000"/>
        </a:spcBef>
        <a:spcAft>
          <a:spcPct val="0"/>
        </a:spcAft>
        <a:buChar char="»"/>
        <a:defRPr sz="1668">
          <a:solidFill>
            <a:schemeClr val="tx1"/>
          </a:solidFill>
          <a:latin typeface="+mn-lt"/>
          <a:cs typeface="+mn-cs"/>
        </a:defRPr>
      </a:lvl9pPr>
    </p:bodyStyle>
    <p:otherStyle>
      <a:defPPr>
        <a:defRPr lang="en-US"/>
      </a:defPPr>
      <a:lvl1pPr marL="0" algn="l" defTabSz="755139" rtl="0" eaLnBrk="1" latinLnBrk="0" hangingPunct="1">
        <a:defRPr sz="1483" kern="1200">
          <a:solidFill>
            <a:schemeClr val="tx1"/>
          </a:solidFill>
          <a:latin typeface="+mn-lt"/>
          <a:ea typeface="+mn-ea"/>
          <a:cs typeface="+mn-cs"/>
        </a:defRPr>
      </a:lvl1pPr>
      <a:lvl2pPr marL="377570" algn="l" defTabSz="755139" rtl="0" eaLnBrk="1" latinLnBrk="0" hangingPunct="1">
        <a:defRPr sz="1483" kern="1200">
          <a:solidFill>
            <a:schemeClr val="tx1"/>
          </a:solidFill>
          <a:latin typeface="+mn-lt"/>
          <a:ea typeface="+mn-ea"/>
          <a:cs typeface="+mn-cs"/>
        </a:defRPr>
      </a:lvl2pPr>
      <a:lvl3pPr marL="755139" algn="l" defTabSz="755139" rtl="0" eaLnBrk="1" latinLnBrk="0" hangingPunct="1">
        <a:defRPr sz="1483" kern="1200">
          <a:solidFill>
            <a:schemeClr val="tx1"/>
          </a:solidFill>
          <a:latin typeface="+mn-lt"/>
          <a:ea typeface="+mn-ea"/>
          <a:cs typeface="+mn-cs"/>
        </a:defRPr>
      </a:lvl3pPr>
      <a:lvl4pPr marL="1132709" algn="l" defTabSz="755139" rtl="0" eaLnBrk="1" latinLnBrk="0" hangingPunct="1">
        <a:defRPr sz="1483" kern="1200">
          <a:solidFill>
            <a:schemeClr val="tx1"/>
          </a:solidFill>
          <a:latin typeface="+mn-lt"/>
          <a:ea typeface="+mn-ea"/>
          <a:cs typeface="+mn-cs"/>
        </a:defRPr>
      </a:lvl4pPr>
      <a:lvl5pPr marL="1510277" algn="l" defTabSz="755139" rtl="0" eaLnBrk="1" latinLnBrk="0" hangingPunct="1">
        <a:defRPr sz="1483" kern="1200">
          <a:solidFill>
            <a:schemeClr val="tx1"/>
          </a:solidFill>
          <a:latin typeface="+mn-lt"/>
          <a:ea typeface="+mn-ea"/>
          <a:cs typeface="+mn-cs"/>
        </a:defRPr>
      </a:lvl5pPr>
      <a:lvl6pPr marL="1887847" algn="l" defTabSz="755139" rtl="0" eaLnBrk="1" latinLnBrk="0" hangingPunct="1">
        <a:defRPr sz="1483" kern="1200">
          <a:solidFill>
            <a:schemeClr val="tx1"/>
          </a:solidFill>
          <a:latin typeface="+mn-lt"/>
          <a:ea typeface="+mn-ea"/>
          <a:cs typeface="+mn-cs"/>
        </a:defRPr>
      </a:lvl6pPr>
      <a:lvl7pPr marL="2265417" algn="l" defTabSz="755139" rtl="0" eaLnBrk="1" latinLnBrk="0" hangingPunct="1">
        <a:defRPr sz="1483" kern="1200">
          <a:solidFill>
            <a:schemeClr val="tx1"/>
          </a:solidFill>
          <a:latin typeface="+mn-lt"/>
          <a:ea typeface="+mn-ea"/>
          <a:cs typeface="+mn-cs"/>
        </a:defRPr>
      </a:lvl7pPr>
      <a:lvl8pPr marL="2642986" algn="l" defTabSz="755139" rtl="0" eaLnBrk="1" latinLnBrk="0" hangingPunct="1">
        <a:defRPr sz="1483" kern="1200">
          <a:solidFill>
            <a:schemeClr val="tx1"/>
          </a:solidFill>
          <a:latin typeface="+mn-lt"/>
          <a:ea typeface="+mn-ea"/>
          <a:cs typeface="+mn-cs"/>
        </a:defRPr>
      </a:lvl8pPr>
      <a:lvl9pPr marL="3020556" algn="l" defTabSz="755139" rtl="0" eaLnBrk="1" latinLnBrk="0" hangingPunct="1">
        <a:defRPr sz="14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30.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1.xml"/><Relationship Id="rId7"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24.wmf"/></Relationships>
</file>

<file path=ppt/slides/_rels/slide32.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notesSlide" Target="../notesSlides/notesSlide32.xml"/><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33.xml"/><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57.png"/><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8.png"/><Relationship Id="rId7"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9.png"/><Relationship Id="rId7"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61.pn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26.png"/><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54.png"/><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77.png"/><Relationship Id="rId4" Type="http://schemas.openxmlformats.org/officeDocument/2006/relationships/oleObject" Target="../embeddings/oleObject6.bin"/></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77.png"/><Relationship Id="rId4" Type="http://schemas.openxmlformats.org/officeDocument/2006/relationships/oleObject" Target="../embeddings/oleObject7.bin"/></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84.jpeg"/></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4.xml"/><Relationship Id="rId1" Type="http://schemas.openxmlformats.org/officeDocument/2006/relationships/slideLayout" Target="../slideLayouts/slideLayout5.xml"/><Relationship Id="rId5" Type="http://schemas.openxmlformats.org/officeDocument/2006/relationships/image" Target="../media/image97.png"/><Relationship Id="rId4"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98.jpeg"/></Relationships>
</file>

<file path=ppt/slides/_rels/slide9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3">
            <a:extLst>
              <a:ext uri="{28A0092B-C50C-407E-A947-70E740481C1C}">
                <a14:useLocalDpi xmlns:a14="http://schemas.microsoft.com/office/drawing/2010/main" val="0"/>
              </a:ext>
            </a:extLst>
          </a:blip>
          <a:srcRect b="34576"/>
          <a:stretch>
            <a:fillRect/>
          </a:stretch>
        </p:blipFill>
        <p:spPr bwMode="auto">
          <a:xfrm>
            <a:off x="0" y="0"/>
            <a:ext cx="97837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04925" y="1331913"/>
            <a:ext cx="6096000" cy="400050"/>
          </a:xfrm>
          <a:prstGeom prst="rect">
            <a:avLst/>
          </a:prstGeom>
          <a:noFill/>
        </p:spPr>
        <p:txBody>
          <a:bodyPr>
            <a:spAutoFit/>
          </a:bodyPr>
          <a:lstStyle/>
          <a:p>
            <a:pPr>
              <a:defRPr/>
            </a:pPr>
            <a:r>
              <a:rPr lang="en-US" sz="2000" b="1" dirty="0">
                <a:latin typeface="+mn-lt"/>
              </a:rPr>
              <a:t>Trenching and Shoring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55850" y="342900"/>
            <a:ext cx="3359150" cy="4667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Planning Considerations</a:t>
            </a:r>
          </a:p>
        </p:txBody>
      </p:sp>
      <p:sp>
        <p:nvSpPr>
          <p:cNvPr id="24579" name="Content Placeholder 2"/>
          <p:cNvSpPr>
            <a:spLocks noGrp="1"/>
          </p:cNvSpPr>
          <p:nvPr>
            <p:ph idx="1"/>
          </p:nvPr>
        </p:nvSpPr>
        <p:spPr bwMode="auto">
          <a:xfrm>
            <a:off x="2590800" y="5005388"/>
            <a:ext cx="4648200" cy="404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b="1" smtClean="0">
                <a:solidFill>
                  <a:schemeClr val="tx1"/>
                </a:solidFill>
              </a:rPr>
              <a:t>How large </a:t>
            </a:r>
            <a:r>
              <a:rPr lang="en-US" altLang="en-US" sz="1400" smtClean="0">
                <a:solidFill>
                  <a:schemeClr val="tx1"/>
                </a:solidFill>
              </a:rPr>
              <a:t>is the planned excavation? </a:t>
            </a:r>
          </a:p>
          <a:p>
            <a:pPr marL="0" indent="0" algn="ctr">
              <a:buFontTx/>
              <a:buNone/>
            </a:pPr>
            <a:endParaRPr lang="en-US" altLang="en-US" sz="1400" b="1" smtClean="0">
              <a:solidFill>
                <a:schemeClr val="tx1"/>
              </a:solidFill>
            </a:endParaRPr>
          </a:p>
        </p:txBody>
      </p:sp>
      <p:pic>
        <p:nvPicPr>
          <p:cNvPr id="2458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7"/>
          <p:cNvSpPr txBox="1">
            <a:spLocks noChangeArrowheads="1"/>
          </p:cNvSpPr>
          <p:nvPr/>
        </p:nvSpPr>
        <p:spPr bwMode="auto">
          <a:xfrm>
            <a:off x="3967163" y="3141663"/>
            <a:ext cx="695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dirty="0">
                <a:latin typeface="Segoe Print" panose="02000600000000000000" pitchFamily="2" charset="0"/>
              </a:rPr>
              <a:t>50’ long</a:t>
            </a:r>
          </a:p>
        </p:txBody>
      </p:sp>
      <p:sp>
        <p:nvSpPr>
          <p:cNvPr id="24583" name="TextBox 9"/>
          <p:cNvSpPr txBox="1">
            <a:spLocks noChangeArrowheads="1"/>
          </p:cNvSpPr>
          <p:nvPr/>
        </p:nvSpPr>
        <p:spPr bwMode="auto">
          <a:xfrm>
            <a:off x="4784725" y="3402013"/>
            <a:ext cx="128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a:latin typeface="Segoe Print" panose="02000600000000000000" pitchFamily="2" charset="0"/>
              </a:rPr>
              <a:t>4’ wide at floor</a:t>
            </a:r>
          </a:p>
        </p:txBody>
      </p:sp>
      <p:sp>
        <p:nvSpPr>
          <p:cNvPr id="24584" name="TextBox 10"/>
          <p:cNvSpPr txBox="1">
            <a:spLocks noChangeArrowheads="1"/>
          </p:cNvSpPr>
          <p:nvPr/>
        </p:nvSpPr>
        <p:spPr bwMode="auto">
          <a:xfrm>
            <a:off x="4914900" y="437197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a:solidFill>
                  <a:schemeClr val="bg1"/>
                </a:solidFill>
                <a:latin typeface="Segoe Print" panose="02000600000000000000" pitchFamily="2" charset="0"/>
              </a:rPr>
              <a:t>12’ deep</a:t>
            </a:r>
          </a:p>
        </p:txBody>
      </p:sp>
      <p:pic>
        <p:nvPicPr>
          <p:cNvPr id="2458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13" name="Straight Connector 12"/>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Falling Loads</a:t>
            </a:r>
          </a:p>
        </p:txBody>
      </p:sp>
      <p:sp>
        <p:nvSpPr>
          <p:cNvPr id="87043" name="Content Placeholder 2"/>
          <p:cNvSpPr>
            <a:spLocks noGrp="1"/>
          </p:cNvSpPr>
          <p:nvPr>
            <p:ph idx="1"/>
          </p:nvPr>
        </p:nvSpPr>
        <p:spPr bwMode="auto">
          <a:xfrm>
            <a:off x="354013" y="1456765"/>
            <a:ext cx="5147468" cy="3176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000"/>
              </a:spcAft>
              <a:buFontTx/>
              <a:buNone/>
              <a:defRPr/>
            </a:pPr>
            <a:r>
              <a:rPr lang="en-US" sz="1300" b="1" dirty="0">
                <a:solidFill>
                  <a:schemeClr val="tx1"/>
                </a:solidFill>
              </a:rPr>
              <a:t>Best practices for protecting employees from </a:t>
            </a:r>
            <a:r>
              <a:rPr lang="en-US" sz="1300" b="1" dirty="0" smtClean="0">
                <a:solidFill>
                  <a:schemeClr val="tx1"/>
                </a:solidFill>
              </a:rPr>
              <a:t>falling </a:t>
            </a:r>
            <a:r>
              <a:rPr lang="en-US" sz="1300" b="1" dirty="0">
                <a:solidFill>
                  <a:schemeClr val="tx1"/>
                </a:solidFill>
              </a:rPr>
              <a:t>loads or other objects</a:t>
            </a:r>
            <a:r>
              <a:rPr lang="en-US" sz="1300" b="1" dirty="0" smtClean="0">
                <a:solidFill>
                  <a:schemeClr val="tx1"/>
                </a:solidFill>
              </a:rPr>
              <a:t>:</a:t>
            </a:r>
            <a:endParaRPr lang="en-US" sz="1300" dirty="0">
              <a:solidFill>
                <a:schemeClr val="tx1"/>
              </a:solidFill>
            </a:endParaRPr>
          </a:p>
          <a:p>
            <a:pPr marL="339725" indent="-339725">
              <a:spcBef>
                <a:spcPts val="0"/>
              </a:spcBef>
              <a:spcAft>
                <a:spcPts val="1300"/>
              </a:spcAft>
              <a:defRPr/>
            </a:pPr>
            <a:r>
              <a:rPr lang="en-US" sz="1300" dirty="0">
                <a:solidFill>
                  <a:schemeClr val="tx1"/>
                </a:solidFill>
              </a:rPr>
              <a:t>Never work under raised loads</a:t>
            </a:r>
            <a:r>
              <a:rPr lang="en-US" sz="1300" dirty="0" smtClean="0">
                <a:solidFill>
                  <a:schemeClr val="tx1"/>
                </a:solidFill>
              </a:rPr>
              <a:t>.</a:t>
            </a:r>
            <a:endParaRPr lang="en-US" sz="1300" dirty="0">
              <a:solidFill>
                <a:schemeClr val="tx1"/>
              </a:solidFill>
            </a:endParaRPr>
          </a:p>
          <a:p>
            <a:pPr marL="339725" indent="-339725">
              <a:spcBef>
                <a:spcPts val="0"/>
              </a:spcBef>
              <a:spcAft>
                <a:spcPts val="1300"/>
              </a:spcAft>
              <a:defRPr/>
            </a:pPr>
            <a:r>
              <a:rPr lang="en-US" sz="1300" dirty="0">
                <a:solidFill>
                  <a:schemeClr val="tx1"/>
                </a:solidFill>
              </a:rPr>
              <a:t>Keep at a safe distance from equipment as it loaded or unloaded</a:t>
            </a:r>
            <a:r>
              <a:rPr lang="en-US" sz="1300" dirty="0" smtClean="0">
                <a:solidFill>
                  <a:schemeClr val="tx1"/>
                </a:solidFill>
              </a:rPr>
              <a:t>.</a:t>
            </a:r>
            <a:endParaRPr lang="en-US" sz="1300" dirty="0">
              <a:solidFill>
                <a:schemeClr val="tx1"/>
              </a:solidFill>
            </a:endParaRPr>
          </a:p>
          <a:p>
            <a:pPr marL="339725" indent="-339725">
              <a:spcBef>
                <a:spcPts val="0"/>
              </a:spcBef>
              <a:spcAft>
                <a:spcPts val="1300"/>
              </a:spcAft>
              <a:defRPr/>
            </a:pPr>
            <a:r>
              <a:rPr lang="en-US" sz="1300" dirty="0">
                <a:solidFill>
                  <a:schemeClr val="tx1"/>
                </a:solidFill>
              </a:rPr>
              <a:t>If operating equipment during loading or unloading, make sure that the cab or control panel is adequately guarded from the load</a:t>
            </a:r>
            <a:r>
              <a:rPr lang="en-US" sz="1300" dirty="0" smtClean="0">
                <a:solidFill>
                  <a:schemeClr val="tx1"/>
                </a:solidFill>
              </a:rPr>
              <a:t>.</a:t>
            </a:r>
          </a:p>
          <a:p>
            <a:pPr marL="339725" indent="-339725">
              <a:spcBef>
                <a:spcPts val="0"/>
              </a:spcBef>
              <a:spcAft>
                <a:spcPts val="1300"/>
              </a:spcAft>
              <a:defRPr/>
            </a:pPr>
            <a:r>
              <a:rPr lang="en-US" sz="1300" dirty="0" smtClean="0">
                <a:solidFill>
                  <a:schemeClr val="tx1"/>
                </a:solidFill>
              </a:rPr>
              <a:t>Wear a hard hat that is correctly rated for your activity.</a:t>
            </a:r>
            <a:endParaRPr lang="en-US" sz="1300" dirty="0">
              <a:solidFill>
                <a:schemeClr val="tx1"/>
              </a:solidFill>
            </a:endParaRPr>
          </a:p>
        </p:txBody>
      </p:sp>
      <p:sp>
        <p:nvSpPr>
          <p:cNvPr id="2" name="TextBox 1"/>
          <p:cNvSpPr txBox="1"/>
          <p:nvPr/>
        </p:nvSpPr>
        <p:spPr>
          <a:xfrm>
            <a:off x="4927051" y="4724400"/>
            <a:ext cx="1630550" cy="769441"/>
          </a:xfrm>
          <a:prstGeom prst="rect">
            <a:avLst/>
          </a:prstGeom>
          <a:noFill/>
        </p:spPr>
        <p:txBody>
          <a:bodyPr wrap="square">
            <a:spAutoFit/>
          </a:bodyPr>
          <a:lstStyle/>
          <a:p>
            <a:pPr algn="r">
              <a:defRPr/>
            </a:pPr>
            <a:r>
              <a:rPr lang="en-US" sz="1100" dirty="0">
                <a:latin typeface="+mn-lt"/>
              </a:rPr>
              <a:t>An excavation assistant stands at a minimum safe distance from a falling load.</a:t>
            </a:r>
            <a:endParaRPr lang="en-US" sz="2000" dirty="0"/>
          </a:p>
        </p:txBody>
      </p:sp>
      <p:sp>
        <p:nvSpPr>
          <p:cNvPr id="6" name="Rectangle 5"/>
          <p:cNvSpPr/>
          <p:nvPr/>
        </p:nvSpPr>
        <p:spPr>
          <a:xfrm>
            <a:off x="354013" y="293688"/>
            <a:ext cx="1793875" cy="492125"/>
          </a:xfrm>
          <a:prstGeom prst="rect">
            <a:avLst/>
          </a:prstGeom>
        </p:spPr>
        <p:txBody>
          <a:bodyPr>
            <a:spAutoFit/>
          </a:bodyPr>
          <a:lstStyle/>
          <a:p>
            <a:pPr>
              <a:defRPr/>
            </a:pPr>
            <a:r>
              <a:rPr lang="en-US" altLang="en-US" sz="1300" b="1" dirty="0">
                <a:solidFill>
                  <a:srgbClr val="FF9900"/>
                </a:solidFill>
                <a:latin typeface="+mn-lt"/>
              </a:rPr>
              <a:t>General Safety Measures</a:t>
            </a:r>
            <a:endParaRPr lang="en-US" sz="1300" b="1" dirty="0">
              <a:solidFill>
                <a:srgbClr val="FF9900"/>
              </a:solidFill>
              <a:latin typeface="+mn-lt"/>
            </a:endParaRPr>
          </a:p>
        </p:txBody>
      </p:sp>
      <p:pic>
        <p:nvPicPr>
          <p:cNvPr id="2785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0044" y="1456765"/>
            <a:ext cx="2666206" cy="396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1847" y="367947"/>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Summary</a:t>
            </a:r>
          </a:p>
        </p:txBody>
      </p:sp>
      <p:sp>
        <p:nvSpPr>
          <p:cNvPr id="3" name="Rectangle 2"/>
          <p:cNvSpPr/>
          <p:nvPr/>
        </p:nvSpPr>
        <p:spPr>
          <a:xfrm>
            <a:off x="2371066" y="1219200"/>
            <a:ext cx="3130416" cy="2826415"/>
          </a:xfrm>
          <a:prstGeom prst="rect">
            <a:avLst/>
          </a:prstGeom>
        </p:spPr>
        <p:txBody>
          <a:bodyPr wrap="square">
            <a:spAutoFit/>
          </a:bodyPr>
          <a:lstStyle/>
          <a:p>
            <a:pPr marL="339725" indent="-339725">
              <a:spcAft>
                <a:spcPts val="1300"/>
              </a:spcAft>
              <a:buFont typeface="Arial" panose="020B0604020202020204" pitchFamily="34" charset="0"/>
              <a:buChar char="•"/>
            </a:pPr>
            <a:r>
              <a:rPr lang="en-US" sz="1300" dirty="0" smtClean="0">
                <a:latin typeface="+mn-lt"/>
              </a:rPr>
              <a:t>When </a:t>
            </a:r>
            <a:r>
              <a:rPr lang="en-US" sz="1300" dirty="0">
                <a:latin typeface="+mn-lt"/>
              </a:rPr>
              <a:t>planning an excavation, </a:t>
            </a:r>
            <a:r>
              <a:rPr lang="en-US" sz="1300" dirty="0" smtClean="0">
                <a:latin typeface="+mn-lt"/>
              </a:rPr>
              <a:t>a competent person must evaluate </a:t>
            </a:r>
            <a:r>
              <a:rPr lang="en-US" sz="1300" dirty="0">
                <a:latin typeface="+mn-lt"/>
              </a:rPr>
              <a:t>the soil </a:t>
            </a:r>
            <a:r>
              <a:rPr lang="en-US" sz="1300" dirty="0" smtClean="0">
                <a:latin typeface="+mn-lt"/>
              </a:rPr>
              <a:t>classifications, </a:t>
            </a:r>
            <a:r>
              <a:rPr lang="en-US" sz="1300" dirty="0">
                <a:latin typeface="+mn-lt"/>
              </a:rPr>
              <a:t>anticipated worksite conditions, and any hazards</a:t>
            </a:r>
            <a:r>
              <a:rPr lang="en-US" sz="1300" dirty="0" smtClean="0">
                <a:latin typeface="+mn-lt"/>
              </a:rPr>
              <a:t>.</a:t>
            </a:r>
          </a:p>
          <a:p>
            <a:pPr marL="339725" indent="-339725">
              <a:spcAft>
                <a:spcPts val="1300"/>
              </a:spcAft>
              <a:buFont typeface="Arial" panose="020B0604020202020204" pitchFamily="34" charset="0"/>
              <a:buChar char="•"/>
            </a:pPr>
            <a:r>
              <a:rPr lang="en-US" sz="1300" dirty="0" smtClean="0">
                <a:latin typeface="+mn-lt"/>
              </a:rPr>
              <a:t>Many </a:t>
            </a:r>
            <a:r>
              <a:rPr lang="en-US" sz="1300" dirty="0">
                <a:latin typeface="+mn-lt"/>
              </a:rPr>
              <a:t>contractors plan trenching operations under the assumption that all soil is type C. </a:t>
            </a:r>
            <a:endParaRPr lang="en-US" sz="1300" dirty="0" smtClean="0">
              <a:latin typeface="+mn-lt"/>
            </a:endParaRPr>
          </a:p>
          <a:p>
            <a:pPr marL="339725" indent="-339725">
              <a:spcAft>
                <a:spcPts val="1000"/>
              </a:spcAft>
              <a:buFont typeface="Arial" panose="020B0604020202020204" pitchFamily="34" charset="0"/>
              <a:buChar char="•"/>
            </a:pPr>
            <a:r>
              <a:rPr lang="en-US" sz="1300" dirty="0">
                <a:latin typeface="+mn-lt"/>
              </a:rPr>
              <a:t>Regardless of trench depth, a competent person must inspect the trench and create a protective </a:t>
            </a:r>
            <a:r>
              <a:rPr lang="en-US" sz="1300" dirty="0" smtClean="0">
                <a:latin typeface="+mn-lt"/>
              </a:rPr>
              <a:t>system plan.</a:t>
            </a:r>
            <a:endParaRPr lang="en-US" sz="1300" dirty="0">
              <a:latin typeface="+mn-lt"/>
            </a:endParaRPr>
          </a:p>
        </p:txBody>
      </p:sp>
      <p:sp>
        <p:nvSpPr>
          <p:cNvPr id="2" name="Rectangle 1"/>
          <p:cNvSpPr/>
          <p:nvPr/>
        </p:nvSpPr>
        <p:spPr>
          <a:xfrm>
            <a:off x="6034881" y="1219200"/>
            <a:ext cx="2895600" cy="3793346"/>
          </a:xfrm>
          <a:prstGeom prst="rect">
            <a:avLst/>
          </a:prstGeom>
        </p:spPr>
        <p:txBody>
          <a:bodyPr wrap="square">
            <a:spAutoFit/>
          </a:bodyPr>
          <a:lstStyle/>
          <a:p>
            <a:pPr marL="339725" indent="-339725">
              <a:spcAft>
                <a:spcPts val="1300"/>
              </a:spcAft>
              <a:buFont typeface="Arial" panose="020B0604020202020204" pitchFamily="34" charset="0"/>
              <a:buChar char="•"/>
            </a:pPr>
            <a:r>
              <a:rPr lang="en-US" sz="1300" dirty="0">
                <a:latin typeface="+mn-lt"/>
              </a:rPr>
              <a:t>A registered professional engineer is frequently required to approve or design support systems for deeper excavations, adjacent structures, and underground utilities. </a:t>
            </a:r>
          </a:p>
          <a:p>
            <a:pPr marL="339725" indent="-339725">
              <a:spcAft>
                <a:spcPts val="1300"/>
              </a:spcAft>
              <a:buFont typeface="Arial" panose="020B0604020202020204" pitchFamily="34" charset="0"/>
              <a:buChar char="•"/>
            </a:pPr>
            <a:r>
              <a:rPr lang="en-US" sz="1300" dirty="0">
                <a:latin typeface="+mn-lt"/>
              </a:rPr>
              <a:t>Tension cracks and bulges or movement in trench walls or floor are signs of an imminent cave-in.</a:t>
            </a:r>
          </a:p>
          <a:p>
            <a:pPr marL="339725" indent="-339725">
              <a:spcAft>
                <a:spcPts val="1300"/>
              </a:spcAft>
              <a:buFont typeface="Arial" panose="020B0604020202020204" pitchFamily="34" charset="0"/>
              <a:buChar char="•"/>
            </a:pPr>
            <a:r>
              <a:rPr lang="en-US" sz="1300" dirty="0">
                <a:latin typeface="+mn-lt"/>
              </a:rPr>
              <a:t>Make trenches safer by sloping, benching, shoring, the use of shields, or some combination. </a:t>
            </a:r>
          </a:p>
          <a:p>
            <a:pPr marL="339725" indent="-339725">
              <a:spcAft>
                <a:spcPts val="1300"/>
              </a:spcAft>
              <a:buFont typeface="Arial" panose="020B0604020202020204" pitchFamily="34" charset="0"/>
              <a:buChar char="•"/>
            </a:pPr>
            <a:r>
              <a:rPr lang="en-US" sz="1300" dirty="0">
                <a:latin typeface="+mn-lt"/>
              </a:rPr>
              <a:t>When sloping, do not exceed a soil classification’s angle of repose.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55850" y="333375"/>
            <a:ext cx="3525838" cy="471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sp>
        <p:nvSpPr>
          <p:cNvPr id="26627" name="Content Placeholder 2"/>
          <p:cNvSpPr>
            <a:spLocks noGrp="1"/>
          </p:cNvSpPr>
          <p:nvPr>
            <p:ph idx="1"/>
          </p:nvPr>
        </p:nvSpPr>
        <p:spPr bwMode="auto">
          <a:xfrm>
            <a:off x="2590800" y="5005388"/>
            <a:ext cx="4648200" cy="404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b="1" smtClean="0">
                <a:solidFill>
                  <a:schemeClr val="tx1"/>
                </a:solidFill>
                <a:cs typeface="Simplified Arabic" panose="02020603050405020304" pitchFamily="18" charset="-78"/>
              </a:rPr>
              <a:t>How long </a:t>
            </a:r>
            <a:r>
              <a:rPr lang="en-US" altLang="en-US" sz="1400" smtClean="0">
                <a:solidFill>
                  <a:schemeClr val="tx1"/>
                </a:solidFill>
                <a:cs typeface="Simplified Arabic" panose="02020603050405020304" pitchFamily="18" charset="-78"/>
              </a:rPr>
              <a:t>will the excavation be open?</a:t>
            </a:r>
          </a:p>
        </p:txBody>
      </p:sp>
      <p:pic>
        <p:nvPicPr>
          <p:cNvPr id="266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3"/>
          <p:cNvSpPr txBox="1">
            <a:spLocks noChangeArrowheads="1"/>
          </p:cNvSpPr>
          <p:nvPr/>
        </p:nvSpPr>
        <p:spPr bwMode="auto">
          <a:xfrm>
            <a:off x="5043488" y="14478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a:latin typeface="Segoe Print" panose="02000600000000000000" pitchFamily="2" charset="0"/>
              </a:rPr>
              <a:t>2-week excavation </a:t>
            </a:r>
            <a:br>
              <a:rPr lang="en-US" altLang="en-US" b="1">
                <a:latin typeface="Segoe Print" panose="02000600000000000000" pitchFamily="2" charset="0"/>
              </a:rPr>
            </a:br>
            <a:r>
              <a:rPr lang="en-US" altLang="en-US">
                <a:latin typeface="Segoe Print" panose="02000600000000000000" pitchFamily="2" charset="0"/>
              </a:rPr>
              <a:t>in mid-July</a:t>
            </a:r>
          </a:p>
        </p:txBody>
      </p:sp>
      <p:pic>
        <p:nvPicPr>
          <p:cNvPr id="2663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10" name="Straight Connector 9"/>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55850" y="342900"/>
            <a:ext cx="3375025" cy="461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sp>
        <p:nvSpPr>
          <p:cNvPr id="28675" name="Content Placeholder 2"/>
          <p:cNvSpPr>
            <a:spLocks noGrp="1"/>
          </p:cNvSpPr>
          <p:nvPr>
            <p:ph idx="1"/>
          </p:nvPr>
        </p:nvSpPr>
        <p:spPr bwMode="auto">
          <a:xfrm>
            <a:off x="2590800" y="5005388"/>
            <a:ext cx="46482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dirty="0" smtClean="0">
                <a:solidFill>
                  <a:schemeClr val="tx1"/>
                </a:solidFill>
              </a:rPr>
              <a:t>What kinds of </a:t>
            </a:r>
            <a:r>
              <a:rPr lang="en-US" altLang="en-US" sz="1400" b="1" dirty="0" smtClean="0">
                <a:solidFill>
                  <a:schemeClr val="tx1"/>
                </a:solidFill>
              </a:rPr>
              <a:t>weather </a:t>
            </a:r>
            <a:r>
              <a:rPr lang="en-US" altLang="en-US" sz="1400" dirty="0" smtClean="0">
                <a:solidFill>
                  <a:schemeClr val="tx1"/>
                </a:solidFill>
              </a:rPr>
              <a:t>can be expected? </a:t>
            </a:r>
          </a:p>
          <a:p>
            <a:pPr marL="0" indent="0" algn="ctr" eaLnBrk="1" hangingPunct="1">
              <a:lnSpc>
                <a:spcPct val="90000"/>
              </a:lnSpc>
              <a:buFontTx/>
              <a:buNone/>
            </a:pPr>
            <a:endParaRPr lang="en-US" altLang="en-US" sz="1400" b="1" dirty="0" smtClean="0">
              <a:solidFill>
                <a:schemeClr val="tx1"/>
              </a:solidFill>
            </a:endParaRPr>
          </a:p>
          <a:p>
            <a:pPr marL="0" indent="0" algn="ctr">
              <a:buFontTx/>
              <a:buNone/>
            </a:pPr>
            <a:endParaRPr lang="en-US" altLang="en-US" sz="1400" b="1" dirty="0" smtClean="0">
              <a:solidFill>
                <a:schemeClr val="tx1"/>
              </a:solidFill>
            </a:endParaRPr>
          </a:p>
        </p:txBody>
      </p:sp>
      <p:pic>
        <p:nvPicPr>
          <p:cNvPr id="286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3"/>
          <p:cNvSpPr txBox="1">
            <a:spLocks noChangeArrowheads="1"/>
          </p:cNvSpPr>
          <p:nvPr/>
        </p:nvSpPr>
        <p:spPr bwMode="auto">
          <a:xfrm>
            <a:off x="5043488" y="14478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dirty="0">
                <a:latin typeface="Segoe Print" panose="02000600000000000000" pitchFamily="2" charset="0"/>
              </a:rPr>
              <a:t>Sunny </a:t>
            </a:r>
            <a:br>
              <a:rPr lang="en-US" altLang="en-US" b="1" dirty="0">
                <a:latin typeface="Segoe Print" panose="02000600000000000000" pitchFamily="2" charset="0"/>
              </a:rPr>
            </a:br>
            <a:r>
              <a:rPr lang="en-US" altLang="en-US" dirty="0">
                <a:latin typeface="Segoe Print" panose="02000600000000000000" pitchFamily="2" charset="0"/>
              </a:rPr>
              <a:t>(little chance of precipitation)</a:t>
            </a:r>
          </a:p>
        </p:txBody>
      </p:sp>
      <p:pic>
        <p:nvPicPr>
          <p:cNvPr id="286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7888" y="911225"/>
            <a:ext cx="8667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11" name="Straight Connector 10"/>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55850" y="342900"/>
            <a:ext cx="3375025" cy="4937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sp>
        <p:nvSpPr>
          <p:cNvPr id="40964" name="Content Placeholder 2"/>
          <p:cNvSpPr>
            <a:spLocks noGrp="1"/>
          </p:cNvSpPr>
          <p:nvPr>
            <p:ph idx="1"/>
          </p:nvPr>
        </p:nvSpPr>
        <p:spPr bwMode="auto">
          <a:xfrm>
            <a:off x="1495425" y="5005388"/>
            <a:ext cx="68580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dirty="0" smtClean="0">
                <a:solidFill>
                  <a:schemeClr val="tx1"/>
                </a:solidFill>
              </a:rPr>
              <a:t>Are there </a:t>
            </a:r>
            <a:r>
              <a:rPr lang="en-US" altLang="en-US" sz="1400" b="1" dirty="0" smtClean="0">
                <a:solidFill>
                  <a:schemeClr val="tx1"/>
                </a:solidFill>
              </a:rPr>
              <a:t>surface encumbrances </a:t>
            </a:r>
            <a:r>
              <a:rPr lang="en-US" altLang="en-US" sz="1400" dirty="0" smtClean="0">
                <a:solidFill>
                  <a:schemeClr val="tx1"/>
                </a:solidFill>
              </a:rPr>
              <a:t>present in the excavation area?</a:t>
            </a:r>
          </a:p>
          <a:p>
            <a:pPr marL="0" indent="0" algn="ctr" eaLnBrk="1" hangingPunct="1">
              <a:lnSpc>
                <a:spcPct val="90000"/>
              </a:lnSpc>
              <a:buFontTx/>
              <a:buNone/>
            </a:pPr>
            <a:endParaRPr lang="en-US" altLang="en-US" sz="1400" b="1" dirty="0" smtClean="0">
              <a:solidFill>
                <a:schemeClr val="tx1"/>
              </a:solidFill>
            </a:endParaRPr>
          </a:p>
          <a:p>
            <a:pPr marL="0" indent="0" algn="ctr">
              <a:buFontTx/>
              <a:buNone/>
            </a:pPr>
            <a:endParaRPr lang="en-US" altLang="en-US" sz="1400" b="1" dirty="0" smtClean="0">
              <a:solidFill>
                <a:schemeClr val="tx1"/>
              </a:solidFill>
            </a:endParaRPr>
          </a:p>
        </p:txBody>
      </p:sp>
      <p:pic>
        <p:nvPicPr>
          <p:cNvPr id="4096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9888" y="2927350"/>
            <a:ext cx="2743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14"/>
          <p:cNvSpPr txBox="1">
            <a:spLocks noChangeArrowheads="1"/>
          </p:cNvSpPr>
          <p:nvPr/>
        </p:nvSpPr>
        <p:spPr bwMode="auto">
          <a:xfrm>
            <a:off x="4948238" y="3343275"/>
            <a:ext cx="230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a:latin typeface="Segoe Print" panose="02000600000000000000" pitchFamily="2" charset="0"/>
              </a:rPr>
              <a:t>Area clear of large rocks and roots</a:t>
            </a:r>
            <a:endParaRPr lang="en-US" altLang="en-US" b="1">
              <a:latin typeface="Segoe Print" panose="02000600000000000000" pitchFamily="2" charset="0"/>
            </a:endParaRPr>
          </a:p>
        </p:txBody>
      </p:sp>
      <p:pic>
        <p:nvPicPr>
          <p:cNvPr id="4096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11" name="Straight Connector 10"/>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65375" y="342900"/>
            <a:ext cx="3365500" cy="596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sp>
        <p:nvSpPr>
          <p:cNvPr id="43012" name="Content Placeholder 2"/>
          <p:cNvSpPr>
            <a:spLocks noGrp="1"/>
          </p:cNvSpPr>
          <p:nvPr>
            <p:ph idx="1"/>
          </p:nvPr>
        </p:nvSpPr>
        <p:spPr bwMode="auto">
          <a:xfrm>
            <a:off x="1495425" y="5005388"/>
            <a:ext cx="68580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dirty="0" smtClean="0">
                <a:solidFill>
                  <a:schemeClr val="tx1"/>
                </a:solidFill>
              </a:rPr>
              <a:t>Are there any </a:t>
            </a:r>
            <a:r>
              <a:rPr lang="en-US" altLang="en-US" sz="1400" b="1" dirty="0" smtClean="0">
                <a:solidFill>
                  <a:schemeClr val="tx1"/>
                </a:solidFill>
              </a:rPr>
              <a:t>structures </a:t>
            </a:r>
            <a:r>
              <a:rPr lang="en-US" altLang="en-US" sz="1400" dirty="0" smtClean="0">
                <a:solidFill>
                  <a:schemeClr val="tx1"/>
                </a:solidFill>
              </a:rPr>
              <a:t>near the excavation area?</a:t>
            </a:r>
          </a:p>
          <a:p>
            <a:pPr marL="0" indent="0" algn="ctr" eaLnBrk="1" hangingPunct="1">
              <a:lnSpc>
                <a:spcPct val="90000"/>
              </a:lnSpc>
              <a:buFontTx/>
              <a:buNone/>
            </a:pPr>
            <a:endParaRPr lang="en-US" altLang="en-US" sz="1400" b="1" dirty="0" smtClean="0">
              <a:solidFill>
                <a:schemeClr val="tx1"/>
              </a:solidFill>
            </a:endParaRPr>
          </a:p>
          <a:p>
            <a:pPr marL="0" indent="0" algn="ctr">
              <a:buFontTx/>
              <a:buNone/>
            </a:pPr>
            <a:endParaRPr lang="en-US" altLang="en-US" sz="1400" b="1" dirty="0" smtClean="0">
              <a:solidFill>
                <a:schemeClr val="tx1"/>
              </a:solidFill>
            </a:endParaRPr>
          </a:p>
        </p:txBody>
      </p:sp>
      <p:sp>
        <p:nvSpPr>
          <p:cNvPr id="43013" name="TextBox 14"/>
          <p:cNvSpPr txBox="1">
            <a:spLocks noChangeArrowheads="1"/>
          </p:cNvSpPr>
          <p:nvPr/>
        </p:nvSpPr>
        <p:spPr bwMode="auto">
          <a:xfrm>
            <a:off x="4510088" y="1433513"/>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a:latin typeface="Segoe Print" panose="02000600000000000000" pitchFamily="2" charset="0"/>
              </a:rPr>
              <a:t>Barn present 15 ft. from excavation edge</a:t>
            </a:r>
            <a:endParaRPr lang="en-US" altLang="en-US" b="1">
              <a:latin typeface="Segoe Print" panose="02000600000000000000" pitchFamily="2" charset="0"/>
            </a:endParaRPr>
          </a:p>
        </p:txBody>
      </p:sp>
      <p:pic>
        <p:nvPicPr>
          <p:cNvPr id="4301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10" name="Straight Connector 9"/>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
          <p:cNvGrpSpPr>
            <a:grpSpLocks/>
          </p:cNvGrpSpPr>
          <p:nvPr/>
        </p:nvGrpSpPr>
        <p:grpSpPr bwMode="auto">
          <a:xfrm>
            <a:off x="1462088" y="1143000"/>
            <a:ext cx="6904037" cy="3659188"/>
            <a:chOff x="1462088" y="1143000"/>
            <a:chExt cx="6904037" cy="3659188"/>
          </a:xfrm>
        </p:grpSpPr>
        <p:pic>
          <p:nvPicPr>
            <p:cNvPr id="3073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5925" y="2274888"/>
              <a:ext cx="497205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4" name="Title 1"/>
          <p:cNvSpPr>
            <a:spLocks noGrp="1"/>
          </p:cNvSpPr>
          <p:nvPr>
            <p:ph type="title"/>
          </p:nvPr>
        </p:nvSpPr>
        <p:spPr bwMode="auto">
          <a:xfrm>
            <a:off x="2355850" y="342900"/>
            <a:ext cx="3375025" cy="6477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sp>
        <p:nvSpPr>
          <p:cNvPr id="30724" name="Content Placeholder 2"/>
          <p:cNvSpPr>
            <a:spLocks noGrp="1"/>
          </p:cNvSpPr>
          <p:nvPr>
            <p:ph idx="1"/>
          </p:nvPr>
        </p:nvSpPr>
        <p:spPr bwMode="auto">
          <a:xfrm>
            <a:off x="1919288" y="5005388"/>
            <a:ext cx="61722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dirty="0" smtClean="0">
                <a:solidFill>
                  <a:schemeClr val="tx1"/>
                </a:solidFill>
              </a:rPr>
              <a:t>What kinds of </a:t>
            </a:r>
            <a:r>
              <a:rPr lang="en-US" altLang="en-US" sz="1400" b="1" dirty="0" smtClean="0">
                <a:solidFill>
                  <a:schemeClr val="tx1"/>
                </a:solidFill>
              </a:rPr>
              <a:t>underground utilities </a:t>
            </a:r>
            <a:r>
              <a:rPr lang="en-US" altLang="en-US" sz="1400" dirty="0" smtClean="0">
                <a:solidFill>
                  <a:schemeClr val="tx1"/>
                </a:solidFill>
              </a:rPr>
              <a:t>can be expected? </a:t>
            </a:r>
          </a:p>
          <a:p>
            <a:pPr marL="0" indent="0" algn="ctr" eaLnBrk="1" hangingPunct="1">
              <a:lnSpc>
                <a:spcPct val="90000"/>
              </a:lnSpc>
              <a:buFontTx/>
              <a:buNone/>
            </a:pPr>
            <a:endParaRPr lang="en-US" altLang="en-US" sz="1400" b="1" dirty="0" smtClean="0">
              <a:solidFill>
                <a:schemeClr val="tx1"/>
              </a:solidFill>
            </a:endParaRPr>
          </a:p>
          <a:p>
            <a:pPr marL="0" indent="0" algn="ctr">
              <a:buFontTx/>
              <a:buNone/>
            </a:pPr>
            <a:endParaRPr lang="en-US" altLang="en-US" sz="1400" b="1" dirty="0" smtClean="0">
              <a:solidFill>
                <a:schemeClr val="tx1"/>
              </a:solidFill>
            </a:endParaRPr>
          </a:p>
        </p:txBody>
      </p:sp>
      <p:sp>
        <p:nvSpPr>
          <p:cNvPr id="30725" name="TextBox 3"/>
          <p:cNvSpPr txBox="1">
            <a:spLocks noChangeArrowheads="1"/>
          </p:cNvSpPr>
          <p:nvPr/>
        </p:nvSpPr>
        <p:spPr bwMode="auto">
          <a:xfrm>
            <a:off x="7275513" y="2768600"/>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a:solidFill>
                  <a:srgbClr val="F75D25"/>
                </a:solidFill>
                <a:latin typeface="Segoe Print" panose="02000600000000000000" pitchFamily="2" charset="0"/>
              </a:rPr>
              <a:t>Datacom line</a:t>
            </a:r>
            <a:r>
              <a:rPr lang="en-US" altLang="en-US" b="1">
                <a:solidFill>
                  <a:srgbClr val="F75D25"/>
                </a:solidFill>
                <a:latin typeface="Segoe Print" panose="02000600000000000000" pitchFamily="2" charset="0"/>
              </a:rPr>
              <a:t> </a:t>
            </a:r>
            <a:br>
              <a:rPr lang="en-US" altLang="en-US" b="1">
                <a:solidFill>
                  <a:srgbClr val="F75D25"/>
                </a:solidFill>
                <a:latin typeface="Segoe Print" panose="02000600000000000000" pitchFamily="2" charset="0"/>
              </a:rPr>
            </a:br>
            <a:endParaRPr lang="en-US" altLang="en-US">
              <a:solidFill>
                <a:srgbClr val="F75D25"/>
              </a:solidFill>
              <a:latin typeface="Segoe Print" panose="02000600000000000000" pitchFamily="2" charset="0"/>
            </a:endParaRPr>
          </a:p>
        </p:txBody>
      </p:sp>
      <p:sp>
        <p:nvSpPr>
          <p:cNvPr id="30726" name="TextBox 8"/>
          <p:cNvSpPr txBox="1">
            <a:spLocks noChangeArrowheads="1"/>
          </p:cNvSpPr>
          <p:nvPr/>
        </p:nvSpPr>
        <p:spPr bwMode="auto">
          <a:xfrm>
            <a:off x="479425" y="3494088"/>
            <a:ext cx="1905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a:solidFill>
                  <a:srgbClr val="0000FF"/>
                </a:solidFill>
                <a:latin typeface="Segoe Print" panose="02000600000000000000" pitchFamily="2" charset="0"/>
              </a:rPr>
              <a:t>Irrigation line</a:t>
            </a:r>
            <a:r>
              <a:rPr lang="en-US" altLang="en-US" b="1">
                <a:solidFill>
                  <a:srgbClr val="F75D25"/>
                </a:solidFill>
                <a:latin typeface="Segoe Print" panose="02000600000000000000" pitchFamily="2" charset="0"/>
              </a:rPr>
              <a:t/>
            </a:r>
            <a:br>
              <a:rPr lang="en-US" altLang="en-US" b="1">
                <a:solidFill>
                  <a:srgbClr val="F75D25"/>
                </a:solidFill>
                <a:latin typeface="Segoe Print" panose="02000600000000000000" pitchFamily="2" charset="0"/>
              </a:rPr>
            </a:br>
            <a:endParaRPr lang="en-US" altLang="en-US">
              <a:solidFill>
                <a:srgbClr val="F75D25"/>
              </a:solidFill>
              <a:latin typeface="Segoe Print" panose="02000600000000000000" pitchFamily="2" charset="0"/>
            </a:endParaRPr>
          </a:p>
        </p:txBody>
      </p:sp>
      <p:sp>
        <p:nvSpPr>
          <p:cNvPr id="30727" name="TextBox 9"/>
          <p:cNvSpPr txBox="1">
            <a:spLocks noChangeArrowheads="1"/>
          </p:cNvSpPr>
          <p:nvPr/>
        </p:nvSpPr>
        <p:spPr bwMode="auto">
          <a:xfrm>
            <a:off x="1703388" y="1992313"/>
            <a:ext cx="19050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a:solidFill>
                  <a:srgbClr val="FF0000"/>
                </a:solidFill>
                <a:latin typeface="Segoe Print" panose="02000600000000000000" pitchFamily="2" charset="0"/>
              </a:rPr>
              <a:t>Electrical line</a:t>
            </a:r>
            <a:r>
              <a:rPr lang="en-US" altLang="en-US" b="1">
                <a:solidFill>
                  <a:srgbClr val="F75D25"/>
                </a:solidFill>
                <a:latin typeface="Segoe Print" panose="02000600000000000000" pitchFamily="2" charset="0"/>
              </a:rPr>
              <a:t/>
            </a:r>
            <a:br>
              <a:rPr lang="en-US" altLang="en-US" b="1">
                <a:solidFill>
                  <a:srgbClr val="F75D25"/>
                </a:solidFill>
                <a:latin typeface="Segoe Print" panose="02000600000000000000" pitchFamily="2" charset="0"/>
              </a:rPr>
            </a:br>
            <a:endParaRPr lang="en-US" altLang="en-US">
              <a:solidFill>
                <a:srgbClr val="F75D25"/>
              </a:solidFill>
              <a:latin typeface="Segoe Print" panose="02000600000000000000" pitchFamily="2" charset="0"/>
            </a:endParaRPr>
          </a:p>
        </p:txBody>
      </p:sp>
      <p:pic>
        <p:nvPicPr>
          <p:cNvPr id="3072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14" name="Straight Connector 13"/>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5925" y="2274888"/>
            <a:ext cx="497205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55850" y="352425"/>
            <a:ext cx="3375025" cy="4635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sp>
        <p:nvSpPr>
          <p:cNvPr id="32773" name="Content Placeholder 2"/>
          <p:cNvSpPr>
            <a:spLocks noGrp="1"/>
          </p:cNvSpPr>
          <p:nvPr>
            <p:ph idx="1"/>
          </p:nvPr>
        </p:nvSpPr>
        <p:spPr bwMode="auto">
          <a:xfrm>
            <a:off x="1919288" y="5005388"/>
            <a:ext cx="61722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smtClean="0">
                <a:solidFill>
                  <a:schemeClr val="tx1"/>
                </a:solidFill>
              </a:rPr>
              <a:t>Will </a:t>
            </a:r>
            <a:r>
              <a:rPr lang="en-US" altLang="en-US" sz="1400" b="1" smtClean="0">
                <a:solidFill>
                  <a:schemeClr val="tx1"/>
                </a:solidFill>
              </a:rPr>
              <a:t>water</a:t>
            </a:r>
            <a:r>
              <a:rPr lang="en-US" altLang="en-US" sz="1400" smtClean="0">
                <a:solidFill>
                  <a:schemeClr val="tx1"/>
                </a:solidFill>
              </a:rPr>
              <a:t> pose a problem? </a:t>
            </a:r>
          </a:p>
          <a:p>
            <a:pPr marL="0" indent="0" algn="ctr" eaLnBrk="1" hangingPunct="1">
              <a:lnSpc>
                <a:spcPct val="90000"/>
              </a:lnSpc>
              <a:buFontTx/>
              <a:buNone/>
            </a:pPr>
            <a:endParaRPr lang="en-US" altLang="en-US" sz="1400" b="1" smtClean="0">
              <a:solidFill>
                <a:schemeClr val="tx1"/>
              </a:solidFill>
            </a:endParaRPr>
          </a:p>
          <a:p>
            <a:pPr marL="0" indent="0" algn="ctr">
              <a:buFontTx/>
              <a:buNone/>
            </a:pPr>
            <a:endParaRPr lang="en-US" altLang="en-US" sz="1400" b="1" smtClean="0">
              <a:solidFill>
                <a:schemeClr val="tx1"/>
              </a:solidFill>
            </a:endParaRPr>
          </a:p>
        </p:txBody>
      </p:sp>
      <p:pic>
        <p:nvPicPr>
          <p:cNvPr id="3277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1450" y="4638675"/>
            <a:ext cx="696595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9"/>
          <p:cNvSpPr txBox="1">
            <a:spLocks noChangeArrowheads="1"/>
          </p:cNvSpPr>
          <p:nvPr/>
        </p:nvSpPr>
        <p:spPr bwMode="auto">
          <a:xfrm>
            <a:off x="5040313" y="4376738"/>
            <a:ext cx="1905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a:solidFill>
                  <a:srgbClr val="42B2FF"/>
                </a:solidFill>
                <a:latin typeface="Segoe Print" panose="02000600000000000000" pitchFamily="2" charset="0"/>
              </a:rPr>
              <a:t>Water table</a:t>
            </a:r>
            <a:endParaRPr lang="en-US" altLang="en-US">
              <a:solidFill>
                <a:srgbClr val="42B2FF"/>
              </a:solidFill>
              <a:latin typeface="Segoe Print" panose="02000600000000000000" pitchFamily="2" charset="0"/>
            </a:endParaRPr>
          </a:p>
        </p:txBody>
      </p:sp>
      <p:pic>
        <p:nvPicPr>
          <p:cNvPr id="3277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12" name="Straight Connector 11"/>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3385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55850" y="342900"/>
            <a:ext cx="3297238" cy="723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sp>
        <p:nvSpPr>
          <p:cNvPr id="38916" name="Content Placeholder 2"/>
          <p:cNvSpPr>
            <a:spLocks noGrp="1"/>
          </p:cNvSpPr>
          <p:nvPr>
            <p:ph idx="1"/>
          </p:nvPr>
        </p:nvSpPr>
        <p:spPr bwMode="auto">
          <a:xfrm>
            <a:off x="1919288" y="5005388"/>
            <a:ext cx="61722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smtClean="0">
                <a:solidFill>
                  <a:schemeClr val="tx1"/>
                </a:solidFill>
              </a:rPr>
              <a:t>Is there evidence that the soil was </a:t>
            </a:r>
            <a:r>
              <a:rPr lang="en-US" altLang="en-US" sz="1400" b="1" smtClean="0">
                <a:solidFill>
                  <a:schemeClr val="tx1"/>
                </a:solidFill>
              </a:rPr>
              <a:t>previously disturbed</a:t>
            </a:r>
            <a:r>
              <a:rPr lang="en-US" altLang="en-US" sz="1400" smtClean="0">
                <a:solidFill>
                  <a:schemeClr val="tx1"/>
                </a:solidFill>
              </a:rPr>
              <a:t>?</a:t>
            </a:r>
          </a:p>
          <a:p>
            <a:pPr marL="0" indent="0" algn="ctr" eaLnBrk="1" hangingPunct="1">
              <a:lnSpc>
                <a:spcPct val="90000"/>
              </a:lnSpc>
              <a:buFontTx/>
              <a:buNone/>
            </a:pPr>
            <a:endParaRPr lang="en-US" altLang="en-US" sz="1400" b="1" smtClean="0">
              <a:solidFill>
                <a:schemeClr val="tx1"/>
              </a:solidFill>
            </a:endParaRPr>
          </a:p>
          <a:p>
            <a:pPr marL="0" indent="0" algn="ctr">
              <a:buFontTx/>
              <a:buNone/>
            </a:pPr>
            <a:endParaRPr lang="en-US" altLang="en-US" sz="1400" b="1" smtClean="0">
              <a:solidFill>
                <a:schemeClr val="tx1"/>
              </a:solidFill>
            </a:endParaRPr>
          </a:p>
        </p:txBody>
      </p:sp>
      <p:pic>
        <p:nvPicPr>
          <p:cNvPr id="3891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9888" y="2927350"/>
            <a:ext cx="2743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14"/>
          <p:cNvSpPr txBox="1">
            <a:spLocks noChangeArrowheads="1"/>
          </p:cNvSpPr>
          <p:nvPr/>
        </p:nvSpPr>
        <p:spPr bwMode="auto">
          <a:xfrm>
            <a:off x="5040313" y="3248025"/>
            <a:ext cx="1905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a:latin typeface="Segoe Print" panose="02000600000000000000" pitchFamily="2" charset="0"/>
              </a:rPr>
              <a:t>Previous pipe</a:t>
            </a:r>
          </a:p>
          <a:p>
            <a:r>
              <a:rPr lang="en-US" altLang="en-US" sz="1600" b="1">
                <a:latin typeface="Segoe Print" panose="02000600000000000000" pitchFamily="2" charset="0"/>
              </a:rPr>
              <a:t>installation</a:t>
            </a:r>
            <a:endParaRPr lang="en-US" altLang="en-US" b="1">
              <a:latin typeface="Segoe Print" panose="02000600000000000000" pitchFamily="2" charset="0"/>
            </a:endParaRPr>
          </a:p>
        </p:txBody>
      </p:sp>
      <p:pic>
        <p:nvPicPr>
          <p:cNvPr id="3891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pic>
        <p:nvPicPr>
          <p:cNvPr id="38922" name="Picture 1"/>
          <p:cNvPicPr>
            <a:picLocks noChangeAspect="1"/>
          </p:cNvPicPr>
          <p:nvPr/>
        </p:nvPicPr>
        <p:blipFill>
          <a:blip r:embed="rId7">
            <a:extLst>
              <a:ext uri="{28A0092B-C50C-407E-A947-70E740481C1C}">
                <a14:useLocalDpi xmlns:a14="http://schemas.microsoft.com/office/drawing/2010/main" val="0"/>
              </a:ext>
            </a:extLst>
          </a:blip>
          <a:srcRect l="10164" t="536" r="18396"/>
          <a:stretch>
            <a:fillRect/>
          </a:stretch>
        </p:blipFill>
        <p:spPr bwMode="auto">
          <a:xfrm>
            <a:off x="6689725" y="1147763"/>
            <a:ext cx="2449513" cy="22812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5925" y="2274888"/>
            <a:ext cx="497205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55850" y="342900"/>
            <a:ext cx="3375025" cy="4587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sp>
        <p:nvSpPr>
          <p:cNvPr id="34821" name="Content Placeholder 2"/>
          <p:cNvSpPr>
            <a:spLocks noGrp="1"/>
          </p:cNvSpPr>
          <p:nvPr>
            <p:ph idx="1"/>
          </p:nvPr>
        </p:nvSpPr>
        <p:spPr bwMode="auto">
          <a:xfrm>
            <a:off x="1691481" y="5005388"/>
            <a:ext cx="64770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dirty="0" smtClean="0">
                <a:solidFill>
                  <a:schemeClr val="tx1"/>
                </a:solidFill>
              </a:rPr>
              <a:t>What </a:t>
            </a:r>
            <a:r>
              <a:rPr lang="en-US" altLang="en-US" sz="1400" b="1" dirty="0" smtClean="0">
                <a:solidFill>
                  <a:schemeClr val="tx1"/>
                </a:solidFill>
              </a:rPr>
              <a:t>soil classifications</a:t>
            </a:r>
            <a:r>
              <a:rPr lang="en-US" altLang="en-US" sz="1400" b="1" dirty="0" smtClean="0">
                <a:solidFill>
                  <a:srgbClr val="00B050"/>
                </a:solidFill>
              </a:rPr>
              <a:t> </a:t>
            </a:r>
            <a:r>
              <a:rPr lang="en-US" altLang="en-US" sz="1400" dirty="0" smtClean="0">
                <a:solidFill>
                  <a:schemeClr val="tx1"/>
                </a:solidFill>
              </a:rPr>
              <a:t>are present?</a:t>
            </a:r>
          </a:p>
          <a:p>
            <a:pPr marL="0" indent="0" algn="ctr" eaLnBrk="1" hangingPunct="1">
              <a:lnSpc>
                <a:spcPct val="90000"/>
              </a:lnSpc>
              <a:buFontTx/>
              <a:buNone/>
            </a:pPr>
            <a:endParaRPr lang="en-US" altLang="en-US" sz="1400" b="1" dirty="0" smtClean="0">
              <a:solidFill>
                <a:schemeClr val="tx1"/>
              </a:solidFill>
            </a:endParaRPr>
          </a:p>
          <a:p>
            <a:pPr marL="0" indent="0" algn="ctr">
              <a:buFontTx/>
              <a:buNone/>
            </a:pPr>
            <a:endParaRPr lang="en-US" altLang="en-US" sz="1400" b="1" dirty="0" smtClean="0">
              <a:solidFill>
                <a:schemeClr val="tx1"/>
              </a:solidFill>
            </a:endParaRPr>
          </a:p>
        </p:txBody>
      </p:sp>
      <p:pic>
        <p:nvPicPr>
          <p:cNvPr id="3482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1450" y="4638675"/>
            <a:ext cx="696595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Box 15"/>
          <p:cNvSpPr txBox="1">
            <a:spLocks noChangeArrowheads="1"/>
          </p:cNvSpPr>
          <p:nvPr/>
        </p:nvSpPr>
        <p:spPr bwMode="auto">
          <a:xfrm>
            <a:off x="3214688" y="4344988"/>
            <a:ext cx="1905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dirty="0">
                <a:solidFill>
                  <a:schemeClr val="bg1"/>
                </a:solidFill>
                <a:latin typeface="Segoe Print" panose="02000600000000000000" pitchFamily="2" charset="0"/>
              </a:rPr>
              <a:t>T</a:t>
            </a:r>
            <a:r>
              <a:rPr lang="en-US" altLang="en-US" sz="1600" dirty="0" smtClean="0">
                <a:solidFill>
                  <a:schemeClr val="bg1"/>
                </a:solidFill>
                <a:latin typeface="Segoe Print" panose="02000600000000000000" pitchFamily="2" charset="0"/>
              </a:rPr>
              <a:t>ype </a:t>
            </a:r>
            <a:r>
              <a:rPr lang="en-US" altLang="en-US" sz="1600" b="1" dirty="0" smtClean="0">
                <a:solidFill>
                  <a:schemeClr val="bg1"/>
                </a:solidFill>
                <a:latin typeface="Segoe Print" panose="02000600000000000000" pitchFamily="2" charset="0"/>
              </a:rPr>
              <a:t>A soil</a:t>
            </a:r>
            <a:endParaRPr lang="en-US" altLang="en-US" dirty="0">
              <a:solidFill>
                <a:schemeClr val="bg1"/>
              </a:solidFill>
              <a:latin typeface="Segoe Print" panose="02000600000000000000" pitchFamily="2" charset="0"/>
            </a:endParaRPr>
          </a:p>
        </p:txBody>
      </p:sp>
      <p:pic>
        <p:nvPicPr>
          <p:cNvPr id="34824"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12" name="Straight Connector 11"/>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5925" y="2274888"/>
            <a:ext cx="497205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55850" y="342900"/>
            <a:ext cx="3525838" cy="596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sp>
        <p:nvSpPr>
          <p:cNvPr id="36869" name="Content Placeholder 2"/>
          <p:cNvSpPr>
            <a:spLocks noGrp="1"/>
          </p:cNvSpPr>
          <p:nvPr>
            <p:ph idx="1"/>
          </p:nvPr>
        </p:nvSpPr>
        <p:spPr bwMode="auto">
          <a:xfrm>
            <a:off x="1919288" y="5005388"/>
            <a:ext cx="61722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dirty="0" smtClean="0">
                <a:solidFill>
                  <a:schemeClr val="tx1"/>
                </a:solidFill>
              </a:rPr>
              <a:t>What are is the </a:t>
            </a:r>
            <a:r>
              <a:rPr lang="en-US" altLang="en-US" sz="1400" b="1" dirty="0" smtClean="0">
                <a:solidFill>
                  <a:schemeClr val="tx1"/>
                </a:solidFill>
              </a:rPr>
              <a:t>moisture level </a:t>
            </a:r>
            <a:r>
              <a:rPr lang="en-US" altLang="en-US" sz="1400" dirty="0" smtClean="0">
                <a:solidFill>
                  <a:schemeClr val="tx1"/>
                </a:solidFill>
              </a:rPr>
              <a:t>of the soil?</a:t>
            </a:r>
          </a:p>
          <a:p>
            <a:pPr marL="0" indent="0" algn="ctr" eaLnBrk="1" hangingPunct="1">
              <a:lnSpc>
                <a:spcPct val="90000"/>
              </a:lnSpc>
              <a:buFontTx/>
              <a:buNone/>
            </a:pPr>
            <a:endParaRPr lang="en-US" altLang="en-US" sz="1400" b="1" dirty="0" smtClean="0">
              <a:solidFill>
                <a:schemeClr val="tx1"/>
              </a:solidFill>
            </a:endParaRPr>
          </a:p>
          <a:p>
            <a:pPr marL="0" indent="0" algn="ctr">
              <a:buFontTx/>
              <a:buNone/>
            </a:pPr>
            <a:endParaRPr lang="en-US" altLang="en-US" sz="1400" b="1" dirty="0" smtClean="0">
              <a:solidFill>
                <a:schemeClr val="tx1"/>
              </a:solidFill>
            </a:endParaRPr>
          </a:p>
        </p:txBody>
      </p:sp>
      <p:pic>
        <p:nvPicPr>
          <p:cNvPr id="3687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1450" y="4638675"/>
            <a:ext cx="696595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12"/>
          <p:cNvSpPr txBox="1">
            <a:spLocks noChangeArrowheads="1"/>
          </p:cNvSpPr>
          <p:nvPr/>
        </p:nvSpPr>
        <p:spPr bwMode="auto">
          <a:xfrm>
            <a:off x="3214688" y="4344988"/>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dirty="0" smtClean="0">
                <a:solidFill>
                  <a:schemeClr val="bg1"/>
                </a:solidFill>
                <a:latin typeface="Segoe Print" panose="02000600000000000000" pitchFamily="2" charset="0"/>
              </a:rPr>
              <a:t>Type </a:t>
            </a:r>
            <a:r>
              <a:rPr lang="en-US" altLang="en-US" sz="1600" b="1" dirty="0" smtClean="0">
                <a:solidFill>
                  <a:schemeClr val="bg1"/>
                </a:solidFill>
                <a:latin typeface="Segoe Print" panose="02000600000000000000" pitchFamily="2" charset="0"/>
              </a:rPr>
              <a:t>A </a:t>
            </a:r>
            <a:r>
              <a:rPr lang="en-US" altLang="en-US" dirty="0">
                <a:solidFill>
                  <a:schemeClr val="bg1"/>
                </a:solidFill>
                <a:latin typeface="Segoe Print" panose="02000600000000000000" pitchFamily="2" charset="0"/>
              </a:rPr>
              <a:t>s</a:t>
            </a:r>
            <a:r>
              <a:rPr lang="en-US" altLang="en-US" dirty="0" smtClean="0">
                <a:solidFill>
                  <a:schemeClr val="bg1"/>
                </a:solidFill>
                <a:latin typeface="Segoe Print" panose="02000600000000000000" pitchFamily="2" charset="0"/>
              </a:rPr>
              <a:t>oil </a:t>
            </a:r>
            <a:endParaRPr lang="en-US" altLang="en-US" dirty="0">
              <a:solidFill>
                <a:schemeClr val="bg1"/>
              </a:solidFill>
              <a:latin typeface="Segoe Print" panose="02000600000000000000" pitchFamily="2" charset="0"/>
            </a:endParaRPr>
          </a:p>
        </p:txBody>
      </p:sp>
      <p:sp>
        <p:nvSpPr>
          <p:cNvPr id="36872" name="TextBox 9"/>
          <p:cNvSpPr txBox="1">
            <a:spLocks noChangeArrowheads="1"/>
          </p:cNvSpPr>
          <p:nvPr/>
        </p:nvSpPr>
        <p:spPr bwMode="auto">
          <a:xfrm>
            <a:off x="4900613" y="4344988"/>
            <a:ext cx="3800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dirty="0">
                <a:solidFill>
                  <a:schemeClr val="bg1"/>
                </a:solidFill>
                <a:latin typeface="Segoe Print" panose="02000600000000000000" pitchFamily="2" charset="0"/>
              </a:rPr>
              <a:t>Mostly dry  (</a:t>
            </a:r>
            <a:r>
              <a:rPr lang="en-US" altLang="en-US" sz="1400" dirty="0" smtClean="0">
                <a:solidFill>
                  <a:schemeClr val="bg1"/>
                </a:solidFill>
                <a:latin typeface="Segoe Print" panose="02000600000000000000" pitchFamily="2" charset="0"/>
              </a:rPr>
              <a:t>110 –</a:t>
            </a:r>
            <a:r>
              <a:rPr lang="en-US" altLang="en-US" sz="1400" dirty="0" smtClean="0">
                <a:solidFill>
                  <a:srgbClr val="FF0000"/>
                </a:solidFill>
                <a:latin typeface="Segoe Print" panose="02000600000000000000" pitchFamily="2" charset="0"/>
              </a:rPr>
              <a:t> </a:t>
            </a:r>
            <a:r>
              <a:rPr lang="en-US" altLang="en-US" sz="1400" dirty="0" smtClean="0">
                <a:solidFill>
                  <a:schemeClr val="bg1"/>
                </a:solidFill>
                <a:latin typeface="Segoe Print" panose="02000600000000000000" pitchFamily="2" charset="0"/>
              </a:rPr>
              <a:t>125 </a:t>
            </a:r>
            <a:r>
              <a:rPr lang="en-US" altLang="en-US" sz="1400" dirty="0">
                <a:solidFill>
                  <a:schemeClr val="bg1"/>
                </a:solidFill>
                <a:latin typeface="Segoe Print" panose="02000600000000000000" pitchFamily="2" charset="0"/>
              </a:rPr>
              <a:t>lbs</a:t>
            </a:r>
            <a:r>
              <a:rPr lang="en-US" altLang="en-US" sz="1400" dirty="0" smtClean="0">
                <a:solidFill>
                  <a:schemeClr val="bg1"/>
                </a:solidFill>
                <a:latin typeface="Segoe Print" panose="02000600000000000000" pitchFamily="2" charset="0"/>
              </a:rPr>
              <a:t>./ft</a:t>
            </a:r>
            <a:r>
              <a:rPr lang="en-US" altLang="en-US" sz="1400" baseline="30000" dirty="0" smtClean="0">
                <a:solidFill>
                  <a:schemeClr val="bg1"/>
                </a:solidFill>
                <a:latin typeface="Segoe Print" panose="02000600000000000000" pitchFamily="2" charset="0"/>
              </a:rPr>
              <a:t>2</a:t>
            </a:r>
            <a:r>
              <a:rPr lang="en-US" altLang="en-US" sz="1400" dirty="0">
                <a:solidFill>
                  <a:schemeClr val="bg1"/>
                </a:solidFill>
                <a:latin typeface="Segoe Print" panose="02000600000000000000" pitchFamily="2" charset="0"/>
              </a:rPr>
              <a:t>)</a:t>
            </a:r>
          </a:p>
        </p:txBody>
      </p:sp>
      <p:pic>
        <p:nvPicPr>
          <p:cNvPr id="36873"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13" name="Straight Connector 12"/>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2365375" y="352425"/>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defRPr/>
            </a:pPr>
            <a:r>
              <a:rPr lang="en-US" altLang="en-US" sz="2000" dirty="0" smtClean="0"/>
              <a:t>Disclaimer</a:t>
            </a:r>
          </a:p>
        </p:txBody>
      </p:sp>
      <p:sp>
        <p:nvSpPr>
          <p:cNvPr id="8195" name="Content Placeholder 5"/>
          <p:cNvSpPr>
            <a:spLocks noGrp="1"/>
          </p:cNvSpPr>
          <p:nvPr>
            <p:ph idx="1"/>
          </p:nvPr>
        </p:nvSpPr>
        <p:spPr bwMode="auto">
          <a:xfrm>
            <a:off x="2362200" y="1371600"/>
            <a:ext cx="5086350" cy="4268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marL="339725" indent="-339725">
              <a:spcBef>
                <a:spcPct val="0"/>
              </a:spcBef>
              <a:spcAft>
                <a:spcPts val="1000"/>
              </a:spcAft>
            </a:pPr>
            <a:r>
              <a:rPr lang="en-US" altLang="en-US" sz="1300" smtClean="0">
                <a:solidFill>
                  <a:schemeClr val="tx1"/>
                </a:solidFill>
              </a:rPr>
              <a:t>This training material presents very important, pertinent information. It should not be assumed, however, that this program satisfies every legal requirement of every state. Some states require the training be developed and delivered by an individual with specific training and experience.</a:t>
            </a:r>
          </a:p>
          <a:p>
            <a:pPr marL="339725" indent="-339725">
              <a:spcBef>
                <a:spcPct val="0"/>
              </a:spcBef>
              <a:spcAft>
                <a:spcPts val="1000"/>
              </a:spcAft>
            </a:pPr>
            <a:r>
              <a:rPr lang="en-US" altLang="en-US" sz="1300" smtClean="0">
                <a:solidFill>
                  <a:schemeClr val="tx1"/>
                </a:solidFill>
              </a:rPr>
              <a:t>This training is AWARENESS LEVEL and does not authorize any person to perform work or validate their level of competency; it must be supplemented with operation and process-specific assessments and training, as well as management oversight, to assure that all training is understood and followed. </a:t>
            </a:r>
          </a:p>
          <a:p>
            <a:pPr marL="339725" indent="-339725">
              <a:spcBef>
                <a:spcPct val="0"/>
              </a:spcBef>
              <a:spcAft>
                <a:spcPts val="1000"/>
              </a:spcAft>
            </a:pPr>
            <a:r>
              <a:rPr lang="en-US" altLang="en-US" sz="1300" smtClean="0">
                <a:solidFill>
                  <a:schemeClr val="tx1"/>
                </a:solidFill>
              </a:rPr>
              <a:t>Your organization must do an evaluation of all exposures and applicable codes and regulations. In addition, establish proper controls, training, and protective measures to effectively control exposures and assure compliance. </a:t>
            </a:r>
          </a:p>
          <a:p>
            <a:pPr marL="339725" indent="-339725">
              <a:spcBef>
                <a:spcPct val="0"/>
              </a:spcBef>
              <a:spcAft>
                <a:spcPts val="1000"/>
              </a:spcAft>
            </a:pPr>
            <a:r>
              <a:rPr lang="en-US" altLang="en-US" sz="1300" smtClean="0">
                <a:solidFill>
                  <a:schemeClr val="tx1"/>
                </a:solidFill>
              </a:rPr>
              <a:t>This program is neither a determination that the conditions and practices of your organization are safe, nor a warranty that reliance upon this program will prevent accidents and losses or satisfy local, state, or federal regulations.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55850" y="342900"/>
            <a:ext cx="3375025" cy="596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sp>
        <p:nvSpPr>
          <p:cNvPr id="45060" name="Content Placeholder 2"/>
          <p:cNvSpPr>
            <a:spLocks noGrp="1"/>
          </p:cNvSpPr>
          <p:nvPr>
            <p:ph idx="1"/>
          </p:nvPr>
        </p:nvSpPr>
        <p:spPr bwMode="auto">
          <a:xfrm>
            <a:off x="1495425" y="5005388"/>
            <a:ext cx="68580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smtClean="0">
                <a:solidFill>
                  <a:schemeClr val="tx1"/>
                </a:solidFill>
              </a:rPr>
              <a:t>What </a:t>
            </a:r>
            <a:r>
              <a:rPr lang="en-US" altLang="en-US" sz="1400" b="1" smtClean="0">
                <a:solidFill>
                  <a:schemeClr val="tx1"/>
                </a:solidFill>
              </a:rPr>
              <a:t>peripheral loads</a:t>
            </a:r>
            <a:r>
              <a:rPr lang="en-US" altLang="en-US" sz="1400" smtClean="0">
                <a:solidFill>
                  <a:schemeClr val="tx1"/>
                </a:solidFill>
              </a:rPr>
              <a:t> will be present?</a:t>
            </a:r>
            <a:endParaRPr lang="en-US" altLang="en-US" sz="1400" b="1" smtClean="0">
              <a:solidFill>
                <a:schemeClr val="tx1"/>
              </a:solidFill>
            </a:endParaRPr>
          </a:p>
          <a:p>
            <a:pPr marL="0" indent="0" algn="ctr">
              <a:buFontTx/>
              <a:buNone/>
            </a:pPr>
            <a:endParaRPr lang="en-US" altLang="en-US" sz="1400" b="1" smtClean="0">
              <a:solidFill>
                <a:schemeClr val="tx1"/>
              </a:solidFill>
            </a:endParaRPr>
          </a:p>
        </p:txBody>
      </p:sp>
      <p:pic>
        <p:nvPicPr>
          <p:cNvPr id="4506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29113" y="3429000"/>
            <a:ext cx="10953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7563" y="2895600"/>
            <a:ext cx="134937"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10" name="Straight Connector 9"/>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55850" y="342900"/>
            <a:ext cx="3297238" cy="596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sp>
        <p:nvSpPr>
          <p:cNvPr id="47108" name="Content Placeholder 2"/>
          <p:cNvSpPr>
            <a:spLocks noGrp="1"/>
          </p:cNvSpPr>
          <p:nvPr>
            <p:ph idx="1"/>
          </p:nvPr>
        </p:nvSpPr>
        <p:spPr bwMode="auto">
          <a:xfrm>
            <a:off x="1495425" y="5005388"/>
            <a:ext cx="68580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dirty="0" smtClean="0">
                <a:solidFill>
                  <a:schemeClr val="tx1"/>
                </a:solidFill>
                <a:cs typeface="Tahoma" panose="020B0604030504040204" pitchFamily="34" charset="0"/>
              </a:rPr>
              <a:t>What </a:t>
            </a:r>
            <a:r>
              <a:rPr lang="en-US" altLang="en-US" sz="1400" b="1" dirty="0" smtClean="0">
                <a:solidFill>
                  <a:schemeClr val="tx1"/>
                </a:solidFill>
                <a:cs typeface="Tahoma" panose="020B0604030504040204" pitchFamily="34" charset="0"/>
              </a:rPr>
              <a:t>protective systems</a:t>
            </a:r>
            <a:r>
              <a:rPr lang="en-US" altLang="en-US" sz="1400" dirty="0" smtClean="0">
                <a:solidFill>
                  <a:schemeClr val="tx1"/>
                </a:solidFill>
                <a:cs typeface="Tahoma" panose="020B0604030504040204" pitchFamily="34" charset="0"/>
              </a:rPr>
              <a:t> are required?</a:t>
            </a:r>
          </a:p>
        </p:txBody>
      </p:sp>
      <p:pic>
        <p:nvPicPr>
          <p:cNvPr id="471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1276350"/>
            <a:ext cx="2413000" cy="2362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11" name="Straight Connector 10"/>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55850" y="342900"/>
            <a:ext cx="3375025" cy="461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sp>
        <p:nvSpPr>
          <p:cNvPr id="51204" name="Content Placeholder 2"/>
          <p:cNvSpPr>
            <a:spLocks noGrp="1"/>
          </p:cNvSpPr>
          <p:nvPr>
            <p:ph idx="1"/>
          </p:nvPr>
        </p:nvSpPr>
        <p:spPr bwMode="auto">
          <a:xfrm>
            <a:off x="1495425" y="5005388"/>
            <a:ext cx="68580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smtClean="0">
                <a:solidFill>
                  <a:schemeClr val="tx1"/>
                </a:solidFill>
              </a:rPr>
              <a:t>Is </a:t>
            </a:r>
            <a:r>
              <a:rPr lang="en-US" altLang="en-US" sz="1400" b="1" smtClean="0">
                <a:solidFill>
                  <a:schemeClr val="tx1"/>
                </a:solidFill>
              </a:rPr>
              <a:t>traffic control </a:t>
            </a:r>
            <a:r>
              <a:rPr lang="en-US" altLang="en-US" sz="1400" smtClean="0">
                <a:solidFill>
                  <a:schemeClr val="tx1"/>
                </a:solidFill>
              </a:rPr>
              <a:t>needed?</a:t>
            </a:r>
          </a:p>
          <a:p>
            <a:pPr marL="0" indent="0" algn="ctr" eaLnBrk="1" hangingPunct="1">
              <a:lnSpc>
                <a:spcPct val="90000"/>
              </a:lnSpc>
              <a:buFontTx/>
              <a:buNone/>
            </a:pPr>
            <a:endParaRPr lang="en-US" altLang="en-US" sz="1400" b="1" smtClean="0">
              <a:solidFill>
                <a:schemeClr val="tx1"/>
              </a:solidFill>
            </a:endParaRPr>
          </a:p>
          <a:p>
            <a:pPr marL="0" indent="0" algn="ctr">
              <a:buFontTx/>
              <a:buNone/>
            </a:pPr>
            <a:endParaRPr lang="en-US" altLang="en-US" sz="1400" b="1" smtClean="0">
              <a:solidFill>
                <a:schemeClr val="tx1"/>
              </a:solidFill>
            </a:endParaRPr>
          </a:p>
        </p:txBody>
      </p:sp>
      <p:pic>
        <p:nvPicPr>
          <p:cNvPr id="5120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pic>
        <p:nvPicPr>
          <p:cNvPr id="51208" name="Picture 1"/>
          <p:cNvPicPr>
            <a:picLocks noChangeAspect="1"/>
          </p:cNvPicPr>
          <p:nvPr/>
        </p:nvPicPr>
        <p:blipFill>
          <a:blip r:embed="rId6">
            <a:extLst>
              <a:ext uri="{28A0092B-C50C-407E-A947-70E740481C1C}">
                <a14:useLocalDpi xmlns:a14="http://schemas.microsoft.com/office/drawing/2010/main" val="0"/>
              </a:ext>
            </a:extLst>
          </a:blip>
          <a:srcRect l="29941"/>
          <a:stretch>
            <a:fillRect/>
          </a:stretch>
        </p:blipFill>
        <p:spPr bwMode="auto">
          <a:xfrm>
            <a:off x="6635750" y="1246188"/>
            <a:ext cx="2598738" cy="2463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31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55850" y="342900"/>
            <a:ext cx="3375025" cy="461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pic>
        <p:nvPicPr>
          <p:cNvPr id="5120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11" name="Straight Connector 10"/>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9879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55850" y="352425"/>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Mapping Existing Conditions</a:t>
            </a:r>
          </a:p>
        </p:txBody>
      </p:sp>
      <p:sp>
        <p:nvSpPr>
          <p:cNvPr id="61443" name="Content Placeholder 2"/>
          <p:cNvSpPr>
            <a:spLocks noGrp="1"/>
          </p:cNvSpPr>
          <p:nvPr>
            <p:ph idx="1"/>
          </p:nvPr>
        </p:nvSpPr>
        <p:spPr bwMode="auto">
          <a:xfrm>
            <a:off x="2670175" y="1890713"/>
            <a:ext cx="2971800" cy="3200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SzPct val="200000"/>
              <a:buFontTx/>
              <a:buNone/>
              <a:defRPr/>
            </a:pPr>
            <a:r>
              <a:rPr lang="en-US" altLang="en-US" sz="1200" b="1" dirty="0" smtClean="0">
                <a:solidFill>
                  <a:schemeClr val="tx1"/>
                </a:solidFill>
              </a:rPr>
              <a:t>WHITE</a:t>
            </a:r>
            <a:r>
              <a:rPr lang="en-US" altLang="en-US" sz="1300" b="1" dirty="0" smtClean="0">
                <a:solidFill>
                  <a:schemeClr val="tx1"/>
                </a:solidFill>
              </a:rPr>
              <a:t/>
            </a:r>
            <a:br>
              <a:rPr lang="en-US" altLang="en-US" sz="1300" b="1" dirty="0" smtClean="0">
                <a:solidFill>
                  <a:schemeClr val="tx1"/>
                </a:solidFill>
              </a:rPr>
            </a:br>
            <a:r>
              <a:rPr lang="en-US" altLang="en-US" sz="1200" dirty="0" smtClean="0">
                <a:solidFill>
                  <a:schemeClr val="tx1"/>
                </a:solidFill>
              </a:rPr>
              <a:t>Proposed excavation</a:t>
            </a:r>
          </a:p>
          <a:p>
            <a:pPr marL="0" indent="0">
              <a:buSzPct val="200000"/>
              <a:buFontTx/>
              <a:buNone/>
              <a:defRPr/>
            </a:pPr>
            <a:endParaRPr lang="en-US" altLang="en-US" sz="1300" b="1" dirty="0">
              <a:solidFill>
                <a:schemeClr val="tx1"/>
              </a:solidFill>
            </a:endParaRPr>
          </a:p>
          <a:p>
            <a:pPr marL="0" indent="0">
              <a:buSzPct val="200000"/>
              <a:buFontTx/>
              <a:buNone/>
              <a:defRPr/>
            </a:pPr>
            <a:r>
              <a:rPr lang="en-US" altLang="en-US" sz="1200" b="1" dirty="0" smtClean="0">
                <a:solidFill>
                  <a:schemeClr val="tx1"/>
                </a:solidFill>
              </a:rPr>
              <a:t>RED</a:t>
            </a:r>
            <a:r>
              <a:rPr lang="en-US" altLang="en-US" sz="1300" b="1" dirty="0" smtClean="0">
                <a:solidFill>
                  <a:schemeClr val="tx1"/>
                </a:solidFill>
              </a:rPr>
              <a:t/>
            </a:r>
            <a:br>
              <a:rPr lang="en-US" altLang="en-US" sz="1300" b="1" dirty="0" smtClean="0">
                <a:solidFill>
                  <a:schemeClr val="tx1"/>
                </a:solidFill>
              </a:rPr>
            </a:br>
            <a:r>
              <a:rPr lang="en-US" altLang="en-US" sz="1200" dirty="0" smtClean="0">
                <a:solidFill>
                  <a:schemeClr val="tx1"/>
                </a:solidFill>
              </a:rPr>
              <a:t>Electric power lines, cables or conduits, and lighting cables</a:t>
            </a:r>
          </a:p>
          <a:p>
            <a:pPr marL="0" indent="0">
              <a:buSzPct val="200000"/>
              <a:buFontTx/>
              <a:buNone/>
              <a:defRPr/>
            </a:pPr>
            <a:endParaRPr lang="en-US" altLang="en-US" sz="1300" b="1" dirty="0" smtClean="0">
              <a:solidFill>
                <a:schemeClr val="tx1"/>
              </a:solidFill>
            </a:endParaRPr>
          </a:p>
          <a:p>
            <a:pPr marL="0" indent="0">
              <a:buSzPct val="200000"/>
              <a:buFontTx/>
              <a:buNone/>
              <a:defRPr/>
            </a:pPr>
            <a:r>
              <a:rPr lang="en-US" altLang="en-US" sz="1200" b="1" dirty="0" smtClean="0">
                <a:solidFill>
                  <a:schemeClr val="tx1"/>
                </a:solidFill>
              </a:rPr>
              <a:t>YELLOW</a:t>
            </a:r>
            <a:r>
              <a:rPr lang="en-US" altLang="en-US" sz="1300" b="1" dirty="0" smtClean="0">
                <a:solidFill>
                  <a:schemeClr val="tx1"/>
                </a:solidFill>
              </a:rPr>
              <a:t/>
            </a:r>
            <a:br>
              <a:rPr lang="en-US" altLang="en-US" sz="1300" b="1" dirty="0" smtClean="0">
                <a:solidFill>
                  <a:schemeClr val="tx1"/>
                </a:solidFill>
              </a:rPr>
            </a:br>
            <a:r>
              <a:rPr lang="en-US" altLang="en-US" sz="1200" dirty="0" smtClean="0">
                <a:solidFill>
                  <a:schemeClr val="tx1"/>
                </a:solidFill>
              </a:rPr>
              <a:t>Gas, oil, steam, petroleum or other hazardous liquid or gaseous materials</a:t>
            </a:r>
          </a:p>
          <a:p>
            <a:pPr marL="0" indent="0">
              <a:buSzPct val="200000"/>
              <a:buFontTx/>
              <a:buNone/>
              <a:defRPr/>
            </a:pPr>
            <a:endParaRPr lang="en-US" altLang="en-US" sz="1300" b="1" dirty="0" smtClean="0">
              <a:solidFill>
                <a:schemeClr val="tx1"/>
              </a:solidFill>
            </a:endParaRPr>
          </a:p>
          <a:p>
            <a:pPr marL="0" indent="0">
              <a:buSzPct val="200000"/>
              <a:buFontTx/>
              <a:buNone/>
              <a:defRPr/>
            </a:pPr>
            <a:r>
              <a:rPr lang="en-US" altLang="en-US" sz="1200" b="1" dirty="0" smtClean="0">
                <a:solidFill>
                  <a:schemeClr val="tx1"/>
                </a:solidFill>
              </a:rPr>
              <a:t>ORANGE</a:t>
            </a:r>
            <a:r>
              <a:rPr lang="en-US" altLang="en-US" sz="1300" b="1" dirty="0" smtClean="0">
                <a:solidFill>
                  <a:schemeClr val="tx1"/>
                </a:solidFill>
              </a:rPr>
              <a:t/>
            </a:r>
            <a:br>
              <a:rPr lang="en-US" altLang="en-US" sz="1300" b="1" dirty="0" smtClean="0">
                <a:solidFill>
                  <a:schemeClr val="tx1"/>
                </a:solidFill>
              </a:rPr>
            </a:br>
            <a:r>
              <a:rPr lang="en-US" altLang="en-US" sz="1200" dirty="0" smtClean="0">
                <a:solidFill>
                  <a:schemeClr val="tx1"/>
                </a:solidFill>
              </a:rPr>
              <a:t>Communications, cable TV, alarm or signal lines, cables, or conduits</a:t>
            </a:r>
          </a:p>
          <a:p>
            <a:pPr>
              <a:buSzPct val="200000"/>
              <a:defRPr/>
            </a:pPr>
            <a:endParaRPr lang="en-US" altLang="en-US" sz="1300" b="1" dirty="0" smtClean="0"/>
          </a:p>
        </p:txBody>
      </p:sp>
      <p:sp>
        <p:nvSpPr>
          <p:cNvPr id="4" name="Content Placeholder 2"/>
          <p:cNvSpPr txBox="1">
            <a:spLocks/>
          </p:cNvSpPr>
          <p:nvPr/>
        </p:nvSpPr>
        <p:spPr bwMode="auto">
          <a:xfrm>
            <a:off x="6405563" y="1870075"/>
            <a:ext cx="2903537" cy="2819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80959" indent="-280959" algn="l" rtl="0" eaLnBrk="0" fontAlgn="base" hangingPunct="0">
              <a:spcBef>
                <a:spcPct val="20000"/>
              </a:spcBef>
              <a:spcAft>
                <a:spcPct val="0"/>
              </a:spcAft>
              <a:buChar char="•"/>
              <a:defRPr sz="1475">
                <a:solidFill>
                  <a:srgbClr val="3D3D3D"/>
                </a:solidFill>
                <a:latin typeface="+mn-lt"/>
                <a:ea typeface="+mn-ea"/>
                <a:cs typeface="+mn-cs"/>
              </a:defRPr>
            </a:lvl1pPr>
            <a:lvl2pPr marL="610546" indent="-232332" algn="l" rtl="0" eaLnBrk="0" fontAlgn="base" hangingPunct="0">
              <a:spcBef>
                <a:spcPct val="20000"/>
              </a:spcBef>
              <a:spcAft>
                <a:spcPct val="0"/>
              </a:spcAft>
              <a:buChar char="–"/>
              <a:defRPr sz="1475">
                <a:solidFill>
                  <a:srgbClr val="3D3D3D"/>
                </a:solidFill>
                <a:latin typeface="+mn-lt"/>
                <a:cs typeface="+mn-cs"/>
              </a:defRPr>
            </a:lvl2pPr>
            <a:lvl3pPr marL="940132" indent="-185505" algn="l" rtl="0" eaLnBrk="0" fontAlgn="base" hangingPunct="0">
              <a:spcBef>
                <a:spcPct val="20000"/>
              </a:spcBef>
              <a:spcAft>
                <a:spcPct val="0"/>
              </a:spcAft>
              <a:buChar char="•"/>
              <a:defRPr sz="1475">
                <a:solidFill>
                  <a:srgbClr val="3D3D3D"/>
                </a:solidFill>
                <a:latin typeface="+mn-lt"/>
                <a:cs typeface="+mn-cs"/>
              </a:defRPr>
            </a:lvl3pPr>
            <a:lvl4pPr marL="1316545" indent="-185505" algn="l" rtl="0" eaLnBrk="0" fontAlgn="base" hangingPunct="0">
              <a:spcBef>
                <a:spcPct val="20000"/>
              </a:spcBef>
              <a:spcAft>
                <a:spcPct val="0"/>
              </a:spcAft>
              <a:buChar char="–"/>
              <a:defRPr sz="1475">
                <a:solidFill>
                  <a:srgbClr val="3D3D3D"/>
                </a:solidFill>
                <a:latin typeface="+mn-lt"/>
                <a:cs typeface="+mn-cs"/>
              </a:defRPr>
            </a:lvl4pPr>
            <a:lvl5pPr marL="1696560" indent="-185505"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SzPct val="200000"/>
              <a:buFontTx/>
              <a:buNone/>
              <a:defRPr/>
            </a:pPr>
            <a:r>
              <a:rPr lang="en-US" altLang="en-US" sz="1200" b="1" dirty="0">
                <a:solidFill>
                  <a:schemeClr val="tx1"/>
                </a:solidFill>
              </a:rPr>
              <a:t>BLUE</a:t>
            </a:r>
            <a:r>
              <a:rPr lang="en-US" altLang="en-US" sz="1600" b="1" dirty="0">
                <a:solidFill>
                  <a:schemeClr val="tx1"/>
                </a:solidFill>
              </a:rPr>
              <a:t/>
            </a:r>
            <a:br>
              <a:rPr lang="en-US" altLang="en-US" sz="1600" b="1" dirty="0">
                <a:solidFill>
                  <a:schemeClr val="tx1"/>
                </a:solidFill>
              </a:rPr>
            </a:br>
            <a:r>
              <a:rPr lang="en-US" altLang="en-US" sz="1200" dirty="0">
                <a:solidFill>
                  <a:schemeClr val="tx1"/>
                </a:solidFill>
              </a:rPr>
              <a:t>Water, irrigation, and slurry </a:t>
            </a:r>
            <a:r>
              <a:rPr lang="en-US" altLang="en-US" sz="1200" dirty="0" smtClean="0">
                <a:solidFill>
                  <a:schemeClr val="tx1"/>
                </a:solidFill>
              </a:rPr>
              <a:t>lines</a:t>
            </a:r>
            <a:endParaRPr lang="en-US" altLang="en-US" sz="1200" dirty="0">
              <a:solidFill>
                <a:schemeClr val="tx1"/>
              </a:solidFill>
            </a:endParaRPr>
          </a:p>
          <a:p>
            <a:pPr marL="0" indent="0">
              <a:buSzPct val="200000"/>
              <a:buFontTx/>
              <a:buNone/>
              <a:defRPr/>
            </a:pPr>
            <a:endParaRPr lang="en-US" altLang="en-US" sz="1300" b="1" kern="0" dirty="0" smtClean="0">
              <a:solidFill>
                <a:schemeClr val="tx1"/>
              </a:solidFill>
            </a:endParaRPr>
          </a:p>
          <a:p>
            <a:pPr marL="0" indent="0">
              <a:buSzPct val="200000"/>
              <a:buFontTx/>
              <a:buNone/>
              <a:defRPr/>
            </a:pPr>
            <a:r>
              <a:rPr lang="en-US" altLang="en-US" sz="1200" b="1" kern="0" dirty="0" smtClean="0">
                <a:solidFill>
                  <a:schemeClr val="tx1"/>
                </a:solidFill>
              </a:rPr>
              <a:t>GREEN	</a:t>
            </a:r>
            <a:r>
              <a:rPr lang="en-US" altLang="en-US" sz="1300" b="1" kern="0" dirty="0" smtClean="0">
                <a:solidFill>
                  <a:schemeClr val="tx1"/>
                </a:solidFill>
              </a:rPr>
              <a:t/>
            </a:r>
            <a:br>
              <a:rPr lang="en-US" altLang="en-US" sz="1300" b="1" kern="0" dirty="0" smtClean="0">
                <a:solidFill>
                  <a:schemeClr val="tx1"/>
                </a:solidFill>
              </a:rPr>
            </a:br>
            <a:r>
              <a:rPr lang="en-US" altLang="en-US" sz="1200" kern="0" dirty="0" smtClean="0">
                <a:solidFill>
                  <a:schemeClr val="tx1"/>
                </a:solidFill>
              </a:rPr>
              <a:t>Sewers, storm sewer facilities, or other drain lines</a:t>
            </a:r>
          </a:p>
          <a:p>
            <a:pPr marL="0" indent="0">
              <a:buSzPct val="200000"/>
              <a:buFontTx/>
              <a:buNone/>
              <a:defRPr/>
            </a:pPr>
            <a:endParaRPr lang="en-US" altLang="en-US" sz="1300" b="1" kern="0" dirty="0" smtClean="0">
              <a:solidFill>
                <a:schemeClr val="tx1"/>
              </a:solidFill>
            </a:endParaRPr>
          </a:p>
          <a:p>
            <a:pPr marL="0" indent="0">
              <a:buSzPct val="200000"/>
              <a:buFontTx/>
              <a:buNone/>
              <a:defRPr/>
            </a:pPr>
            <a:r>
              <a:rPr lang="en-US" altLang="en-US" sz="1200" b="1" kern="0" dirty="0" smtClean="0">
                <a:solidFill>
                  <a:schemeClr val="tx1"/>
                </a:solidFill>
              </a:rPr>
              <a:t>PINK</a:t>
            </a:r>
            <a:r>
              <a:rPr lang="en-US" altLang="en-US" sz="1300" b="1" kern="0" dirty="0" smtClean="0">
                <a:solidFill>
                  <a:schemeClr val="tx1"/>
                </a:solidFill>
              </a:rPr>
              <a:t>	</a:t>
            </a:r>
            <a:br>
              <a:rPr lang="en-US" altLang="en-US" sz="1300" b="1" kern="0" dirty="0" smtClean="0">
                <a:solidFill>
                  <a:schemeClr val="tx1"/>
                </a:solidFill>
              </a:rPr>
            </a:br>
            <a:r>
              <a:rPr lang="en-US" altLang="en-US" sz="1200" kern="0" dirty="0" smtClean="0">
                <a:solidFill>
                  <a:schemeClr val="tx1"/>
                </a:solidFill>
              </a:rPr>
              <a:t>Temporary survey markings</a:t>
            </a:r>
          </a:p>
          <a:p>
            <a:pPr marL="0" indent="0">
              <a:buSzPct val="200000"/>
              <a:buFontTx/>
              <a:buNone/>
              <a:defRPr/>
            </a:pPr>
            <a:endParaRPr lang="en-US" altLang="en-US" sz="1300" b="1" kern="0" dirty="0" smtClean="0">
              <a:solidFill>
                <a:schemeClr val="tx1"/>
              </a:solidFill>
            </a:endParaRPr>
          </a:p>
          <a:p>
            <a:pPr marL="0" indent="0">
              <a:buSzPct val="200000"/>
              <a:buFontTx/>
              <a:buNone/>
              <a:defRPr/>
            </a:pPr>
            <a:r>
              <a:rPr lang="en-US" altLang="en-US" sz="1200" b="1" kern="0" dirty="0" smtClean="0">
                <a:solidFill>
                  <a:schemeClr val="tx1"/>
                </a:solidFill>
              </a:rPr>
              <a:t>PURPLE</a:t>
            </a:r>
            <a:r>
              <a:rPr lang="en-US" altLang="en-US" sz="1300" b="1" kern="0" dirty="0" smtClean="0">
                <a:solidFill>
                  <a:schemeClr val="tx1"/>
                </a:solidFill>
              </a:rPr>
              <a:t/>
            </a:r>
            <a:br>
              <a:rPr lang="en-US" altLang="en-US" sz="1300" b="1" kern="0" dirty="0" smtClean="0">
                <a:solidFill>
                  <a:schemeClr val="tx1"/>
                </a:solidFill>
              </a:rPr>
            </a:br>
            <a:r>
              <a:rPr lang="en-US" altLang="en-US" sz="1200" kern="0" dirty="0" smtClean="0">
                <a:solidFill>
                  <a:schemeClr val="tx1"/>
                </a:solidFill>
              </a:rPr>
              <a:t>Reclaimed water, irrigation, and slurry lines</a:t>
            </a:r>
          </a:p>
          <a:p>
            <a:pPr>
              <a:buSzPct val="200000"/>
              <a:defRPr/>
            </a:pPr>
            <a:endParaRPr lang="en-US" altLang="en-US" sz="1300" kern="0" dirty="0" smtClean="0">
              <a:solidFill>
                <a:srgbClr val="990000"/>
              </a:solidFill>
            </a:endParaRPr>
          </a:p>
          <a:p>
            <a:pPr eaLnBrk="1" hangingPunct="1">
              <a:lnSpc>
                <a:spcPct val="90000"/>
              </a:lnSpc>
              <a:buSzPct val="200000"/>
              <a:defRPr/>
            </a:pPr>
            <a:endParaRPr lang="en-US" altLang="en-US" sz="1300" kern="0" dirty="0" smtClean="0"/>
          </a:p>
          <a:p>
            <a:pPr marL="0" indent="0">
              <a:buSzPct val="200000"/>
              <a:buFontTx/>
              <a:buNone/>
              <a:defRPr/>
            </a:pPr>
            <a:endParaRPr lang="en-US" altLang="en-US" sz="1300" kern="0" dirty="0" smtClean="0"/>
          </a:p>
        </p:txBody>
      </p:sp>
      <p:grpSp>
        <p:nvGrpSpPr>
          <p:cNvPr id="53253" name="Group 4"/>
          <p:cNvGrpSpPr>
            <a:grpSpLocks/>
          </p:cNvGrpSpPr>
          <p:nvPr/>
        </p:nvGrpSpPr>
        <p:grpSpPr bwMode="auto">
          <a:xfrm>
            <a:off x="457200" y="1387475"/>
            <a:ext cx="1725613" cy="914400"/>
            <a:chOff x="1462088" y="1143000"/>
            <a:chExt cx="6904037" cy="3659188"/>
          </a:xfrm>
        </p:grpSpPr>
        <p:pic>
          <p:nvPicPr>
            <p:cNvPr id="5326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5925" y="2274888"/>
              <a:ext cx="497205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2366963" y="1371600"/>
            <a:ext cx="6969125" cy="292100"/>
          </a:xfrm>
          <a:prstGeom prst="rect">
            <a:avLst/>
          </a:prstGeom>
          <a:noFill/>
        </p:spPr>
        <p:txBody>
          <a:bodyPr>
            <a:spAutoFit/>
          </a:bodyPr>
          <a:lstStyle/>
          <a:p>
            <a:pPr>
              <a:defRPr/>
            </a:pPr>
            <a:r>
              <a:rPr lang="en-US" sz="1300" dirty="0">
                <a:latin typeface="+mn-lt"/>
              </a:rPr>
              <a:t>Use </a:t>
            </a:r>
            <a:r>
              <a:rPr lang="en-US" sz="1300" b="1" dirty="0">
                <a:latin typeface="+mn-lt"/>
              </a:rPr>
              <a:t>color coded field markings </a:t>
            </a:r>
            <a:r>
              <a:rPr lang="en-US" sz="1300" dirty="0">
                <a:latin typeface="+mn-lt"/>
              </a:rPr>
              <a:t>to efficiently map out and communicate hazards on site.</a:t>
            </a:r>
          </a:p>
        </p:txBody>
      </p:sp>
      <p:sp>
        <p:nvSpPr>
          <p:cNvPr id="3" name="Oval 2"/>
          <p:cNvSpPr/>
          <p:nvPr/>
        </p:nvSpPr>
        <p:spPr>
          <a:xfrm>
            <a:off x="2446338" y="2592388"/>
            <a:ext cx="152400" cy="1524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2455863" y="3406775"/>
            <a:ext cx="152400" cy="1524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2455863" y="4237038"/>
            <a:ext cx="152400" cy="152400"/>
          </a:xfrm>
          <a:prstGeom prst="ellipse">
            <a:avLst/>
          </a:prstGeom>
          <a:solidFill>
            <a:srgbClr val="FB8B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2446338" y="1943100"/>
            <a:ext cx="152400" cy="1524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111875" y="1943100"/>
            <a:ext cx="152400" cy="152400"/>
          </a:xfrm>
          <a:prstGeom prst="ellipse">
            <a:avLst/>
          </a:prstGeom>
          <a:solidFill>
            <a:srgbClr val="006DBA"/>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6111875" y="2590800"/>
            <a:ext cx="152400" cy="152400"/>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6111875" y="3405188"/>
            <a:ext cx="152400" cy="152400"/>
          </a:xfrm>
          <a:prstGeom prst="ellipse">
            <a:avLst/>
          </a:prstGeom>
          <a:solidFill>
            <a:srgbClr val="FF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6111875" y="4048125"/>
            <a:ext cx="152400" cy="152400"/>
          </a:xfrm>
          <a:prstGeom prst="ellipse">
            <a:avLst/>
          </a:prstGeom>
          <a:solidFill>
            <a:srgbClr val="8E328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20" name="Straight Connector 19"/>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27025"/>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Soils</a:t>
            </a:r>
          </a:p>
        </p:txBody>
      </p:sp>
      <p:grpSp>
        <p:nvGrpSpPr>
          <p:cNvPr id="63491" name="Group 4"/>
          <p:cNvGrpSpPr>
            <a:grpSpLocks/>
          </p:cNvGrpSpPr>
          <p:nvPr/>
        </p:nvGrpSpPr>
        <p:grpSpPr bwMode="auto">
          <a:xfrm>
            <a:off x="449263" y="407988"/>
            <a:ext cx="1557337" cy="1782762"/>
            <a:chOff x="395288" y="284163"/>
            <a:chExt cx="1373187" cy="1571369"/>
          </a:xfrm>
        </p:grpSpPr>
        <p:sp>
          <p:nvSpPr>
            <p:cNvPr id="6" name="Rounded Rectangle 5"/>
            <p:cNvSpPr/>
            <p:nvPr/>
          </p:nvSpPr>
          <p:spPr>
            <a:xfrm>
              <a:off x="395288" y="284163"/>
              <a:ext cx="1371788" cy="1467824"/>
            </a:xfrm>
            <a:prstGeom prst="roundRect">
              <a:avLst>
                <a:gd name="adj" fmla="val 5678"/>
              </a:avLst>
            </a:prstGeom>
            <a:solidFill>
              <a:srgbClr val="FB83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Content Placeholder 2"/>
            <p:cNvSpPr txBox="1">
              <a:spLocks/>
            </p:cNvSpPr>
            <p:nvPr/>
          </p:nvSpPr>
          <p:spPr>
            <a:xfrm>
              <a:off x="396687" y="284163"/>
              <a:ext cx="1371788" cy="249068"/>
            </a:xfrm>
            <a:prstGeom prst="rect">
              <a:avLst/>
            </a:prstGeom>
          </p:spPr>
          <p:txBody>
            <a:bodyPr lIns="92473" tIns="46236" rIns="92473" bIns="46236"/>
            <a:lstStyle>
              <a:lvl1pPr marL="281117" indent="-281117" algn="l" rtl="0" eaLnBrk="0" fontAlgn="base" hangingPunct="0">
                <a:spcBef>
                  <a:spcPct val="20000"/>
                </a:spcBef>
                <a:spcAft>
                  <a:spcPct val="0"/>
                </a:spcAft>
                <a:buChar char="•"/>
                <a:defRPr sz="1112">
                  <a:solidFill>
                    <a:srgbClr val="3D3D3D"/>
                  </a:solidFill>
                  <a:latin typeface="+mn-lt"/>
                  <a:ea typeface="+mn-ea"/>
                  <a:cs typeface="+mn-cs"/>
                </a:defRPr>
              </a:lvl1pPr>
              <a:lvl2pPr marL="612490" indent="-234004" algn="l" rtl="0" eaLnBrk="0" fontAlgn="base" hangingPunct="0">
                <a:spcBef>
                  <a:spcPct val="20000"/>
                </a:spcBef>
                <a:spcAft>
                  <a:spcPct val="0"/>
                </a:spcAft>
                <a:buChar char="–"/>
                <a:defRPr sz="1112">
                  <a:solidFill>
                    <a:srgbClr val="3D3D3D"/>
                  </a:solidFill>
                  <a:latin typeface="+mn-lt"/>
                  <a:cs typeface="+mn-cs"/>
                </a:defRPr>
              </a:lvl2pPr>
              <a:lvl3pPr marL="942293" indent="-186888" algn="l" rtl="0" eaLnBrk="0" fontAlgn="base" hangingPunct="0">
                <a:spcBef>
                  <a:spcPct val="20000"/>
                </a:spcBef>
                <a:spcAft>
                  <a:spcPct val="0"/>
                </a:spcAft>
                <a:buChar char="•"/>
                <a:defRPr sz="1112">
                  <a:solidFill>
                    <a:srgbClr val="3D3D3D"/>
                  </a:solidFill>
                  <a:latin typeface="+mn-lt"/>
                  <a:cs typeface="+mn-cs"/>
                </a:defRPr>
              </a:lvl3pPr>
              <a:lvl4pPr marL="1319210" indent="-186888" algn="l" rtl="0" eaLnBrk="0" fontAlgn="base" hangingPunct="0">
                <a:spcBef>
                  <a:spcPct val="20000"/>
                </a:spcBef>
                <a:spcAft>
                  <a:spcPct val="0"/>
                </a:spcAft>
                <a:buChar char="–"/>
                <a:defRPr sz="1112">
                  <a:solidFill>
                    <a:srgbClr val="3D3D3D"/>
                  </a:solidFill>
                  <a:latin typeface="+mn-lt"/>
                  <a:cs typeface="+mn-cs"/>
                </a:defRPr>
              </a:lvl4pPr>
              <a:lvl5pPr marL="1697698" indent="-186888" algn="l" rtl="0" eaLnBrk="0" fontAlgn="base" hangingPunct="0">
                <a:spcBef>
                  <a:spcPct val="20000"/>
                </a:spcBef>
                <a:spcAft>
                  <a:spcPct val="0"/>
                </a:spcAft>
                <a:buChar char="»"/>
                <a:defRPr sz="1112">
                  <a:solidFill>
                    <a:srgbClr val="3D3D3D"/>
                  </a:solidFill>
                  <a:latin typeface="+mn-lt"/>
                  <a:cs typeface="+mn-cs"/>
                </a:defRPr>
              </a:lvl5pPr>
              <a:lvl6pPr marL="2076740" indent="-188795" algn="l" rtl="0" fontAlgn="base">
                <a:spcBef>
                  <a:spcPct val="20000"/>
                </a:spcBef>
                <a:spcAft>
                  <a:spcPct val="0"/>
                </a:spcAft>
                <a:buChar char="»"/>
                <a:defRPr sz="1668">
                  <a:solidFill>
                    <a:schemeClr val="tx1"/>
                  </a:solidFill>
                  <a:latin typeface="+mn-lt"/>
                  <a:cs typeface="+mn-cs"/>
                </a:defRPr>
              </a:lvl6pPr>
              <a:lvl7pPr marL="2454330" indent="-188795" algn="l" rtl="0" fontAlgn="base">
                <a:spcBef>
                  <a:spcPct val="20000"/>
                </a:spcBef>
                <a:spcAft>
                  <a:spcPct val="0"/>
                </a:spcAft>
                <a:buChar char="»"/>
                <a:defRPr sz="1668">
                  <a:solidFill>
                    <a:schemeClr val="tx1"/>
                  </a:solidFill>
                  <a:latin typeface="+mn-lt"/>
                  <a:cs typeface="+mn-cs"/>
                </a:defRPr>
              </a:lvl7pPr>
              <a:lvl8pPr marL="2831919" indent="-188795" algn="l" rtl="0" fontAlgn="base">
                <a:spcBef>
                  <a:spcPct val="20000"/>
                </a:spcBef>
                <a:spcAft>
                  <a:spcPct val="0"/>
                </a:spcAft>
                <a:buChar char="»"/>
                <a:defRPr sz="1668">
                  <a:solidFill>
                    <a:schemeClr val="tx1"/>
                  </a:solidFill>
                  <a:latin typeface="+mn-lt"/>
                  <a:cs typeface="+mn-cs"/>
                </a:defRPr>
              </a:lvl8pPr>
              <a:lvl9pPr marL="3209507" indent="-188795" algn="l" rtl="0" fontAlgn="base">
                <a:spcBef>
                  <a:spcPct val="20000"/>
                </a:spcBef>
                <a:spcAft>
                  <a:spcPct val="0"/>
                </a:spcAft>
                <a:buChar char="»"/>
                <a:defRPr sz="1668">
                  <a:solidFill>
                    <a:schemeClr val="tx1"/>
                  </a:solidFill>
                  <a:latin typeface="+mn-lt"/>
                  <a:cs typeface="+mn-cs"/>
                </a:defRPr>
              </a:lvl9pPr>
            </a:lstStyle>
            <a:p>
              <a:pPr marL="0" indent="0" algn="ctr">
                <a:spcBef>
                  <a:spcPts val="0"/>
                </a:spcBef>
                <a:spcAft>
                  <a:spcPts val="386"/>
                </a:spcAft>
                <a:buFontTx/>
                <a:buNone/>
                <a:defRPr/>
              </a:pPr>
              <a:r>
                <a:rPr lang="en-US" altLang="en-US" sz="1191" kern="0" dirty="0">
                  <a:solidFill>
                    <a:schemeClr val="bg1"/>
                  </a:solidFill>
                </a:rPr>
                <a:t>Part</a:t>
              </a:r>
            </a:p>
          </p:txBody>
        </p:sp>
        <p:sp>
          <p:nvSpPr>
            <p:cNvPr id="8" name="TextBox 7"/>
            <p:cNvSpPr txBox="1">
              <a:spLocks noChangeArrowheads="1"/>
            </p:cNvSpPr>
            <p:nvPr/>
          </p:nvSpPr>
          <p:spPr bwMode="auto">
            <a:xfrm>
              <a:off x="395288" y="296756"/>
              <a:ext cx="1371788" cy="15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0891" b="1" dirty="0" smtClean="0">
                  <a:solidFill>
                    <a:schemeClr val="bg1"/>
                  </a:solidFill>
                </a:rPr>
                <a:t>2</a:t>
              </a:r>
              <a:endParaRPr lang="en-US" altLang="en-US" sz="10891" b="1" dirty="0">
                <a:solidFill>
                  <a:schemeClr val="bg1"/>
                </a:solidFill>
              </a:endParaRPr>
            </a:p>
          </p:txBody>
        </p:sp>
      </p:grpSp>
      <p:sp>
        <p:nvSpPr>
          <p:cNvPr id="10" name="Content Placeholder 2"/>
          <p:cNvSpPr txBox="1">
            <a:spLocks/>
          </p:cNvSpPr>
          <p:nvPr/>
        </p:nvSpPr>
        <p:spPr>
          <a:xfrm>
            <a:off x="2362200" y="1357313"/>
            <a:ext cx="3519488" cy="2106612"/>
          </a:xfrm>
          <a:prstGeom prst="rect">
            <a:avLst/>
          </a:prstGeom>
        </p:spPr>
        <p:txBody>
          <a:bodyPr lIns="92473" tIns="46236" rIns="92473" bIns="46236"/>
          <a:lstStyle>
            <a:lvl1pPr marL="247650" indent="-247650" algn="l" rtl="0" eaLnBrk="0" fontAlgn="base" hangingPunct="0">
              <a:spcBef>
                <a:spcPct val="20000"/>
              </a:spcBef>
              <a:spcAft>
                <a:spcPct val="0"/>
              </a:spcAft>
              <a:buChar char="•"/>
              <a:defRPr sz="1300">
                <a:solidFill>
                  <a:srgbClr val="3D3D3D"/>
                </a:solidFill>
                <a:latin typeface="+mn-lt"/>
                <a:ea typeface="+mn-ea"/>
                <a:cs typeface="+mn-cs"/>
              </a:defRPr>
            </a:lvl1pPr>
            <a:lvl2pPr marL="538163" indent="-204788" algn="l" rtl="0" eaLnBrk="0" fontAlgn="base" hangingPunct="0">
              <a:spcBef>
                <a:spcPct val="20000"/>
              </a:spcBef>
              <a:spcAft>
                <a:spcPct val="0"/>
              </a:spcAft>
              <a:buChar char="–"/>
              <a:defRPr sz="1300">
                <a:solidFill>
                  <a:srgbClr val="3D3D3D"/>
                </a:solidFill>
                <a:latin typeface="+mn-lt"/>
                <a:cs typeface="+mn-cs"/>
              </a:defRPr>
            </a:lvl2pPr>
            <a:lvl3pPr marL="828675" indent="-163513" algn="l" rtl="0" eaLnBrk="0" fontAlgn="base" hangingPunct="0">
              <a:spcBef>
                <a:spcPct val="20000"/>
              </a:spcBef>
              <a:spcAft>
                <a:spcPct val="0"/>
              </a:spcAft>
              <a:buChar char="•"/>
              <a:defRPr sz="1300">
                <a:solidFill>
                  <a:srgbClr val="3D3D3D"/>
                </a:solidFill>
                <a:latin typeface="+mn-lt"/>
                <a:cs typeface="+mn-cs"/>
              </a:defRPr>
            </a:lvl3pPr>
            <a:lvl4pPr marL="1160463" indent="-163513" algn="l" rtl="0" eaLnBrk="0" fontAlgn="base" hangingPunct="0">
              <a:spcBef>
                <a:spcPct val="20000"/>
              </a:spcBef>
              <a:spcAft>
                <a:spcPct val="0"/>
              </a:spcAft>
              <a:buChar char="–"/>
              <a:defRPr sz="1300">
                <a:solidFill>
                  <a:srgbClr val="3D3D3D"/>
                </a:solidFill>
                <a:latin typeface="+mn-lt"/>
                <a:cs typeface="+mn-cs"/>
              </a:defRPr>
            </a:lvl4pPr>
            <a:lvl5pPr marL="1495425" indent="-163513" algn="l" rtl="0" eaLnBrk="0" fontAlgn="base" hangingPunct="0">
              <a:spcBef>
                <a:spcPct val="20000"/>
              </a:spcBef>
              <a:spcAft>
                <a:spcPct val="0"/>
              </a:spcAft>
              <a:buChar char="»"/>
              <a:defRPr sz="1300">
                <a:solidFill>
                  <a:srgbClr val="3D3D3D"/>
                </a:solidFill>
                <a:latin typeface="+mn-lt"/>
                <a:cs typeface="+mn-cs"/>
              </a:defRPr>
            </a:lvl5pPr>
            <a:lvl6pPr marL="1830439" indent="-166404" algn="l" rtl="0" fontAlgn="base">
              <a:spcBef>
                <a:spcPct val="20000"/>
              </a:spcBef>
              <a:spcAft>
                <a:spcPct val="0"/>
              </a:spcAft>
              <a:buChar char="»"/>
              <a:defRPr sz="1470">
                <a:solidFill>
                  <a:schemeClr val="tx1"/>
                </a:solidFill>
                <a:latin typeface="+mn-lt"/>
                <a:cs typeface="+mn-cs"/>
              </a:defRPr>
            </a:lvl6pPr>
            <a:lvl7pPr marL="2163246" indent="-166404" algn="l" rtl="0" fontAlgn="base">
              <a:spcBef>
                <a:spcPct val="20000"/>
              </a:spcBef>
              <a:spcAft>
                <a:spcPct val="0"/>
              </a:spcAft>
              <a:buChar char="»"/>
              <a:defRPr sz="1470">
                <a:solidFill>
                  <a:schemeClr val="tx1"/>
                </a:solidFill>
                <a:latin typeface="+mn-lt"/>
                <a:cs typeface="+mn-cs"/>
              </a:defRPr>
            </a:lvl7pPr>
            <a:lvl8pPr marL="2496053" indent="-166404" algn="l" rtl="0" fontAlgn="base">
              <a:spcBef>
                <a:spcPct val="20000"/>
              </a:spcBef>
              <a:spcAft>
                <a:spcPct val="0"/>
              </a:spcAft>
              <a:buChar char="»"/>
              <a:defRPr sz="1470">
                <a:solidFill>
                  <a:schemeClr val="tx1"/>
                </a:solidFill>
                <a:latin typeface="+mn-lt"/>
                <a:cs typeface="+mn-cs"/>
              </a:defRPr>
            </a:lvl8pPr>
            <a:lvl9pPr marL="2828859" indent="-166404" algn="l" rtl="0" fontAlgn="base">
              <a:spcBef>
                <a:spcPct val="20000"/>
              </a:spcBef>
              <a:spcAft>
                <a:spcPct val="0"/>
              </a:spcAft>
              <a:buChar char="»"/>
              <a:defRPr sz="1470">
                <a:solidFill>
                  <a:schemeClr val="tx1"/>
                </a:solidFill>
                <a:latin typeface="+mn-lt"/>
                <a:cs typeface="+mn-cs"/>
              </a:defRPr>
            </a:lvl9pPr>
          </a:lstStyle>
          <a:p>
            <a:pPr marL="0" indent="0">
              <a:spcBef>
                <a:spcPts val="0"/>
              </a:spcBef>
              <a:spcAft>
                <a:spcPts val="1135"/>
              </a:spcAft>
              <a:buFontTx/>
              <a:buNone/>
              <a:defRPr/>
            </a:pPr>
            <a:r>
              <a:rPr lang="en-US" altLang="en-US" b="1" kern="0" dirty="0">
                <a:solidFill>
                  <a:schemeClr val="tx1"/>
                </a:solidFill>
              </a:rPr>
              <a:t>What you need to know:</a:t>
            </a:r>
          </a:p>
          <a:p>
            <a:pPr marL="389020" indent="-389020">
              <a:spcBef>
                <a:spcPts val="0"/>
              </a:spcBef>
              <a:spcAft>
                <a:spcPts val="1475"/>
              </a:spcAft>
              <a:buFont typeface="+mj-lt"/>
              <a:buAutoNum type="arabicPeriod"/>
              <a:defRPr/>
            </a:pPr>
            <a:r>
              <a:rPr lang="en-US" altLang="en-US" kern="0" dirty="0" smtClean="0">
                <a:solidFill>
                  <a:schemeClr val="tx1"/>
                </a:solidFill>
              </a:rPr>
              <a:t>The four soil classifications and their general properties</a:t>
            </a:r>
            <a:endParaRPr lang="en-US" altLang="en-US" kern="0" dirty="0">
              <a:solidFill>
                <a:schemeClr val="tx1"/>
              </a:solidFill>
            </a:endParaRPr>
          </a:p>
          <a:p>
            <a:pPr marL="389020" indent="-389020">
              <a:spcBef>
                <a:spcPts val="0"/>
              </a:spcBef>
              <a:spcAft>
                <a:spcPts val="1475"/>
              </a:spcAft>
              <a:buFont typeface="+mj-lt"/>
              <a:buAutoNum type="arabicPeriod"/>
              <a:defRPr/>
            </a:pPr>
            <a:r>
              <a:rPr lang="en-US" altLang="en-US" kern="0" dirty="0" smtClean="0">
                <a:solidFill>
                  <a:schemeClr val="tx1"/>
                </a:solidFill>
              </a:rPr>
              <a:t>How to identify structural hazards by being aware of soil mechanics</a:t>
            </a:r>
            <a:endParaRPr lang="en-US" altLang="en-US" kern="0" dirty="0">
              <a:solidFill>
                <a:schemeClr val="tx1"/>
              </a:solidFill>
            </a:endParaRPr>
          </a:p>
          <a:p>
            <a:pPr marL="389020" indent="-389020">
              <a:spcBef>
                <a:spcPts val="0"/>
              </a:spcBef>
              <a:spcAft>
                <a:spcPts val="1475"/>
              </a:spcAft>
              <a:buFont typeface="+mj-lt"/>
              <a:buAutoNum type="arabicPeriod"/>
              <a:defRPr/>
            </a:pPr>
            <a:endParaRPr lang="en-US" altLang="en-US" kern="0" dirty="0">
              <a:solidFill>
                <a:schemeClr val="tx1"/>
              </a:solidFill>
            </a:endParaRPr>
          </a:p>
          <a:p>
            <a:pPr marL="389020" indent="-389020">
              <a:spcBef>
                <a:spcPts val="0"/>
              </a:spcBef>
              <a:spcAft>
                <a:spcPts val="1475"/>
              </a:spcAft>
              <a:buFont typeface="+mj-lt"/>
              <a:buAutoNum type="arabicPeriod"/>
              <a:defRPr/>
            </a:pPr>
            <a:endParaRPr lang="en-US" altLang="en-US" kern="0" dirty="0">
              <a:solidFill>
                <a:schemeClr val="tx1"/>
              </a:solidFill>
            </a:endParaRPr>
          </a:p>
        </p:txBody>
      </p:sp>
      <p:cxnSp>
        <p:nvCxnSpPr>
          <p:cNvPr id="11" name="Straight Connector 10"/>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27025"/>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Soil Classifications</a:t>
            </a:r>
          </a:p>
        </p:txBody>
      </p:sp>
      <p:sp>
        <p:nvSpPr>
          <p:cNvPr id="50179" name="Content Placeholder 2"/>
          <p:cNvSpPr>
            <a:spLocks noGrp="1"/>
          </p:cNvSpPr>
          <p:nvPr>
            <p:ph idx="1"/>
          </p:nvPr>
        </p:nvSpPr>
        <p:spPr bwMode="auto">
          <a:xfrm>
            <a:off x="2357438" y="1371600"/>
            <a:ext cx="3067050" cy="32670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000"/>
              </a:spcAft>
              <a:buFontTx/>
              <a:buNone/>
              <a:defRPr/>
            </a:pPr>
            <a:r>
              <a:rPr lang="en-US" altLang="en-US" sz="1300" dirty="0" smtClean="0">
                <a:solidFill>
                  <a:schemeClr val="tx1"/>
                </a:solidFill>
              </a:rPr>
              <a:t>For purposes of excavation planning and safety, soil is classified as one of the following:</a:t>
            </a:r>
            <a:endParaRPr lang="en-US" altLang="en-US" sz="1300" dirty="0">
              <a:solidFill>
                <a:schemeClr val="tx1"/>
              </a:solidFill>
            </a:endParaRPr>
          </a:p>
          <a:p>
            <a:pPr marL="342900" indent="-342900">
              <a:spcBef>
                <a:spcPts val="0"/>
              </a:spcBef>
              <a:spcAft>
                <a:spcPts val="1000"/>
              </a:spcAft>
              <a:buFont typeface="+mj-lt"/>
              <a:buAutoNum type="arabicPeriod"/>
              <a:defRPr/>
            </a:pPr>
            <a:r>
              <a:rPr lang="en-US" altLang="en-US" sz="1300" dirty="0" smtClean="0">
                <a:solidFill>
                  <a:schemeClr val="tx1"/>
                </a:solidFill>
              </a:rPr>
              <a:t>Stable rock (strongest)</a:t>
            </a:r>
          </a:p>
          <a:p>
            <a:pPr marL="342900" indent="-342900">
              <a:spcBef>
                <a:spcPts val="0"/>
              </a:spcBef>
              <a:spcAft>
                <a:spcPts val="1000"/>
              </a:spcAft>
              <a:buFont typeface="+mj-lt"/>
              <a:buAutoNum type="arabicPeriod"/>
              <a:defRPr/>
            </a:pPr>
            <a:r>
              <a:rPr lang="en-US" altLang="en-US" sz="1300" dirty="0" smtClean="0">
                <a:solidFill>
                  <a:schemeClr val="tx1"/>
                </a:solidFill>
              </a:rPr>
              <a:t>Type A</a:t>
            </a:r>
          </a:p>
          <a:p>
            <a:pPr marL="342900" indent="-342900">
              <a:spcBef>
                <a:spcPts val="0"/>
              </a:spcBef>
              <a:spcAft>
                <a:spcPts val="1000"/>
              </a:spcAft>
              <a:buFont typeface="+mj-lt"/>
              <a:buAutoNum type="arabicPeriod"/>
              <a:defRPr/>
            </a:pPr>
            <a:r>
              <a:rPr lang="en-US" altLang="en-US" sz="1300" dirty="0" smtClean="0">
                <a:solidFill>
                  <a:schemeClr val="tx1"/>
                </a:solidFill>
              </a:rPr>
              <a:t>Type B</a:t>
            </a:r>
          </a:p>
          <a:p>
            <a:pPr marL="342900" indent="-342900">
              <a:spcBef>
                <a:spcPts val="0"/>
              </a:spcBef>
              <a:spcAft>
                <a:spcPts val="2000"/>
              </a:spcAft>
              <a:buFont typeface="+mj-lt"/>
              <a:buAutoNum type="arabicPeriod"/>
              <a:defRPr/>
            </a:pPr>
            <a:r>
              <a:rPr lang="en-US" altLang="en-US" sz="1300" dirty="0" smtClean="0">
                <a:solidFill>
                  <a:schemeClr val="tx1"/>
                </a:solidFill>
              </a:rPr>
              <a:t>Type C (weakest)</a:t>
            </a:r>
            <a:endParaRPr lang="en-US" altLang="en-US" sz="1300" dirty="0">
              <a:solidFill>
                <a:schemeClr val="tx1"/>
              </a:solidFill>
            </a:endParaRPr>
          </a:p>
          <a:p>
            <a:pPr marL="0" indent="0">
              <a:buFontTx/>
              <a:buNone/>
              <a:defRPr/>
            </a:pPr>
            <a:r>
              <a:rPr lang="en-US" altLang="en-US" sz="1300" dirty="0">
                <a:solidFill>
                  <a:schemeClr val="tx1"/>
                </a:solidFill>
              </a:rPr>
              <a:t>To </a:t>
            </a:r>
            <a:r>
              <a:rPr lang="en-US" altLang="en-US" sz="1300" dirty="0" smtClean="0">
                <a:solidFill>
                  <a:schemeClr val="tx1"/>
                </a:solidFill>
              </a:rPr>
              <a:t>assure </a:t>
            </a:r>
            <a:r>
              <a:rPr lang="en-US" altLang="en-US" sz="1300" dirty="0">
                <a:solidFill>
                  <a:schemeClr val="tx1"/>
                </a:solidFill>
              </a:rPr>
              <a:t>maximum safety, m</a:t>
            </a:r>
            <a:r>
              <a:rPr lang="en-US" altLang="en-US" sz="1300" dirty="0" smtClean="0">
                <a:solidFill>
                  <a:schemeClr val="tx1"/>
                </a:solidFill>
              </a:rPr>
              <a:t>any contractors plan trenching operations under the assumption that </a:t>
            </a:r>
            <a:r>
              <a:rPr lang="en-US" altLang="en-US" sz="1300" b="1" dirty="0" smtClean="0">
                <a:solidFill>
                  <a:schemeClr val="tx1"/>
                </a:solidFill>
              </a:rPr>
              <a:t>all soil is type C</a:t>
            </a:r>
            <a:r>
              <a:rPr lang="en-US" altLang="en-US" sz="1300" dirty="0" smtClean="0">
                <a:solidFill>
                  <a:schemeClr val="tx1"/>
                </a:solidFill>
              </a:rPr>
              <a:t>.</a:t>
            </a:r>
          </a:p>
        </p:txBody>
      </p:sp>
      <p:sp>
        <p:nvSpPr>
          <p:cNvPr id="2" name="Rectangle 1"/>
          <p:cNvSpPr/>
          <p:nvPr/>
        </p:nvSpPr>
        <p:spPr>
          <a:xfrm>
            <a:off x="374650" y="400050"/>
            <a:ext cx="579438" cy="292100"/>
          </a:xfrm>
          <a:prstGeom prst="rect">
            <a:avLst/>
          </a:prstGeom>
        </p:spPr>
        <p:txBody>
          <a:bodyPr wrap="none">
            <a:spAutoFit/>
          </a:bodyPr>
          <a:lstStyle/>
          <a:p>
            <a:pPr>
              <a:defRPr/>
            </a:pPr>
            <a:r>
              <a:rPr lang="en-US" altLang="en-US" sz="1300" b="1" dirty="0">
                <a:solidFill>
                  <a:srgbClr val="FF9900"/>
                </a:solidFill>
                <a:latin typeface="+mn-lt"/>
              </a:rPr>
              <a:t>Soils</a:t>
            </a:r>
            <a:endParaRPr lang="en-US" sz="1300" b="1" dirty="0">
              <a:solidFill>
                <a:srgbClr val="FF9900"/>
              </a:solidFill>
              <a:latin typeface="+mn-lt"/>
            </a:endParaRPr>
          </a:p>
        </p:txBody>
      </p:sp>
      <p:cxnSp>
        <p:nvCxnSpPr>
          <p:cNvPr id="8" name="Straight Connector 7"/>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27025"/>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Classification Criteria</a:t>
            </a:r>
          </a:p>
        </p:txBody>
      </p:sp>
      <p:sp>
        <p:nvSpPr>
          <p:cNvPr id="4" name="TextBox 3"/>
          <p:cNvSpPr txBox="1"/>
          <p:nvPr/>
        </p:nvSpPr>
        <p:spPr>
          <a:xfrm>
            <a:off x="6023158" y="1348154"/>
            <a:ext cx="3289117" cy="2251899"/>
          </a:xfrm>
          <a:prstGeom prst="rect">
            <a:avLst/>
          </a:prstGeom>
          <a:noFill/>
        </p:spPr>
        <p:txBody>
          <a:bodyPr wrap="square">
            <a:spAutoFit/>
          </a:bodyPr>
          <a:lstStyle/>
          <a:p>
            <a:pPr>
              <a:spcAft>
                <a:spcPts val="800"/>
              </a:spcAft>
              <a:defRPr/>
            </a:pPr>
            <a:r>
              <a:rPr lang="en-US" sz="1300" b="1" dirty="0" smtClean="0">
                <a:latin typeface="+mn-lt"/>
              </a:rPr>
              <a:t>Angle </a:t>
            </a:r>
            <a:r>
              <a:rPr lang="en-US" sz="1300" b="1" dirty="0">
                <a:latin typeface="+mn-lt"/>
              </a:rPr>
              <a:t>of repose:</a:t>
            </a:r>
            <a:endParaRPr lang="en-US" altLang="en-US" sz="1300" dirty="0">
              <a:latin typeface="+mn-lt"/>
            </a:endParaRPr>
          </a:p>
          <a:p>
            <a:pPr marL="339725" indent="-339725">
              <a:spcAft>
                <a:spcPts val="1000"/>
              </a:spcAft>
              <a:buFont typeface="Tahoma" panose="020B0604030504040204" pitchFamily="34" charset="0"/>
              <a:buChar char="•"/>
              <a:defRPr/>
            </a:pPr>
            <a:r>
              <a:rPr lang="en-US" altLang="en-US" sz="1300" dirty="0">
                <a:latin typeface="+mn-lt"/>
              </a:rPr>
              <a:t>A soil’s maximum angle of repose is the steepest angle at which it remains stable.</a:t>
            </a:r>
          </a:p>
          <a:p>
            <a:pPr marL="339725" indent="-339725">
              <a:spcAft>
                <a:spcPts val="1000"/>
              </a:spcAft>
              <a:buFont typeface="Tahoma" panose="020B0604030504040204" pitchFamily="34" charset="0"/>
              <a:buChar char="•"/>
              <a:defRPr/>
            </a:pPr>
            <a:r>
              <a:rPr lang="en-US" altLang="en-US" sz="1300" dirty="0">
                <a:latin typeface="+mn-lt"/>
              </a:rPr>
              <a:t>The maximum angle of repose will vary depending on the soil </a:t>
            </a:r>
            <a:r>
              <a:rPr lang="en-US" altLang="en-US" sz="1300" dirty="0" smtClean="0">
                <a:latin typeface="+mn-lt"/>
              </a:rPr>
              <a:t>classifications being </a:t>
            </a:r>
            <a:r>
              <a:rPr lang="en-US" altLang="en-US" sz="1300" dirty="0">
                <a:latin typeface="+mn-lt"/>
              </a:rPr>
              <a:t>excavated</a:t>
            </a:r>
            <a:r>
              <a:rPr lang="en-US" altLang="en-US" sz="1300" dirty="0" smtClean="0">
                <a:latin typeface="+mn-lt"/>
              </a:rPr>
              <a:t>.</a:t>
            </a:r>
          </a:p>
          <a:p>
            <a:pPr marL="339725" indent="-339725">
              <a:spcAft>
                <a:spcPts val="2000"/>
              </a:spcAft>
              <a:buFont typeface="Tahoma" panose="020B0604030504040204" pitchFamily="34" charset="0"/>
              <a:buChar char="•"/>
              <a:defRPr/>
            </a:pPr>
            <a:r>
              <a:rPr lang="en-US" altLang="en-US" sz="1300" dirty="0" smtClean="0">
                <a:latin typeface="+mn-lt"/>
              </a:rPr>
              <a:t>No trench slope should exceed a soil’s maximum angle of repose. </a:t>
            </a:r>
            <a:endParaRPr lang="en-US" altLang="en-US" sz="1300" dirty="0">
              <a:latin typeface="+mn-lt"/>
            </a:endParaRPr>
          </a:p>
        </p:txBody>
      </p:sp>
      <p:sp>
        <p:nvSpPr>
          <p:cNvPr id="2" name="Rectangle 1"/>
          <p:cNvSpPr/>
          <p:nvPr/>
        </p:nvSpPr>
        <p:spPr>
          <a:xfrm>
            <a:off x="374650" y="400050"/>
            <a:ext cx="579438" cy="292100"/>
          </a:xfrm>
          <a:prstGeom prst="rect">
            <a:avLst/>
          </a:prstGeom>
        </p:spPr>
        <p:txBody>
          <a:bodyPr wrap="none">
            <a:spAutoFit/>
          </a:bodyPr>
          <a:lstStyle/>
          <a:p>
            <a:pPr>
              <a:defRPr/>
            </a:pPr>
            <a:r>
              <a:rPr lang="en-US" altLang="en-US" sz="1300" b="1" dirty="0">
                <a:solidFill>
                  <a:srgbClr val="FF9900"/>
                </a:solidFill>
                <a:latin typeface="+mn-lt"/>
              </a:rPr>
              <a:t>Soils</a:t>
            </a:r>
            <a:endParaRPr lang="en-US" sz="1300" b="1" dirty="0">
              <a:solidFill>
                <a:srgbClr val="FF9900"/>
              </a:solidFill>
              <a:latin typeface="+mn-lt"/>
            </a:endParaRPr>
          </a:p>
        </p:txBody>
      </p:sp>
      <p:cxnSp>
        <p:nvCxnSpPr>
          <p:cNvPr id="8" name="Straight Connector 7"/>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340831" y="1365984"/>
            <a:ext cx="3236850" cy="1220847"/>
          </a:xfrm>
          <a:prstGeom prst="rect">
            <a:avLst/>
          </a:prstGeom>
        </p:spPr>
        <p:txBody>
          <a:bodyPr wrap="square">
            <a:spAutoFit/>
          </a:bodyPr>
          <a:lstStyle/>
          <a:p>
            <a:pPr>
              <a:spcAft>
                <a:spcPts val="1000"/>
              </a:spcAft>
              <a:defRPr/>
            </a:pPr>
            <a:r>
              <a:rPr lang="en-US" sz="1300" b="1" dirty="0">
                <a:latin typeface="+mn-lt"/>
              </a:rPr>
              <a:t>Unconfined compressive strength:</a:t>
            </a:r>
          </a:p>
          <a:p>
            <a:pPr>
              <a:spcAft>
                <a:spcPts val="2000"/>
              </a:spcAft>
              <a:defRPr/>
            </a:pPr>
            <a:r>
              <a:rPr lang="en-US" sz="1300" dirty="0">
                <a:latin typeface="+mn-lt"/>
              </a:rPr>
              <a:t>A soil’s type is determined by its unconfined compressive strength, or the load per unit area that would cause the compressed soil to collapse.</a:t>
            </a:r>
          </a:p>
        </p:txBody>
      </p:sp>
    </p:spTree>
    <p:extLst>
      <p:ext uri="{BB962C8B-B14F-4D97-AF65-F5344CB8AC3E}">
        <p14:creationId xmlns:p14="http://schemas.microsoft.com/office/powerpoint/2010/main" val="22580535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bwMode="auto">
          <a:xfrm>
            <a:off x="374650" y="1335881"/>
            <a:ext cx="3650455" cy="1914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spcAft>
                <a:spcPts val="2000"/>
              </a:spcAft>
              <a:buFontTx/>
              <a:buNone/>
            </a:pPr>
            <a:r>
              <a:rPr lang="en-US" altLang="en-US" sz="1300" dirty="0" smtClean="0">
                <a:solidFill>
                  <a:schemeClr val="tx1"/>
                </a:solidFill>
              </a:rPr>
              <a:t>Rather than granular materials and clay, this soil classification is comprised of solid rock, making it the strongest.</a:t>
            </a:r>
          </a:p>
          <a:p>
            <a:pPr marL="0" indent="0">
              <a:spcBef>
                <a:spcPct val="0"/>
              </a:spcBef>
              <a:spcAft>
                <a:spcPts val="1000"/>
              </a:spcAft>
              <a:buFontTx/>
              <a:buNone/>
            </a:pPr>
            <a:r>
              <a:rPr lang="en-US" altLang="en-US" sz="1300" b="1" dirty="0" smtClean="0">
                <a:solidFill>
                  <a:schemeClr val="tx1"/>
                </a:solidFill>
              </a:rPr>
              <a:t>Maximum safe angle of repose:  </a:t>
            </a:r>
          </a:p>
          <a:p>
            <a:pPr marL="0" indent="0">
              <a:spcBef>
                <a:spcPct val="0"/>
              </a:spcBef>
              <a:buFontTx/>
              <a:buNone/>
            </a:pPr>
            <a:r>
              <a:rPr lang="en-US" altLang="en-US" sz="1300" dirty="0" smtClean="0">
                <a:solidFill>
                  <a:schemeClr val="tx1"/>
                </a:solidFill>
              </a:rPr>
              <a:t>90</a:t>
            </a:r>
            <a:r>
              <a:rPr lang="en-US" altLang="en-US" sz="1400" dirty="0" smtClean="0">
                <a:solidFill>
                  <a:schemeClr val="tx1"/>
                </a:solidFill>
              </a:rPr>
              <a:t>°  </a:t>
            </a:r>
            <a:r>
              <a:rPr lang="en-US" altLang="en-US" sz="1300" dirty="0" smtClean="0">
                <a:solidFill>
                  <a:schemeClr val="tx1"/>
                </a:solidFill>
              </a:rPr>
              <a:t>(0:1, meaning </a:t>
            </a:r>
            <a:r>
              <a:rPr lang="en-US" altLang="en-US" sz="1300" dirty="0">
                <a:solidFill>
                  <a:schemeClr val="tx1"/>
                </a:solidFill>
              </a:rPr>
              <a:t>0 horizontal to 1 </a:t>
            </a:r>
            <a:r>
              <a:rPr lang="en-US" altLang="en-US" sz="1300" dirty="0" smtClean="0">
                <a:solidFill>
                  <a:schemeClr val="tx1"/>
                </a:solidFill>
              </a:rPr>
              <a:t>vertical)</a:t>
            </a:r>
          </a:p>
        </p:txBody>
      </p:sp>
      <p:pic>
        <p:nvPicPr>
          <p:cNvPr id="6758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863975"/>
            <a:ext cx="893921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6384925" y="4076700"/>
            <a:ext cx="2620963"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defRPr/>
            </a:pPr>
            <a:r>
              <a:rPr lang="en-US" altLang="en-US" sz="1300" kern="0" dirty="0" smtClean="0">
                <a:solidFill>
                  <a:schemeClr val="tx1"/>
                </a:solidFill>
              </a:rPr>
              <a:t>In stable rock, excavation walls can be vertical and unsupported.</a:t>
            </a:r>
          </a:p>
        </p:txBody>
      </p:sp>
      <p:sp>
        <p:nvSpPr>
          <p:cNvPr id="5" name="Content Placeholder 2"/>
          <p:cNvSpPr txBox="1">
            <a:spLocks/>
          </p:cNvSpPr>
          <p:nvPr/>
        </p:nvSpPr>
        <p:spPr bwMode="auto">
          <a:xfrm>
            <a:off x="623888" y="4076700"/>
            <a:ext cx="4384675"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defRPr/>
            </a:pPr>
            <a:r>
              <a:rPr lang="en-US" altLang="en-US" sz="1300" kern="0" dirty="0" smtClean="0">
                <a:solidFill>
                  <a:schemeClr val="tx1"/>
                </a:solidFill>
              </a:rPr>
              <a:t>Stable rock deposits are usually referred to by their primary mineral, e.g. granite or sandstone.</a:t>
            </a:r>
          </a:p>
        </p:txBody>
      </p:sp>
      <p:sp>
        <p:nvSpPr>
          <p:cNvPr id="8" name="Rectangle 7"/>
          <p:cNvSpPr/>
          <p:nvPr/>
        </p:nvSpPr>
        <p:spPr>
          <a:xfrm>
            <a:off x="374650" y="400050"/>
            <a:ext cx="579438" cy="292100"/>
          </a:xfrm>
          <a:prstGeom prst="rect">
            <a:avLst/>
          </a:prstGeom>
        </p:spPr>
        <p:txBody>
          <a:bodyPr wrap="none">
            <a:spAutoFit/>
          </a:bodyPr>
          <a:lstStyle/>
          <a:p>
            <a:pPr>
              <a:defRPr/>
            </a:pPr>
            <a:r>
              <a:rPr lang="en-US" altLang="en-US" sz="1300" b="1" dirty="0">
                <a:solidFill>
                  <a:srgbClr val="FF9900"/>
                </a:solidFill>
                <a:latin typeface="+mn-lt"/>
              </a:rPr>
              <a:t>Soils</a:t>
            </a:r>
            <a:endParaRPr lang="en-US" sz="1300" b="1" dirty="0">
              <a:solidFill>
                <a:srgbClr val="FF9900"/>
              </a:solidFill>
              <a:latin typeface="+mn-lt"/>
            </a:endParaRPr>
          </a:p>
        </p:txBody>
      </p:sp>
      <p:sp>
        <p:nvSpPr>
          <p:cNvPr id="10" name="Title 1"/>
          <p:cNvSpPr txBox="1">
            <a:spLocks/>
          </p:cNvSpPr>
          <p:nvPr/>
        </p:nvSpPr>
        <p:spPr bwMode="auto">
          <a:xfrm>
            <a:off x="2362200" y="338138"/>
            <a:ext cx="7002463" cy="5619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algn="l" rtl="0" eaLnBrk="0" fontAlgn="base" hangingPunct="0">
              <a:spcBef>
                <a:spcPct val="0"/>
              </a:spcBef>
              <a:spcAft>
                <a:spcPct val="0"/>
              </a:spcAft>
              <a:defRPr sz="1979" b="1">
                <a:solidFill>
                  <a:srgbClr val="4A72A8"/>
                </a:solidFill>
                <a:latin typeface="+mj-lt"/>
                <a:ea typeface="+mj-ea"/>
                <a:cs typeface="+mj-cs"/>
              </a:defRPr>
            </a:lvl1pPr>
            <a:lvl2pPr algn="ctr" rtl="0" eaLnBrk="0" fontAlgn="base" hangingPunct="0">
              <a:spcBef>
                <a:spcPct val="0"/>
              </a:spcBef>
              <a:spcAft>
                <a:spcPct val="0"/>
              </a:spcAft>
              <a:defRPr sz="3400">
                <a:solidFill>
                  <a:schemeClr val="tx2"/>
                </a:solidFill>
                <a:latin typeface="Tahoma" pitchFamily="34" charset="0"/>
                <a:cs typeface="Arial" charset="0"/>
              </a:defRPr>
            </a:lvl2pPr>
            <a:lvl3pPr algn="ctr" rtl="0" eaLnBrk="0" fontAlgn="base" hangingPunct="0">
              <a:spcBef>
                <a:spcPct val="0"/>
              </a:spcBef>
              <a:spcAft>
                <a:spcPct val="0"/>
              </a:spcAft>
              <a:defRPr sz="3400">
                <a:solidFill>
                  <a:schemeClr val="tx2"/>
                </a:solidFill>
                <a:latin typeface="Tahoma" pitchFamily="34" charset="0"/>
                <a:cs typeface="Arial" charset="0"/>
              </a:defRPr>
            </a:lvl3pPr>
            <a:lvl4pPr algn="ctr" rtl="0" eaLnBrk="0" fontAlgn="base" hangingPunct="0">
              <a:spcBef>
                <a:spcPct val="0"/>
              </a:spcBef>
              <a:spcAft>
                <a:spcPct val="0"/>
              </a:spcAft>
              <a:defRPr sz="3400">
                <a:solidFill>
                  <a:schemeClr val="tx2"/>
                </a:solidFill>
                <a:latin typeface="Tahoma" pitchFamily="34" charset="0"/>
                <a:cs typeface="Arial" charset="0"/>
              </a:defRPr>
            </a:lvl4pPr>
            <a:lvl5pPr algn="ctr" rtl="0" eaLnBrk="0" fontAlgn="base" hangingPunct="0">
              <a:spcBef>
                <a:spcPct val="0"/>
              </a:spcBef>
              <a:spcAft>
                <a:spcPct val="0"/>
              </a:spcAft>
              <a:defRPr sz="3400">
                <a:solidFill>
                  <a:schemeClr val="tx2"/>
                </a:solidFill>
                <a:latin typeface="Tahoma" pitchFamily="34" charset="0"/>
                <a:cs typeface="Arial" charset="0"/>
              </a:defRPr>
            </a:lvl5pPr>
            <a:lvl6pPr marL="377570" algn="ctr" rtl="0" fontAlgn="base">
              <a:spcBef>
                <a:spcPct val="0"/>
              </a:spcBef>
              <a:spcAft>
                <a:spcPct val="0"/>
              </a:spcAft>
              <a:defRPr sz="3612">
                <a:solidFill>
                  <a:schemeClr val="tx2"/>
                </a:solidFill>
                <a:latin typeface="Arial" charset="0"/>
                <a:cs typeface="Arial" charset="0"/>
              </a:defRPr>
            </a:lvl6pPr>
            <a:lvl7pPr marL="755139" algn="ctr" rtl="0" fontAlgn="base">
              <a:spcBef>
                <a:spcPct val="0"/>
              </a:spcBef>
              <a:spcAft>
                <a:spcPct val="0"/>
              </a:spcAft>
              <a:defRPr sz="3612">
                <a:solidFill>
                  <a:schemeClr val="tx2"/>
                </a:solidFill>
                <a:latin typeface="Arial" charset="0"/>
                <a:cs typeface="Arial" charset="0"/>
              </a:defRPr>
            </a:lvl7pPr>
            <a:lvl8pPr marL="1132709" algn="ctr" rtl="0" fontAlgn="base">
              <a:spcBef>
                <a:spcPct val="0"/>
              </a:spcBef>
              <a:spcAft>
                <a:spcPct val="0"/>
              </a:spcAft>
              <a:defRPr sz="3612">
                <a:solidFill>
                  <a:schemeClr val="tx2"/>
                </a:solidFill>
                <a:latin typeface="Arial" charset="0"/>
                <a:cs typeface="Arial" charset="0"/>
              </a:defRPr>
            </a:lvl8pPr>
            <a:lvl9pPr marL="1510277" algn="ctr" rtl="0" fontAlgn="base">
              <a:spcBef>
                <a:spcPct val="0"/>
              </a:spcBef>
              <a:spcAft>
                <a:spcPct val="0"/>
              </a:spcAft>
              <a:defRPr sz="3612">
                <a:solidFill>
                  <a:schemeClr val="tx2"/>
                </a:solidFill>
                <a:latin typeface="Arial" charset="0"/>
                <a:cs typeface="Arial" charset="0"/>
              </a:defRPr>
            </a:lvl9pPr>
          </a:lstStyle>
          <a:p>
            <a:pPr>
              <a:defRPr/>
            </a:pPr>
            <a:r>
              <a:rPr lang="en-US" altLang="en-US" sz="2000" kern="0" dirty="0" smtClean="0"/>
              <a:t>Stable Rock</a:t>
            </a:r>
          </a:p>
        </p:txBody>
      </p:sp>
      <p:cxnSp>
        <p:nvCxnSpPr>
          <p:cNvPr id="14" name="Straight Connector 13"/>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5477668" y="1435893"/>
            <a:ext cx="1038225" cy="109537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27025"/>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Stable Rock</a:t>
            </a:r>
          </a:p>
        </p:txBody>
      </p:sp>
      <p:pic>
        <p:nvPicPr>
          <p:cNvPr id="6963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863975"/>
            <a:ext cx="893921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1081881" y="1394618"/>
            <a:ext cx="2936081" cy="1220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spcBef>
                <a:spcPts val="0"/>
              </a:spcBef>
              <a:spcAft>
                <a:spcPts val="1300"/>
              </a:spcAft>
              <a:buFontTx/>
              <a:buNone/>
              <a:defRPr/>
            </a:pPr>
            <a:r>
              <a:rPr lang="en-US" altLang="en-US" sz="1300" kern="0" dirty="0" smtClean="0">
                <a:solidFill>
                  <a:schemeClr val="tx1"/>
                </a:solidFill>
              </a:rPr>
              <a:t>It is sometimes difficult to determine if a deposit is stable rock prior to excavating.  </a:t>
            </a:r>
          </a:p>
          <a:p>
            <a:pPr marL="0" indent="0">
              <a:spcBef>
                <a:spcPts val="0"/>
              </a:spcBef>
              <a:spcAft>
                <a:spcPts val="1300"/>
              </a:spcAft>
              <a:buFontTx/>
              <a:buNone/>
              <a:defRPr/>
            </a:pPr>
            <a:r>
              <a:rPr lang="en-US" altLang="en-US" sz="1300" kern="0" dirty="0" smtClean="0">
                <a:solidFill>
                  <a:schemeClr val="tx1"/>
                </a:solidFill>
              </a:rPr>
              <a:t>Surface cracks may be an indication that the soil is not stable rock.</a:t>
            </a:r>
          </a:p>
        </p:txBody>
      </p:sp>
      <p:pic>
        <p:nvPicPr>
          <p:cNvPr id="69638"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2595" y="1423193"/>
            <a:ext cx="5635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74650" y="400050"/>
            <a:ext cx="579438" cy="292100"/>
          </a:xfrm>
          <a:prstGeom prst="rect">
            <a:avLst/>
          </a:prstGeom>
        </p:spPr>
        <p:txBody>
          <a:bodyPr wrap="none">
            <a:spAutoFit/>
          </a:bodyPr>
          <a:lstStyle/>
          <a:p>
            <a:pPr>
              <a:defRPr/>
            </a:pPr>
            <a:r>
              <a:rPr lang="en-US" altLang="en-US" sz="1300" b="1" dirty="0">
                <a:solidFill>
                  <a:srgbClr val="FF9900"/>
                </a:solidFill>
                <a:latin typeface="+mn-lt"/>
              </a:rPr>
              <a:t>Soils</a:t>
            </a:r>
            <a:endParaRPr lang="en-US" sz="1300" b="1" dirty="0">
              <a:solidFill>
                <a:srgbClr val="FF9900"/>
              </a:solidFill>
              <a:latin typeface="+mn-lt"/>
            </a:endParaRPr>
          </a:p>
        </p:txBody>
      </p:sp>
      <p:cxnSp>
        <p:nvCxnSpPr>
          <p:cNvPr id="10" name="Straight Connector 9"/>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a:stretch>
            <a:fillRect/>
          </a:stretch>
        </p:blipFill>
        <p:spPr>
          <a:xfrm>
            <a:off x="5477668" y="1435893"/>
            <a:ext cx="1038225" cy="109537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5375" y="352425"/>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Introduction</a:t>
            </a:r>
          </a:p>
        </p:txBody>
      </p:sp>
      <p:sp>
        <p:nvSpPr>
          <p:cNvPr id="19459" name="Content Placeholder 2"/>
          <p:cNvSpPr>
            <a:spLocks noGrp="1"/>
          </p:cNvSpPr>
          <p:nvPr>
            <p:ph idx="1"/>
          </p:nvPr>
        </p:nvSpPr>
        <p:spPr bwMode="auto">
          <a:xfrm>
            <a:off x="2346325" y="1355725"/>
            <a:ext cx="3535363" cy="4224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300"/>
              </a:spcAft>
              <a:buFontTx/>
              <a:buNone/>
              <a:defRPr/>
            </a:pPr>
            <a:r>
              <a:rPr lang="en-US" sz="1300" dirty="0" smtClean="0">
                <a:solidFill>
                  <a:schemeClr val="tx1"/>
                </a:solidFill>
              </a:rPr>
              <a:t>Trenches are one of the most dangerous environments in the worksite. </a:t>
            </a:r>
            <a:r>
              <a:rPr lang="en-US" sz="1300" b="1" dirty="0">
                <a:solidFill>
                  <a:schemeClr val="tx1"/>
                </a:solidFill>
              </a:rPr>
              <a:t>E</a:t>
            </a:r>
            <a:r>
              <a:rPr lang="en-US" sz="1300" b="1" dirty="0" smtClean="0">
                <a:solidFill>
                  <a:schemeClr val="tx1"/>
                </a:solidFill>
              </a:rPr>
              <a:t>very month, a trench collapse kills two workers</a:t>
            </a:r>
            <a:r>
              <a:rPr lang="en-US" sz="1300" dirty="0" smtClean="0">
                <a:solidFill>
                  <a:schemeClr val="tx1"/>
                </a:solidFill>
              </a:rPr>
              <a:t>.</a:t>
            </a:r>
            <a:endParaRPr lang="en-US" sz="1300" dirty="0">
              <a:solidFill>
                <a:schemeClr val="tx1"/>
              </a:solidFill>
            </a:endParaRPr>
          </a:p>
          <a:p>
            <a:pPr marL="0" indent="0">
              <a:spcBef>
                <a:spcPts val="0"/>
              </a:spcBef>
              <a:spcAft>
                <a:spcPts val="2000"/>
              </a:spcAft>
              <a:buFontTx/>
              <a:buNone/>
              <a:defRPr/>
            </a:pPr>
            <a:r>
              <a:rPr lang="en-US" sz="1300" dirty="0" smtClean="0">
                <a:solidFill>
                  <a:schemeClr val="tx1"/>
                </a:solidFill>
              </a:rPr>
              <a:t>Assure </a:t>
            </a:r>
            <a:r>
              <a:rPr lang="en-US" sz="1300" dirty="0">
                <a:solidFill>
                  <a:schemeClr val="tx1"/>
                </a:solidFill>
              </a:rPr>
              <a:t>that all necessary precautions and controls are in place to protect yourself and others. </a:t>
            </a:r>
            <a:endParaRPr lang="en-US" sz="1300" dirty="0" smtClean="0">
              <a:solidFill>
                <a:schemeClr val="tx1"/>
              </a:solidFill>
            </a:endParaRPr>
          </a:p>
        </p:txBody>
      </p:sp>
      <p:pic>
        <p:nvPicPr>
          <p:cNvPr id="10244" name="Picture 1"/>
          <p:cNvPicPr>
            <a:picLocks noChangeAspect="1"/>
          </p:cNvPicPr>
          <p:nvPr/>
        </p:nvPicPr>
        <p:blipFill>
          <a:blip r:embed="rId3">
            <a:extLst>
              <a:ext uri="{28A0092B-C50C-407E-A947-70E740481C1C}">
                <a14:useLocalDpi xmlns:a14="http://schemas.microsoft.com/office/drawing/2010/main" val="0"/>
              </a:ext>
            </a:extLst>
          </a:blip>
          <a:srcRect l="32164" t="26936"/>
          <a:stretch>
            <a:fillRect/>
          </a:stretch>
        </p:blipFill>
        <p:spPr bwMode="auto">
          <a:xfrm>
            <a:off x="6516688" y="1449388"/>
            <a:ext cx="2811462"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863975"/>
            <a:ext cx="893921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63788"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Type A</a:t>
            </a:r>
          </a:p>
        </p:txBody>
      </p:sp>
      <p:sp>
        <p:nvSpPr>
          <p:cNvPr id="71684" name="Content Placeholder 2"/>
          <p:cNvSpPr>
            <a:spLocks noGrp="1"/>
          </p:cNvSpPr>
          <p:nvPr>
            <p:ph idx="1"/>
          </p:nvPr>
        </p:nvSpPr>
        <p:spPr bwMode="auto">
          <a:xfrm>
            <a:off x="460830" y="1339673"/>
            <a:ext cx="3894138" cy="19529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300"/>
              </a:spcAft>
              <a:buFontTx/>
              <a:buNone/>
            </a:pPr>
            <a:r>
              <a:rPr lang="en-US" altLang="en-US" sz="1300" dirty="0">
                <a:solidFill>
                  <a:schemeClr val="tx1"/>
                </a:solidFill>
              </a:rPr>
              <a:t>Type A soil </a:t>
            </a:r>
            <a:r>
              <a:rPr lang="en-US" altLang="en-US" sz="1300" dirty="0" smtClean="0">
                <a:solidFill>
                  <a:schemeClr val="tx1"/>
                </a:solidFill>
              </a:rPr>
              <a:t>has high </a:t>
            </a:r>
            <a:r>
              <a:rPr lang="en-US" altLang="en-US" sz="1300" dirty="0">
                <a:solidFill>
                  <a:schemeClr val="tx1"/>
                </a:solidFill>
              </a:rPr>
              <a:t>cohesion and </a:t>
            </a:r>
            <a:r>
              <a:rPr lang="en-US" altLang="en-US" sz="1300" dirty="0" smtClean="0">
                <a:solidFill>
                  <a:schemeClr val="tx1"/>
                </a:solidFill>
              </a:rPr>
              <a:t>plasticity.</a:t>
            </a:r>
          </a:p>
          <a:p>
            <a:pPr marL="0" indent="0">
              <a:spcBef>
                <a:spcPts val="0"/>
              </a:spcBef>
              <a:spcAft>
                <a:spcPts val="1300"/>
              </a:spcAft>
              <a:buFontTx/>
              <a:buNone/>
            </a:pPr>
            <a:r>
              <a:rPr lang="en-US" altLang="en-US" sz="1300" b="1" dirty="0" smtClean="0">
                <a:solidFill>
                  <a:schemeClr val="tx1"/>
                </a:solidFill>
              </a:rPr>
              <a:t>Unconfined compressive strength:</a:t>
            </a:r>
            <a:br>
              <a:rPr lang="en-US" altLang="en-US" sz="1300" b="1" dirty="0" smtClean="0">
                <a:solidFill>
                  <a:schemeClr val="tx1"/>
                </a:solidFill>
              </a:rPr>
            </a:br>
            <a:r>
              <a:rPr lang="en-US" altLang="en-US" sz="1300" dirty="0" smtClean="0">
                <a:solidFill>
                  <a:schemeClr val="tx1"/>
                </a:solidFill>
              </a:rPr>
              <a:t>1.5 tons per square foot (</a:t>
            </a:r>
            <a:r>
              <a:rPr lang="en-US" altLang="en-US" sz="1300" dirty="0" err="1" smtClean="0">
                <a:solidFill>
                  <a:schemeClr val="tx1"/>
                </a:solidFill>
              </a:rPr>
              <a:t>tsf</a:t>
            </a:r>
            <a:r>
              <a:rPr lang="en-US" altLang="en-US" sz="1300" dirty="0" smtClean="0">
                <a:solidFill>
                  <a:schemeClr val="tx1"/>
                </a:solidFill>
              </a:rPr>
              <a:t>) or greater</a:t>
            </a:r>
          </a:p>
          <a:p>
            <a:pPr marL="0" indent="0">
              <a:spcBef>
                <a:spcPts val="0"/>
              </a:spcBef>
              <a:buFontTx/>
              <a:buNone/>
            </a:pPr>
            <a:r>
              <a:rPr lang="en-US" altLang="en-US" sz="1300" b="1" dirty="0" smtClean="0">
                <a:solidFill>
                  <a:schemeClr val="tx1"/>
                </a:solidFill>
              </a:rPr>
              <a:t>Maximum safe angle of repose:</a:t>
            </a:r>
            <a:br>
              <a:rPr lang="en-US" altLang="en-US" sz="1300" b="1" dirty="0" smtClean="0">
                <a:solidFill>
                  <a:schemeClr val="tx1"/>
                </a:solidFill>
              </a:rPr>
            </a:br>
            <a:r>
              <a:rPr lang="en-US" altLang="en-US" sz="1300" dirty="0" smtClean="0">
                <a:solidFill>
                  <a:schemeClr val="tx1"/>
                </a:solidFill>
              </a:rPr>
              <a:t>53°  (3/4:1)</a:t>
            </a:r>
          </a:p>
        </p:txBody>
      </p:sp>
      <p:pic>
        <p:nvPicPr>
          <p:cNvPr id="7168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64363" y="4052888"/>
            <a:ext cx="577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3333" y="4032956"/>
            <a:ext cx="3810000" cy="1246495"/>
          </a:xfrm>
          <a:prstGeom prst="rect">
            <a:avLst/>
          </a:prstGeom>
          <a:noFill/>
        </p:spPr>
        <p:txBody>
          <a:bodyPr>
            <a:spAutoFit/>
          </a:bodyPr>
          <a:lstStyle/>
          <a:p>
            <a:pPr>
              <a:spcAft>
                <a:spcPts val="300"/>
              </a:spcAft>
              <a:defRPr/>
            </a:pPr>
            <a:r>
              <a:rPr lang="en-US" altLang="en-US" sz="1300" b="1" dirty="0">
                <a:latin typeface="+mn-lt"/>
              </a:rPr>
              <a:t>Examples: </a:t>
            </a:r>
            <a:endParaRPr lang="en-US" altLang="en-US" sz="1300" b="1" dirty="0" smtClean="0">
              <a:latin typeface="+mn-lt"/>
            </a:endParaRPr>
          </a:p>
          <a:p>
            <a:pPr marL="338138" indent="-338138">
              <a:spcAft>
                <a:spcPts val="300"/>
              </a:spcAft>
              <a:buFont typeface="Arial" panose="020B0604020202020204" pitchFamily="34" charset="0"/>
              <a:buChar char="•"/>
              <a:defRPr/>
            </a:pPr>
            <a:r>
              <a:rPr lang="en-US" altLang="en-US" sz="1300" dirty="0" smtClean="0">
                <a:latin typeface="+mn-lt"/>
              </a:rPr>
              <a:t>Clay</a:t>
            </a:r>
          </a:p>
          <a:p>
            <a:pPr marL="338138" indent="-338138">
              <a:spcAft>
                <a:spcPts val="300"/>
              </a:spcAft>
              <a:buFont typeface="Arial" panose="020B0604020202020204" pitchFamily="34" charset="0"/>
              <a:buChar char="•"/>
              <a:defRPr/>
            </a:pPr>
            <a:r>
              <a:rPr lang="en-US" altLang="en-US" sz="1300" dirty="0" err="1">
                <a:latin typeface="+mn-lt"/>
              </a:rPr>
              <a:t>S</a:t>
            </a:r>
            <a:r>
              <a:rPr lang="en-US" altLang="en-US" sz="1300" dirty="0" err="1" smtClean="0">
                <a:latin typeface="+mn-lt"/>
              </a:rPr>
              <a:t>ilty</a:t>
            </a:r>
            <a:r>
              <a:rPr lang="en-US" altLang="en-US" sz="1300" dirty="0" smtClean="0">
                <a:latin typeface="+mn-lt"/>
              </a:rPr>
              <a:t> clay</a:t>
            </a:r>
          </a:p>
          <a:p>
            <a:pPr marL="338138" indent="-338138">
              <a:spcAft>
                <a:spcPts val="300"/>
              </a:spcAft>
              <a:buFont typeface="Arial" panose="020B0604020202020204" pitchFamily="34" charset="0"/>
              <a:buChar char="•"/>
              <a:defRPr/>
            </a:pPr>
            <a:r>
              <a:rPr lang="en-US" altLang="en-US" sz="1300" dirty="0">
                <a:latin typeface="+mn-lt"/>
              </a:rPr>
              <a:t>S</a:t>
            </a:r>
            <a:r>
              <a:rPr lang="en-US" altLang="en-US" sz="1300" dirty="0" smtClean="0">
                <a:latin typeface="+mn-lt"/>
              </a:rPr>
              <a:t>andy clay</a:t>
            </a:r>
          </a:p>
          <a:p>
            <a:pPr marL="338138" indent="-338138">
              <a:buFont typeface="Arial" panose="020B0604020202020204" pitchFamily="34" charset="0"/>
              <a:buChar char="•"/>
              <a:defRPr/>
            </a:pPr>
            <a:r>
              <a:rPr lang="en-US" altLang="en-US" sz="1300" dirty="0" smtClean="0">
                <a:latin typeface="+mn-lt"/>
              </a:rPr>
              <a:t>Clay loam</a:t>
            </a:r>
            <a:endParaRPr lang="en-US" altLang="en-US" dirty="0"/>
          </a:p>
        </p:txBody>
      </p:sp>
      <p:pic>
        <p:nvPicPr>
          <p:cNvPr id="7168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76888" y="4495800"/>
            <a:ext cx="49688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74650" y="400050"/>
            <a:ext cx="579438" cy="292100"/>
          </a:xfrm>
          <a:prstGeom prst="rect">
            <a:avLst/>
          </a:prstGeom>
        </p:spPr>
        <p:txBody>
          <a:bodyPr wrap="none">
            <a:spAutoFit/>
          </a:bodyPr>
          <a:lstStyle/>
          <a:p>
            <a:pPr>
              <a:defRPr/>
            </a:pPr>
            <a:r>
              <a:rPr lang="en-US" altLang="en-US" sz="1300" b="1" dirty="0">
                <a:solidFill>
                  <a:srgbClr val="FF9900"/>
                </a:solidFill>
                <a:latin typeface="+mn-lt"/>
              </a:rPr>
              <a:t>Soils</a:t>
            </a:r>
            <a:endParaRPr lang="en-US" sz="1300" b="1" dirty="0">
              <a:solidFill>
                <a:srgbClr val="FF9900"/>
              </a:solidFill>
              <a:latin typeface="+mn-lt"/>
            </a:endParaRPr>
          </a:p>
        </p:txBody>
      </p:sp>
      <p:cxnSp>
        <p:nvCxnSpPr>
          <p:cNvPr id="11" name="Straight Connector 10"/>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Object 2"/>
          <p:cNvGraphicFramePr>
            <a:graphicFrameLocks noChangeAspect="1"/>
          </p:cNvGraphicFramePr>
          <p:nvPr>
            <p:extLst>
              <p:ext uri="{D42A27DB-BD31-4B8C-83A1-F6EECF244321}">
                <p14:modId xmlns:p14="http://schemas.microsoft.com/office/powerpoint/2010/main" val="2576181801"/>
              </p:ext>
            </p:extLst>
          </p:nvPr>
        </p:nvGraphicFramePr>
        <p:xfrm>
          <a:off x="5217319" y="1442244"/>
          <a:ext cx="1295400" cy="1295400"/>
        </p:xfrm>
        <a:graphic>
          <a:graphicData uri="http://schemas.openxmlformats.org/presentationml/2006/ole">
            <mc:AlternateContent xmlns:mc="http://schemas.openxmlformats.org/markup-compatibility/2006">
              <mc:Choice xmlns:v="urn:schemas-microsoft-com:vml" Requires="v">
                <p:oleObj spid="_x0000_s205851" name="Image" r:id="rId7" imgW="4063320" imgH="4063320" progId="Photoshop.Image.15">
                  <p:embed/>
                </p:oleObj>
              </mc:Choice>
              <mc:Fallback>
                <p:oleObj name="Image" r:id="rId7" imgW="4063320" imgH="4063320" progId="Photoshop.Image.15">
                  <p:embed/>
                  <p:pic>
                    <p:nvPicPr>
                      <p:cNvPr id="0" name=""/>
                      <p:cNvPicPr/>
                      <p:nvPr/>
                    </p:nvPicPr>
                    <p:blipFill>
                      <a:blip r:embed="rId8"/>
                      <a:stretch>
                        <a:fillRect/>
                      </a:stretch>
                    </p:blipFill>
                    <p:spPr>
                      <a:xfrm>
                        <a:off x="5217319" y="1442244"/>
                        <a:ext cx="1295400" cy="129540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Type A</a:t>
            </a:r>
          </a:p>
        </p:txBody>
      </p:sp>
      <p:sp>
        <p:nvSpPr>
          <p:cNvPr id="73732" name="TextBox 9"/>
          <p:cNvSpPr txBox="1">
            <a:spLocks noChangeArrowheads="1"/>
          </p:cNvSpPr>
          <p:nvPr/>
        </p:nvSpPr>
        <p:spPr bwMode="auto">
          <a:xfrm>
            <a:off x="8577263" y="4214813"/>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53</a:t>
            </a:r>
          </a:p>
        </p:txBody>
      </p:sp>
      <p:sp>
        <p:nvSpPr>
          <p:cNvPr id="11" name="Content Placeholder 2"/>
          <p:cNvSpPr txBox="1">
            <a:spLocks/>
          </p:cNvSpPr>
          <p:nvPr/>
        </p:nvSpPr>
        <p:spPr bwMode="auto">
          <a:xfrm>
            <a:off x="1351756" y="1379538"/>
            <a:ext cx="3082925" cy="1371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spcBef>
                <a:spcPts val="0"/>
              </a:spcBef>
              <a:spcAft>
                <a:spcPts val="1000"/>
              </a:spcAft>
              <a:buFontTx/>
              <a:buNone/>
              <a:defRPr/>
            </a:pPr>
            <a:r>
              <a:rPr lang="en-US" altLang="en-US" sz="1300" b="1" kern="0" dirty="0" smtClean="0">
                <a:solidFill>
                  <a:schemeClr val="tx1"/>
                </a:solidFill>
              </a:rPr>
              <a:t>Soil is not classified as type A if it:</a:t>
            </a:r>
          </a:p>
          <a:p>
            <a:pPr marL="342900" indent="-342900">
              <a:spcBef>
                <a:spcPts val="0"/>
              </a:spcBef>
              <a:spcAft>
                <a:spcPts val="1300"/>
              </a:spcAft>
              <a:defRPr/>
            </a:pPr>
            <a:r>
              <a:rPr lang="en-US" altLang="en-US" sz="1300" kern="0" dirty="0" smtClean="0">
                <a:solidFill>
                  <a:schemeClr val="tx1"/>
                </a:solidFill>
              </a:rPr>
              <a:t>Is fissured.</a:t>
            </a:r>
          </a:p>
          <a:p>
            <a:pPr marL="342900" indent="-342900">
              <a:spcBef>
                <a:spcPts val="0"/>
              </a:spcBef>
              <a:spcAft>
                <a:spcPts val="1300"/>
              </a:spcAft>
              <a:defRPr/>
            </a:pPr>
            <a:r>
              <a:rPr lang="en-US" altLang="en-US" sz="1300" kern="0" dirty="0" smtClean="0">
                <a:solidFill>
                  <a:schemeClr val="tx1"/>
                </a:solidFill>
              </a:rPr>
              <a:t>Is seeping water.</a:t>
            </a:r>
          </a:p>
          <a:p>
            <a:pPr marL="342900" indent="-342900">
              <a:spcBef>
                <a:spcPts val="0"/>
              </a:spcBef>
              <a:spcAft>
                <a:spcPts val="1300"/>
              </a:spcAft>
              <a:defRPr/>
            </a:pPr>
            <a:r>
              <a:rPr lang="en-US" altLang="en-US" sz="1300" kern="0" dirty="0" smtClean="0">
                <a:solidFill>
                  <a:schemeClr val="tx1"/>
                </a:solidFill>
              </a:rPr>
              <a:t>Was previously disturbed.</a:t>
            </a:r>
          </a:p>
        </p:txBody>
      </p:sp>
      <p:pic>
        <p:nvPicPr>
          <p:cNvPr id="7373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481" y="1455738"/>
            <a:ext cx="5635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863975"/>
            <a:ext cx="893921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64363" y="4052888"/>
            <a:ext cx="577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76888" y="4495800"/>
            <a:ext cx="49688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74650" y="400050"/>
            <a:ext cx="579438" cy="292100"/>
          </a:xfrm>
          <a:prstGeom prst="rect">
            <a:avLst/>
          </a:prstGeom>
        </p:spPr>
        <p:txBody>
          <a:bodyPr wrap="none">
            <a:spAutoFit/>
          </a:bodyPr>
          <a:lstStyle/>
          <a:p>
            <a:pPr>
              <a:defRPr/>
            </a:pPr>
            <a:r>
              <a:rPr lang="en-US" altLang="en-US" sz="1300" b="1" dirty="0">
                <a:solidFill>
                  <a:srgbClr val="FF9900"/>
                </a:solidFill>
                <a:latin typeface="+mn-lt"/>
              </a:rPr>
              <a:t>Soils</a:t>
            </a:r>
            <a:endParaRPr lang="en-US" sz="1300" b="1" dirty="0">
              <a:solidFill>
                <a:srgbClr val="FF9900"/>
              </a:solidFill>
              <a:latin typeface="+mn-lt"/>
            </a:endParaRPr>
          </a:p>
        </p:txBody>
      </p:sp>
      <p:cxnSp>
        <p:nvCxnSpPr>
          <p:cNvPr id="13" name="Straight Connector 12"/>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Object 11"/>
          <p:cNvGraphicFramePr>
            <a:graphicFrameLocks noChangeAspect="1"/>
          </p:cNvGraphicFramePr>
          <p:nvPr>
            <p:extLst>
              <p:ext uri="{D42A27DB-BD31-4B8C-83A1-F6EECF244321}">
                <p14:modId xmlns:p14="http://schemas.microsoft.com/office/powerpoint/2010/main" val="3174451097"/>
              </p:ext>
            </p:extLst>
          </p:nvPr>
        </p:nvGraphicFramePr>
        <p:xfrm>
          <a:off x="5217319" y="1442244"/>
          <a:ext cx="1295400" cy="1295400"/>
        </p:xfrm>
        <a:graphic>
          <a:graphicData uri="http://schemas.openxmlformats.org/presentationml/2006/ole">
            <mc:AlternateContent xmlns:mc="http://schemas.openxmlformats.org/markup-compatibility/2006">
              <mc:Choice xmlns:v="urn:schemas-microsoft-com:vml" Requires="v">
                <p:oleObj spid="_x0000_s206875" name="Image" r:id="rId8" imgW="4063320" imgH="4063320" progId="Photoshop.Image.15">
                  <p:embed/>
                </p:oleObj>
              </mc:Choice>
              <mc:Fallback>
                <p:oleObj name="Image" r:id="rId8" imgW="4063320" imgH="4063320" progId="Photoshop.Image.15">
                  <p:embed/>
                  <p:pic>
                    <p:nvPicPr>
                      <p:cNvPr id="0" name=""/>
                      <p:cNvPicPr/>
                      <p:nvPr/>
                    </p:nvPicPr>
                    <p:blipFill>
                      <a:blip r:embed="rId9"/>
                      <a:stretch>
                        <a:fillRect/>
                      </a:stretch>
                    </p:blipFill>
                    <p:spPr>
                      <a:xfrm>
                        <a:off x="5217319" y="1442244"/>
                        <a:ext cx="1295400" cy="129540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863975"/>
            <a:ext cx="893921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63788" y="347663"/>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Type B</a:t>
            </a:r>
          </a:p>
        </p:txBody>
      </p:sp>
      <p:sp>
        <p:nvSpPr>
          <p:cNvPr id="75780" name="Content Placeholder 2"/>
          <p:cNvSpPr>
            <a:spLocks noGrp="1"/>
          </p:cNvSpPr>
          <p:nvPr>
            <p:ph idx="1"/>
          </p:nvPr>
        </p:nvSpPr>
        <p:spPr bwMode="auto">
          <a:xfrm>
            <a:off x="450321" y="1733374"/>
            <a:ext cx="3886200"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2000"/>
              </a:spcAft>
              <a:buFontTx/>
              <a:buNone/>
            </a:pPr>
            <a:r>
              <a:rPr lang="en-US" altLang="en-US" sz="1300" b="1" dirty="0" smtClean="0">
                <a:solidFill>
                  <a:schemeClr val="tx1"/>
                </a:solidFill>
              </a:rPr>
              <a:t>Unconfined compressive strength:</a:t>
            </a:r>
            <a:br>
              <a:rPr lang="en-US" altLang="en-US" sz="1300" b="1" dirty="0" smtClean="0">
                <a:solidFill>
                  <a:schemeClr val="tx1"/>
                </a:solidFill>
              </a:rPr>
            </a:br>
            <a:r>
              <a:rPr lang="en-US" altLang="en-US" sz="1300" dirty="0" smtClean="0">
                <a:solidFill>
                  <a:schemeClr val="tx1"/>
                </a:solidFill>
              </a:rPr>
              <a:t>Between 0.5 and 1.5 </a:t>
            </a:r>
            <a:r>
              <a:rPr lang="en-US" altLang="en-US" sz="1300" dirty="0" err="1" smtClean="0">
                <a:solidFill>
                  <a:schemeClr val="tx1"/>
                </a:solidFill>
              </a:rPr>
              <a:t>tsf</a:t>
            </a:r>
            <a:endParaRPr lang="en-US" altLang="en-US" sz="1300" dirty="0" smtClean="0">
              <a:solidFill>
                <a:schemeClr val="tx1"/>
              </a:solidFill>
            </a:endParaRPr>
          </a:p>
          <a:p>
            <a:pPr marL="0" indent="0">
              <a:spcBef>
                <a:spcPts val="0"/>
              </a:spcBef>
              <a:buFontTx/>
              <a:buNone/>
            </a:pPr>
            <a:r>
              <a:rPr lang="en-US" altLang="en-US" sz="1300" b="1" dirty="0" smtClean="0">
                <a:solidFill>
                  <a:schemeClr val="tx1"/>
                </a:solidFill>
              </a:rPr>
              <a:t>Maximum safe angle of repose:</a:t>
            </a:r>
            <a:br>
              <a:rPr lang="en-US" altLang="en-US" sz="1300" b="1" dirty="0" smtClean="0">
                <a:solidFill>
                  <a:schemeClr val="tx1"/>
                </a:solidFill>
              </a:rPr>
            </a:br>
            <a:r>
              <a:rPr lang="en-US" altLang="en-US" sz="1300" dirty="0" smtClean="0">
                <a:solidFill>
                  <a:schemeClr val="tx1"/>
                </a:solidFill>
              </a:rPr>
              <a:t>45</a:t>
            </a:r>
            <a:r>
              <a:rPr lang="en-US" altLang="en-US" sz="1400" dirty="0" smtClean="0">
                <a:solidFill>
                  <a:schemeClr val="tx1"/>
                </a:solidFill>
              </a:rPr>
              <a:t>°  </a:t>
            </a:r>
            <a:r>
              <a:rPr lang="en-US" altLang="en-US" sz="1300" dirty="0" smtClean="0">
                <a:solidFill>
                  <a:schemeClr val="tx1"/>
                </a:solidFill>
              </a:rPr>
              <a:t>(1:1)</a:t>
            </a:r>
          </a:p>
        </p:txBody>
      </p:sp>
      <p:pic>
        <p:nvPicPr>
          <p:cNvPr id="7578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29488" y="4006850"/>
            <a:ext cx="6238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88421" y="4010377"/>
            <a:ext cx="3810000" cy="1246495"/>
          </a:xfrm>
          <a:prstGeom prst="rect">
            <a:avLst/>
          </a:prstGeom>
          <a:noFill/>
        </p:spPr>
        <p:txBody>
          <a:bodyPr>
            <a:spAutoFit/>
          </a:bodyPr>
          <a:lstStyle/>
          <a:p>
            <a:pPr>
              <a:spcAft>
                <a:spcPts val="300"/>
              </a:spcAft>
              <a:defRPr/>
            </a:pPr>
            <a:r>
              <a:rPr lang="en-US" altLang="en-US" sz="1300" b="1" dirty="0">
                <a:latin typeface="+mn-lt"/>
              </a:rPr>
              <a:t>Examples: </a:t>
            </a:r>
            <a:endParaRPr lang="en-US" altLang="en-US" sz="1300" b="1" dirty="0" smtClean="0">
              <a:latin typeface="+mn-lt"/>
            </a:endParaRPr>
          </a:p>
          <a:p>
            <a:pPr marL="285750" indent="-285750">
              <a:spcAft>
                <a:spcPts val="300"/>
              </a:spcAft>
              <a:buFont typeface="Arial" panose="020B0604020202020204" pitchFamily="34" charset="0"/>
              <a:buChar char="•"/>
              <a:defRPr/>
            </a:pPr>
            <a:r>
              <a:rPr lang="en-US" altLang="en-US" sz="1300" dirty="0" smtClean="0">
                <a:latin typeface="+mn-lt"/>
              </a:rPr>
              <a:t>Angular gravel</a:t>
            </a:r>
          </a:p>
          <a:p>
            <a:pPr marL="285750" indent="-285750">
              <a:spcAft>
                <a:spcPts val="300"/>
              </a:spcAft>
              <a:buFont typeface="Arial" panose="020B0604020202020204" pitchFamily="34" charset="0"/>
              <a:buChar char="•"/>
              <a:defRPr/>
            </a:pPr>
            <a:r>
              <a:rPr lang="en-US" altLang="en-US" sz="1300" dirty="0" smtClean="0">
                <a:latin typeface="+mn-lt"/>
              </a:rPr>
              <a:t>Silt</a:t>
            </a:r>
          </a:p>
          <a:p>
            <a:pPr marL="285750" indent="-285750">
              <a:spcAft>
                <a:spcPts val="300"/>
              </a:spcAft>
              <a:buFont typeface="Arial" panose="020B0604020202020204" pitchFamily="34" charset="0"/>
              <a:buChar char="•"/>
              <a:defRPr/>
            </a:pPr>
            <a:r>
              <a:rPr lang="en-US" altLang="en-US" sz="1300" dirty="0" smtClean="0">
                <a:latin typeface="+mn-lt"/>
              </a:rPr>
              <a:t>Silt loam</a:t>
            </a:r>
          </a:p>
          <a:p>
            <a:pPr marL="285750" indent="-285750">
              <a:buFont typeface="Arial" panose="020B0604020202020204" pitchFamily="34" charset="0"/>
              <a:buChar char="•"/>
              <a:defRPr/>
            </a:pPr>
            <a:r>
              <a:rPr lang="en-US" altLang="en-US" sz="1300" dirty="0" smtClean="0">
                <a:latin typeface="+mn-lt"/>
              </a:rPr>
              <a:t>Sandy loam</a:t>
            </a:r>
            <a:endParaRPr lang="en-US" altLang="en-US" dirty="0">
              <a:latin typeface="+mn-lt"/>
            </a:endParaRPr>
          </a:p>
        </p:txBody>
      </p:sp>
      <p:pic>
        <p:nvPicPr>
          <p:cNvPr id="75784"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76888" y="4495800"/>
            <a:ext cx="49688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74650" y="400050"/>
            <a:ext cx="579438" cy="292100"/>
          </a:xfrm>
          <a:prstGeom prst="rect">
            <a:avLst/>
          </a:prstGeom>
        </p:spPr>
        <p:txBody>
          <a:bodyPr wrap="none">
            <a:spAutoFit/>
          </a:bodyPr>
          <a:lstStyle/>
          <a:p>
            <a:pPr>
              <a:defRPr/>
            </a:pPr>
            <a:r>
              <a:rPr lang="en-US" altLang="en-US" sz="1300" b="1" dirty="0">
                <a:solidFill>
                  <a:srgbClr val="FF9900"/>
                </a:solidFill>
                <a:latin typeface="+mn-lt"/>
              </a:rPr>
              <a:t>Soils</a:t>
            </a:r>
            <a:endParaRPr lang="en-US" sz="1300" b="1" dirty="0">
              <a:solidFill>
                <a:srgbClr val="FF9900"/>
              </a:solidFill>
              <a:latin typeface="+mn-lt"/>
            </a:endParaRPr>
          </a:p>
        </p:txBody>
      </p:sp>
      <p:cxnSp>
        <p:nvCxnSpPr>
          <p:cNvPr id="11" name="Straight Connector 10"/>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04507" y="1376251"/>
            <a:ext cx="3337324" cy="292388"/>
          </a:xfrm>
          <a:prstGeom prst="rect">
            <a:avLst/>
          </a:prstGeom>
        </p:spPr>
        <p:txBody>
          <a:bodyPr wrap="none">
            <a:spAutoFit/>
          </a:bodyPr>
          <a:lstStyle/>
          <a:p>
            <a:r>
              <a:rPr lang="en-US" altLang="en-US" sz="1300" dirty="0" smtClean="0">
                <a:latin typeface="+mn-lt"/>
              </a:rPr>
              <a:t>Type B soil is granular and lacks cohesion. </a:t>
            </a:r>
            <a:endParaRPr lang="en-US" sz="1300" dirty="0">
              <a:latin typeface="+mn-lt"/>
            </a:endParaRPr>
          </a:p>
        </p:txBody>
      </p:sp>
      <p:sp>
        <p:nvSpPr>
          <p:cNvPr id="13" name="Rectangle 12"/>
          <p:cNvSpPr/>
          <p:nvPr/>
        </p:nvSpPr>
        <p:spPr>
          <a:xfrm>
            <a:off x="2336888" y="4051790"/>
            <a:ext cx="1792993" cy="692497"/>
          </a:xfrm>
          <a:prstGeom prst="rect">
            <a:avLst/>
          </a:prstGeom>
        </p:spPr>
        <p:txBody>
          <a:bodyPr wrap="square">
            <a:spAutoFit/>
          </a:bodyPr>
          <a:lstStyle/>
          <a:p>
            <a:pPr>
              <a:defRPr/>
            </a:pPr>
            <a:r>
              <a:rPr lang="en-US" altLang="en-US" sz="1300" dirty="0" err="1" smtClean="0">
                <a:latin typeface="+mn-lt"/>
              </a:rPr>
              <a:t>Silty</a:t>
            </a:r>
            <a:r>
              <a:rPr lang="en-US" altLang="en-US" sz="1300" dirty="0" smtClean="0">
                <a:latin typeface="+mn-lt"/>
              </a:rPr>
              <a:t> </a:t>
            </a:r>
            <a:r>
              <a:rPr lang="en-US" altLang="en-US" sz="1300" dirty="0">
                <a:latin typeface="+mn-lt"/>
              </a:rPr>
              <a:t>clay </a:t>
            </a:r>
            <a:r>
              <a:rPr lang="en-US" altLang="en-US" sz="1300" dirty="0" smtClean="0">
                <a:latin typeface="+mn-lt"/>
              </a:rPr>
              <a:t>loam </a:t>
            </a:r>
            <a:r>
              <a:rPr lang="en-US" altLang="en-US" sz="1300" dirty="0">
                <a:latin typeface="+mn-lt"/>
              </a:rPr>
              <a:t>and sandy clay </a:t>
            </a:r>
            <a:r>
              <a:rPr lang="en-US" altLang="en-US" sz="1300" dirty="0" smtClean="0">
                <a:latin typeface="+mn-lt"/>
              </a:rPr>
              <a:t>loam can be either type A or B.</a:t>
            </a:r>
            <a:endParaRPr lang="en-US" altLang="en-US" sz="1300" dirty="0">
              <a:latin typeface="+mn-lt"/>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37720269"/>
              </p:ext>
            </p:extLst>
          </p:nvPr>
        </p:nvGraphicFramePr>
        <p:xfrm>
          <a:off x="5250391" y="1447800"/>
          <a:ext cx="1257565" cy="1257565"/>
        </p:xfrm>
        <a:graphic>
          <a:graphicData uri="http://schemas.openxmlformats.org/presentationml/2006/ole">
            <mc:AlternateContent xmlns:mc="http://schemas.openxmlformats.org/markup-compatibility/2006">
              <mc:Choice xmlns:v="urn:schemas-microsoft-com:vml" Requires="v">
                <p:oleObj spid="_x0000_s204828" name="Image" r:id="rId7" imgW="5104440" imgH="5104440" progId="Photoshop.Image.15">
                  <p:embed/>
                </p:oleObj>
              </mc:Choice>
              <mc:Fallback>
                <p:oleObj name="Image" r:id="rId7" imgW="5104440" imgH="5104440" progId="Photoshop.Image.15">
                  <p:embed/>
                  <p:pic>
                    <p:nvPicPr>
                      <p:cNvPr id="0" name=""/>
                      <p:cNvPicPr/>
                      <p:nvPr/>
                    </p:nvPicPr>
                    <p:blipFill>
                      <a:blip r:embed="rId8"/>
                      <a:stretch>
                        <a:fillRect/>
                      </a:stretch>
                    </p:blipFill>
                    <p:spPr>
                      <a:xfrm>
                        <a:off x="5250391" y="1447800"/>
                        <a:ext cx="1257565" cy="1257565"/>
                      </a:xfrm>
                      <a:prstGeom prst="rect">
                        <a:avLst/>
                      </a:prstGeom>
                      <a:ln>
                        <a:noFill/>
                      </a:ln>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Type C</a:t>
            </a:r>
          </a:p>
        </p:txBody>
      </p:sp>
      <p:sp>
        <p:nvSpPr>
          <p:cNvPr id="50179" name="Content Placeholder 2"/>
          <p:cNvSpPr>
            <a:spLocks noGrp="1"/>
          </p:cNvSpPr>
          <p:nvPr>
            <p:ph idx="1"/>
          </p:nvPr>
        </p:nvSpPr>
        <p:spPr bwMode="auto">
          <a:xfrm>
            <a:off x="454554" y="1400175"/>
            <a:ext cx="3429000" cy="1381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300"/>
              </a:spcAft>
              <a:buFontTx/>
              <a:buNone/>
              <a:defRPr/>
            </a:pPr>
            <a:r>
              <a:rPr lang="en-US" altLang="en-US" sz="1300" dirty="0" smtClean="0">
                <a:solidFill>
                  <a:schemeClr val="tx1"/>
                </a:solidFill>
              </a:rPr>
              <a:t>Type </a:t>
            </a:r>
            <a:r>
              <a:rPr lang="en-US" altLang="en-US" sz="1300" dirty="0">
                <a:solidFill>
                  <a:schemeClr val="tx1"/>
                </a:solidFill>
              </a:rPr>
              <a:t>C soil is the least cohesive soil </a:t>
            </a:r>
            <a:r>
              <a:rPr lang="en-US" altLang="en-US" sz="1300" dirty="0" smtClean="0">
                <a:solidFill>
                  <a:schemeClr val="tx1"/>
                </a:solidFill>
              </a:rPr>
              <a:t>type.</a:t>
            </a:r>
          </a:p>
          <a:p>
            <a:pPr marL="0" indent="0">
              <a:spcBef>
                <a:spcPts val="0"/>
              </a:spcBef>
              <a:spcAft>
                <a:spcPts val="1300"/>
              </a:spcAft>
              <a:buFontTx/>
              <a:buNone/>
              <a:defRPr/>
            </a:pPr>
            <a:r>
              <a:rPr lang="en-US" altLang="en-US" sz="1300" b="1" dirty="0" smtClean="0">
                <a:solidFill>
                  <a:schemeClr val="tx1"/>
                </a:solidFill>
              </a:rPr>
              <a:t>Unconfined compressive strength:</a:t>
            </a:r>
            <a:br>
              <a:rPr lang="en-US" altLang="en-US" sz="1300" b="1" dirty="0" smtClean="0">
                <a:solidFill>
                  <a:schemeClr val="tx1"/>
                </a:solidFill>
              </a:rPr>
            </a:br>
            <a:r>
              <a:rPr lang="en-US" altLang="en-US" sz="1300" dirty="0" smtClean="0">
                <a:solidFill>
                  <a:schemeClr val="tx1"/>
                </a:solidFill>
              </a:rPr>
              <a:t>0.5 </a:t>
            </a:r>
            <a:r>
              <a:rPr lang="en-US" altLang="en-US" sz="1300" dirty="0" err="1">
                <a:solidFill>
                  <a:schemeClr val="tx1"/>
                </a:solidFill>
              </a:rPr>
              <a:t>tsf</a:t>
            </a:r>
            <a:r>
              <a:rPr lang="en-US" altLang="en-US" sz="1300" dirty="0">
                <a:solidFill>
                  <a:schemeClr val="tx1"/>
                </a:solidFill>
              </a:rPr>
              <a:t> or </a:t>
            </a:r>
            <a:r>
              <a:rPr lang="en-US" altLang="en-US" sz="1300" dirty="0" smtClean="0">
                <a:solidFill>
                  <a:schemeClr val="tx1"/>
                </a:solidFill>
              </a:rPr>
              <a:t>less</a:t>
            </a:r>
            <a:endParaRPr lang="en-US" altLang="en-US" sz="1300" dirty="0">
              <a:solidFill>
                <a:schemeClr val="tx1"/>
              </a:solidFill>
            </a:endParaRPr>
          </a:p>
          <a:p>
            <a:pPr marL="0" indent="0">
              <a:spcBef>
                <a:spcPts val="0"/>
              </a:spcBef>
              <a:spcAft>
                <a:spcPts val="1300"/>
              </a:spcAft>
              <a:buFontTx/>
              <a:buNone/>
              <a:defRPr/>
            </a:pPr>
            <a:r>
              <a:rPr lang="en-US" altLang="en-US" sz="1300" b="1" dirty="0">
                <a:solidFill>
                  <a:schemeClr val="tx1"/>
                </a:solidFill>
              </a:rPr>
              <a:t>Maximum safe angle of </a:t>
            </a:r>
            <a:r>
              <a:rPr lang="en-US" altLang="en-US" sz="1300" b="1" dirty="0" smtClean="0">
                <a:solidFill>
                  <a:schemeClr val="tx1"/>
                </a:solidFill>
              </a:rPr>
              <a:t>repose:</a:t>
            </a:r>
            <a:br>
              <a:rPr lang="en-US" altLang="en-US" sz="1300" b="1" dirty="0" smtClean="0">
                <a:solidFill>
                  <a:schemeClr val="tx1"/>
                </a:solidFill>
              </a:rPr>
            </a:br>
            <a:r>
              <a:rPr lang="en-US" altLang="en-US" sz="1300" dirty="0" smtClean="0">
                <a:solidFill>
                  <a:schemeClr val="tx1"/>
                </a:solidFill>
              </a:rPr>
              <a:t>34</a:t>
            </a:r>
            <a:r>
              <a:rPr lang="en-US" sz="1400" dirty="0" smtClean="0">
                <a:solidFill>
                  <a:schemeClr val="tx1"/>
                </a:solidFill>
              </a:rPr>
              <a:t>°  </a:t>
            </a:r>
            <a:r>
              <a:rPr lang="en-US" sz="1300" dirty="0" smtClean="0">
                <a:solidFill>
                  <a:schemeClr val="tx1"/>
                </a:solidFill>
              </a:rPr>
              <a:t>(1-1/2:1)</a:t>
            </a:r>
            <a:endParaRPr lang="en-US" altLang="en-US" dirty="0" smtClean="0">
              <a:solidFill>
                <a:schemeClr val="tx1"/>
              </a:solidFill>
            </a:endParaRPr>
          </a:p>
        </p:txBody>
      </p:sp>
      <p:sp>
        <p:nvSpPr>
          <p:cNvPr id="77829" name="TextBox 7"/>
          <p:cNvSpPr txBox="1">
            <a:spLocks noChangeArrowheads="1"/>
          </p:cNvSpPr>
          <p:nvPr/>
        </p:nvSpPr>
        <p:spPr bwMode="auto">
          <a:xfrm>
            <a:off x="7907338" y="446405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34</a:t>
            </a:r>
          </a:p>
        </p:txBody>
      </p:sp>
      <p:pic>
        <p:nvPicPr>
          <p:cNvPr id="7783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4125913"/>
            <a:ext cx="14287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863975"/>
            <a:ext cx="893921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7013" y="4019550"/>
            <a:ext cx="8445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54554" y="3997855"/>
            <a:ext cx="1766712" cy="1246495"/>
          </a:xfrm>
          <a:prstGeom prst="rect">
            <a:avLst/>
          </a:prstGeom>
          <a:noFill/>
        </p:spPr>
        <p:txBody>
          <a:bodyPr wrap="square">
            <a:spAutoFit/>
          </a:bodyPr>
          <a:lstStyle/>
          <a:p>
            <a:pPr>
              <a:spcAft>
                <a:spcPts val="300"/>
              </a:spcAft>
              <a:defRPr/>
            </a:pPr>
            <a:r>
              <a:rPr lang="en-US" altLang="en-US" sz="1300" b="1" dirty="0">
                <a:latin typeface="+mn-lt"/>
              </a:rPr>
              <a:t>Examples: </a:t>
            </a:r>
            <a:endParaRPr lang="en-US" altLang="en-US" sz="1300" b="1" dirty="0" smtClean="0">
              <a:latin typeface="+mn-lt"/>
            </a:endParaRPr>
          </a:p>
          <a:p>
            <a:pPr marL="338138" indent="-338138">
              <a:spcAft>
                <a:spcPts val="300"/>
              </a:spcAft>
              <a:buFont typeface="Arial" panose="020B0604020202020204" pitchFamily="34" charset="0"/>
              <a:buChar char="•"/>
              <a:defRPr/>
            </a:pPr>
            <a:r>
              <a:rPr lang="en-US" altLang="en-US" sz="1300" dirty="0" smtClean="0">
                <a:latin typeface="+mn-lt"/>
              </a:rPr>
              <a:t>Gravel</a:t>
            </a:r>
          </a:p>
          <a:p>
            <a:pPr marL="338138" indent="-338138">
              <a:spcAft>
                <a:spcPts val="300"/>
              </a:spcAft>
              <a:buFont typeface="Arial" panose="020B0604020202020204" pitchFamily="34" charset="0"/>
              <a:buChar char="•"/>
              <a:defRPr/>
            </a:pPr>
            <a:r>
              <a:rPr lang="en-US" altLang="en-US" sz="1300" dirty="0" smtClean="0">
                <a:latin typeface="+mn-lt"/>
              </a:rPr>
              <a:t>Sand</a:t>
            </a:r>
          </a:p>
          <a:p>
            <a:pPr marL="338138" indent="-338138">
              <a:spcAft>
                <a:spcPts val="300"/>
              </a:spcAft>
              <a:buFont typeface="Arial" panose="020B0604020202020204" pitchFamily="34" charset="0"/>
              <a:buChar char="•"/>
              <a:defRPr/>
            </a:pPr>
            <a:r>
              <a:rPr lang="en-US" altLang="en-US" sz="1300" dirty="0" smtClean="0">
                <a:latin typeface="+mn-lt"/>
              </a:rPr>
              <a:t>Loamy sand</a:t>
            </a:r>
          </a:p>
          <a:p>
            <a:pPr marL="338138" indent="-338138">
              <a:spcAft>
                <a:spcPts val="300"/>
              </a:spcAft>
              <a:buFont typeface="Arial" panose="020B0604020202020204" pitchFamily="34" charset="0"/>
              <a:buChar char="•"/>
              <a:defRPr/>
            </a:pPr>
            <a:r>
              <a:rPr lang="en-US" altLang="en-US" sz="1300" dirty="0" smtClean="0">
                <a:latin typeface="+mn-lt"/>
              </a:rPr>
              <a:t>Submerged </a:t>
            </a:r>
            <a:r>
              <a:rPr lang="en-US" altLang="en-US" sz="1300" dirty="0">
                <a:latin typeface="+mn-lt"/>
              </a:rPr>
              <a:t>soil </a:t>
            </a:r>
            <a:endParaRPr lang="en-US" altLang="en-US" sz="1300" dirty="0" smtClean="0">
              <a:latin typeface="+mn-lt"/>
            </a:endParaRPr>
          </a:p>
        </p:txBody>
      </p:sp>
      <p:pic>
        <p:nvPicPr>
          <p:cNvPr id="77834"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76888" y="4495800"/>
            <a:ext cx="49688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74650" y="400050"/>
            <a:ext cx="579438" cy="292100"/>
          </a:xfrm>
          <a:prstGeom prst="rect">
            <a:avLst/>
          </a:prstGeom>
        </p:spPr>
        <p:txBody>
          <a:bodyPr wrap="none">
            <a:spAutoFit/>
          </a:bodyPr>
          <a:lstStyle/>
          <a:p>
            <a:pPr>
              <a:defRPr/>
            </a:pPr>
            <a:r>
              <a:rPr lang="en-US" altLang="en-US" sz="1300" b="1" dirty="0">
                <a:solidFill>
                  <a:srgbClr val="FF9900"/>
                </a:solidFill>
                <a:latin typeface="+mn-lt"/>
              </a:rPr>
              <a:t>Soils</a:t>
            </a:r>
            <a:endParaRPr lang="en-US" sz="1300" b="1" dirty="0">
              <a:solidFill>
                <a:srgbClr val="FF9900"/>
              </a:solidFill>
              <a:latin typeface="+mn-lt"/>
            </a:endParaRPr>
          </a:p>
        </p:txBody>
      </p:sp>
      <p:cxnSp>
        <p:nvCxnSpPr>
          <p:cNvPr id="13" name="Straight Connector 12"/>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058370" y="4225499"/>
            <a:ext cx="1863461" cy="1131079"/>
          </a:xfrm>
          <a:prstGeom prst="rect">
            <a:avLst/>
          </a:prstGeom>
        </p:spPr>
        <p:txBody>
          <a:bodyPr wrap="square">
            <a:spAutoFit/>
          </a:bodyPr>
          <a:lstStyle/>
          <a:p>
            <a:pPr marL="338138" indent="-338138">
              <a:spcAft>
                <a:spcPts val="300"/>
              </a:spcAft>
              <a:buFont typeface="Arial" panose="020B0604020202020204" pitchFamily="34" charset="0"/>
              <a:buChar char="•"/>
              <a:defRPr/>
            </a:pPr>
            <a:r>
              <a:rPr lang="en-US" altLang="en-US" sz="1300" dirty="0">
                <a:latin typeface="+mn-lt"/>
              </a:rPr>
              <a:t>Soil from which water is freely seeping</a:t>
            </a:r>
          </a:p>
          <a:p>
            <a:pPr marL="338138" indent="-338138">
              <a:spcAft>
                <a:spcPts val="300"/>
              </a:spcAft>
              <a:buFont typeface="Arial" panose="020B0604020202020204" pitchFamily="34" charset="0"/>
              <a:buChar char="•"/>
              <a:defRPr/>
            </a:pPr>
            <a:r>
              <a:rPr lang="en-US" altLang="en-US" sz="1300" dirty="0">
                <a:latin typeface="+mn-lt"/>
              </a:rPr>
              <a:t>Submerged, unstable rock</a:t>
            </a:r>
          </a:p>
        </p:txBody>
      </p:sp>
      <p:graphicFrame>
        <p:nvGraphicFramePr>
          <p:cNvPr id="5" name="Object 4"/>
          <p:cNvGraphicFramePr>
            <a:graphicFrameLocks noChangeAspect="1"/>
          </p:cNvGraphicFramePr>
          <p:nvPr>
            <p:extLst>
              <p:ext uri="{D42A27DB-BD31-4B8C-83A1-F6EECF244321}">
                <p14:modId xmlns:p14="http://schemas.microsoft.com/office/powerpoint/2010/main" val="206406153"/>
              </p:ext>
            </p:extLst>
          </p:nvPr>
        </p:nvGraphicFramePr>
        <p:xfrm>
          <a:off x="5288757" y="1447801"/>
          <a:ext cx="1219199" cy="1219199"/>
        </p:xfrm>
        <a:graphic>
          <a:graphicData uri="http://schemas.openxmlformats.org/presentationml/2006/ole">
            <mc:AlternateContent xmlns:mc="http://schemas.openxmlformats.org/markup-compatibility/2006">
              <mc:Choice xmlns:v="urn:schemas-microsoft-com:vml" Requires="v">
                <p:oleObj spid="_x0000_s203811" name="Image" r:id="rId7" imgW="3796560" imgH="3796560" progId="Photoshop.Image.15">
                  <p:embed/>
                </p:oleObj>
              </mc:Choice>
              <mc:Fallback>
                <p:oleObj name="Image" r:id="rId7" imgW="3796560" imgH="3796560" progId="Photoshop.Image.15">
                  <p:embed/>
                  <p:pic>
                    <p:nvPicPr>
                      <p:cNvPr id="0" name=""/>
                      <p:cNvPicPr/>
                      <p:nvPr/>
                    </p:nvPicPr>
                    <p:blipFill>
                      <a:blip r:embed="rId8"/>
                      <a:stretch>
                        <a:fillRect/>
                      </a:stretch>
                    </p:blipFill>
                    <p:spPr>
                      <a:xfrm>
                        <a:off x="5288757" y="1447801"/>
                        <a:ext cx="1219199" cy="1219199"/>
                      </a:xfrm>
                      <a:prstGeom prst="rect">
                        <a:avLst/>
                      </a:prstGeom>
                      <a:ln>
                        <a:noFill/>
                      </a:ln>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Understanding Soil Mechanics</a:t>
            </a:r>
          </a:p>
        </p:txBody>
      </p:sp>
      <p:sp>
        <p:nvSpPr>
          <p:cNvPr id="79875" name="Content Placeholder 2"/>
          <p:cNvSpPr>
            <a:spLocks noGrp="1"/>
          </p:cNvSpPr>
          <p:nvPr>
            <p:ph idx="1"/>
          </p:nvPr>
        </p:nvSpPr>
        <p:spPr bwMode="auto">
          <a:xfrm>
            <a:off x="374649" y="1295400"/>
            <a:ext cx="4441031" cy="4313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sz="1300" dirty="0" smtClean="0">
                <a:solidFill>
                  <a:schemeClr val="tx1"/>
                </a:solidFill>
              </a:rPr>
              <a:t>Excavation walls can withstand a certain amount of stress or deformation that affect their stability </a:t>
            </a:r>
            <a:r>
              <a:rPr lang="en-US" altLang="en-US" sz="1300" dirty="0">
                <a:solidFill>
                  <a:schemeClr val="tx1"/>
                </a:solidFill>
              </a:rPr>
              <a:t>(e.g., moisture content or surface pressure) </a:t>
            </a:r>
            <a:r>
              <a:rPr lang="en-US" altLang="en-US" sz="1300" dirty="0" smtClean="0">
                <a:solidFill>
                  <a:schemeClr val="tx1"/>
                </a:solidFill>
              </a:rPr>
              <a:t>before they will collapse.</a:t>
            </a:r>
          </a:p>
          <a:p>
            <a:pPr marL="0" indent="0">
              <a:buFontTx/>
              <a:buNone/>
            </a:pPr>
            <a:endParaRPr lang="en-US" altLang="en-US" sz="1300" dirty="0">
              <a:solidFill>
                <a:schemeClr val="tx1"/>
              </a:solidFill>
            </a:endParaRPr>
          </a:p>
          <a:p>
            <a:pPr marL="0" indent="0">
              <a:buFontTx/>
              <a:buNone/>
            </a:pPr>
            <a:r>
              <a:rPr lang="en-US" altLang="en-US" sz="1300" dirty="0" smtClean="0">
                <a:solidFill>
                  <a:schemeClr val="tx1"/>
                </a:solidFill>
              </a:rPr>
              <a:t>For this reason, it is essential to minimize stress within the failure zone. </a:t>
            </a:r>
          </a:p>
          <a:p>
            <a:pPr marL="0" indent="0">
              <a:buFontTx/>
              <a:buNone/>
            </a:pPr>
            <a:endParaRPr lang="en-US" altLang="en-US" sz="1300" dirty="0" smtClean="0">
              <a:solidFill>
                <a:schemeClr val="tx1"/>
              </a:solidFill>
            </a:endParaRPr>
          </a:p>
          <a:p>
            <a:pPr marL="0" indent="0">
              <a:buFontTx/>
              <a:buNone/>
            </a:pPr>
            <a:r>
              <a:rPr lang="en-US" altLang="en-US" sz="1300" b="1" dirty="0" smtClean="0">
                <a:solidFill>
                  <a:schemeClr val="tx1"/>
                </a:solidFill>
              </a:rPr>
              <a:t>Failure zone:</a:t>
            </a:r>
          </a:p>
          <a:p>
            <a:pPr marL="0" indent="0">
              <a:buFontTx/>
              <a:buNone/>
            </a:pPr>
            <a:r>
              <a:rPr lang="en-US" altLang="en-US" sz="1300" dirty="0" smtClean="0">
                <a:solidFill>
                  <a:schemeClr val="tx1"/>
                </a:solidFill>
              </a:rPr>
              <a:t>The </a:t>
            </a:r>
            <a:r>
              <a:rPr lang="en-US" altLang="en-US" sz="1300" dirty="0">
                <a:solidFill>
                  <a:schemeClr val="tx1"/>
                </a:solidFill>
              </a:rPr>
              <a:t>failure zone is a </a:t>
            </a:r>
            <a:r>
              <a:rPr lang="en-US" altLang="en-US" sz="1300" dirty="0" smtClean="0">
                <a:solidFill>
                  <a:schemeClr val="tx1"/>
                </a:solidFill>
              </a:rPr>
              <a:t>distance around the trench which is 0.5 – 0.75 of the trench’s depth. Signs of soil stress, such as tension cracks, found in this area indicate a risk of cave-in. </a:t>
            </a:r>
            <a:br>
              <a:rPr lang="en-US" altLang="en-US" sz="1300" dirty="0" smtClean="0">
                <a:solidFill>
                  <a:schemeClr val="tx1"/>
                </a:solidFill>
              </a:rPr>
            </a:br>
            <a:r>
              <a:rPr lang="en-US" altLang="en-US" sz="1300" dirty="0" smtClean="0">
                <a:solidFill>
                  <a:schemeClr val="tx1"/>
                </a:solidFill>
              </a:rPr>
              <a:t/>
            </a:r>
            <a:br>
              <a:rPr lang="en-US" altLang="en-US" sz="1300" dirty="0" smtClean="0">
                <a:solidFill>
                  <a:schemeClr val="tx1"/>
                </a:solidFill>
              </a:rPr>
            </a:br>
            <a:r>
              <a:rPr lang="en-US" altLang="en-US" sz="1300" b="1" dirty="0" smtClean="0">
                <a:solidFill>
                  <a:schemeClr val="tx1"/>
                </a:solidFill>
              </a:rPr>
              <a:t>Tension cracks:</a:t>
            </a:r>
          </a:p>
          <a:p>
            <a:pPr marL="0" indent="0">
              <a:buFontTx/>
              <a:buNone/>
            </a:pPr>
            <a:r>
              <a:rPr lang="en-US" altLang="en-US" sz="1300" dirty="0" smtClean="0">
                <a:solidFill>
                  <a:schemeClr val="tx1"/>
                </a:solidFill>
              </a:rPr>
              <a:t>Tension cracks run parallel to the trench. If found in the failure zone, chances of a cave-in significantly increase. </a:t>
            </a:r>
          </a:p>
        </p:txBody>
      </p:sp>
      <p:pic>
        <p:nvPicPr>
          <p:cNvPr id="7987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1481" y="1283677"/>
            <a:ext cx="31464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1481" y="3260114"/>
            <a:ext cx="311626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74650" y="400050"/>
            <a:ext cx="579438" cy="292100"/>
          </a:xfrm>
          <a:prstGeom prst="rect">
            <a:avLst/>
          </a:prstGeom>
        </p:spPr>
        <p:txBody>
          <a:bodyPr wrap="none">
            <a:spAutoFit/>
          </a:bodyPr>
          <a:lstStyle/>
          <a:p>
            <a:pPr>
              <a:defRPr/>
            </a:pPr>
            <a:r>
              <a:rPr lang="en-US" altLang="en-US" sz="1300" b="1" dirty="0">
                <a:solidFill>
                  <a:srgbClr val="FF9900"/>
                </a:solidFill>
                <a:latin typeface="+mn-lt"/>
              </a:rPr>
              <a:t>Soils</a:t>
            </a:r>
            <a:endParaRPr lang="en-US" sz="1300" b="1" dirty="0">
              <a:solidFill>
                <a:srgbClr val="FF9900"/>
              </a:solidFill>
              <a:latin typeface="+mn-lt"/>
            </a:endParaRPr>
          </a:p>
        </p:txBody>
      </p:sp>
      <p:cxnSp>
        <p:nvCxnSpPr>
          <p:cNvPr id="8" name="Straight Connector 7"/>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47663"/>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b="0" dirty="0" smtClean="0"/>
              <a:t>Soil Mechanics—</a:t>
            </a:r>
            <a:r>
              <a:rPr lang="en-US" altLang="en-US" sz="2000" dirty="0" smtClean="0"/>
              <a:t>Danger Signs</a:t>
            </a:r>
          </a:p>
        </p:txBody>
      </p:sp>
      <p:sp>
        <p:nvSpPr>
          <p:cNvPr id="81923" name="Content Placeholder 2"/>
          <p:cNvSpPr>
            <a:spLocks noGrp="1"/>
          </p:cNvSpPr>
          <p:nvPr>
            <p:ph idx="1"/>
          </p:nvPr>
        </p:nvSpPr>
        <p:spPr bwMode="auto">
          <a:xfrm>
            <a:off x="3470031" y="1362075"/>
            <a:ext cx="2696307" cy="176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800"/>
              </a:spcAft>
              <a:buFontTx/>
              <a:buNone/>
            </a:pPr>
            <a:r>
              <a:rPr lang="en-US" altLang="en-US" sz="1300" b="1" dirty="0" smtClean="0">
                <a:solidFill>
                  <a:schemeClr val="tx1"/>
                </a:solidFill>
              </a:rPr>
              <a:t>Toppling:</a:t>
            </a:r>
            <a:endParaRPr lang="en-US" altLang="en-US" sz="1300" dirty="0">
              <a:solidFill>
                <a:schemeClr val="tx1"/>
              </a:solidFill>
            </a:endParaRPr>
          </a:p>
          <a:p>
            <a:pPr marL="0" indent="0">
              <a:spcBef>
                <a:spcPts val="0"/>
              </a:spcBef>
              <a:spcAft>
                <a:spcPts val="800"/>
              </a:spcAft>
              <a:buFontTx/>
              <a:buNone/>
            </a:pPr>
            <a:r>
              <a:rPr lang="en-US" altLang="en-US" sz="1300" dirty="0" smtClean="0">
                <a:solidFill>
                  <a:schemeClr val="tx1"/>
                </a:solidFill>
              </a:rPr>
              <a:t>Toppling is another potential consequence of tension cracks. The trench’s wall splits along the tension crack line and falls into the trench.</a:t>
            </a:r>
          </a:p>
        </p:txBody>
      </p:sp>
      <p:sp>
        <p:nvSpPr>
          <p:cNvPr id="81924" name="AutoShape 4" descr="FIGURE 5:2-1. TENSION CRACK - For problems with accessibility in using figures and illustrations in this document, please contact the Office of Science and Technology Assessment at (202) 693-2095."/>
          <p:cNvSpPr>
            <a:spLocks noChangeAspect="1" noChangeArrowheads="1"/>
          </p:cNvSpPr>
          <p:nvPr/>
        </p:nvSpPr>
        <p:spPr bwMode="auto">
          <a:xfrm>
            <a:off x="7786688" y="1676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25" name="Content Placeholder 2"/>
          <p:cNvSpPr txBox="1">
            <a:spLocks/>
          </p:cNvSpPr>
          <p:nvPr/>
        </p:nvSpPr>
        <p:spPr bwMode="auto">
          <a:xfrm>
            <a:off x="376237" y="1362075"/>
            <a:ext cx="2789237"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a:defRPr>
                <a:solidFill>
                  <a:schemeClr val="tx1"/>
                </a:solidFill>
                <a:latin typeface="Arial" panose="020B0604020202020204" pitchFamily="34" charset="0"/>
                <a:cs typeface="Arial" panose="020B0604020202020204" pitchFamily="34" charset="0"/>
              </a:defRPr>
            </a:lvl1pPr>
            <a:lvl2pPr marL="609600" indent="-231775">
              <a:defRPr>
                <a:solidFill>
                  <a:schemeClr val="tx1"/>
                </a:solidFill>
                <a:latin typeface="Arial" panose="020B0604020202020204" pitchFamily="34" charset="0"/>
                <a:cs typeface="Arial" panose="020B0604020202020204" pitchFamily="34" charset="0"/>
              </a:defRPr>
            </a:lvl2pPr>
            <a:lvl3pPr marL="939800" indent="-184150">
              <a:defRPr>
                <a:solidFill>
                  <a:schemeClr val="tx1"/>
                </a:solidFill>
                <a:latin typeface="Arial" panose="020B0604020202020204" pitchFamily="34" charset="0"/>
                <a:cs typeface="Arial" panose="020B0604020202020204" pitchFamily="34" charset="0"/>
              </a:defRPr>
            </a:lvl3pPr>
            <a:lvl4pPr marL="1316038" indent="-184150">
              <a:defRPr>
                <a:solidFill>
                  <a:schemeClr val="tx1"/>
                </a:solidFill>
                <a:latin typeface="Arial" panose="020B0604020202020204" pitchFamily="34" charset="0"/>
                <a:cs typeface="Arial" panose="020B0604020202020204" pitchFamily="34" charset="0"/>
              </a:defRPr>
            </a:lvl4pPr>
            <a:lvl5pPr marL="1695450" indent="-184150">
              <a:defRPr>
                <a:solidFill>
                  <a:schemeClr val="tx1"/>
                </a:solidFill>
                <a:latin typeface="Arial" panose="020B0604020202020204" pitchFamily="34" charset="0"/>
                <a:cs typeface="Arial" panose="020B0604020202020204" pitchFamily="34" charset="0"/>
              </a:defRPr>
            </a:lvl5pPr>
            <a:lvl6pPr marL="21526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098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0670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5242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0"/>
              </a:spcBef>
              <a:spcAft>
                <a:spcPts val="800"/>
              </a:spcAft>
            </a:pPr>
            <a:r>
              <a:rPr lang="en-US" altLang="en-US" sz="1300" b="1" dirty="0" smtClean="0">
                <a:latin typeface="Tahoma" panose="020B0604030504040204" pitchFamily="34" charset="0"/>
              </a:rPr>
              <a:t>Sliding:</a:t>
            </a:r>
          </a:p>
          <a:p>
            <a:pPr>
              <a:spcBef>
                <a:spcPts val="0"/>
              </a:spcBef>
              <a:spcAft>
                <a:spcPts val="800"/>
              </a:spcAft>
            </a:pPr>
            <a:r>
              <a:rPr lang="en-US" altLang="en-US" sz="1300" dirty="0" smtClean="0">
                <a:latin typeface="Tahoma" panose="020B0604030504040204" pitchFamily="34" charset="0"/>
              </a:rPr>
              <a:t>Sliding, or </a:t>
            </a:r>
            <a:r>
              <a:rPr lang="en-US" altLang="en-US" sz="1300" b="1" dirty="0" smtClean="0">
                <a:latin typeface="Tahoma" panose="020B0604030504040204" pitchFamily="34" charset="0"/>
              </a:rPr>
              <a:t>sloughing,</a:t>
            </a:r>
            <a:r>
              <a:rPr lang="en-US" altLang="en-US" sz="1300" dirty="0" smtClean="0">
                <a:latin typeface="Tahoma" panose="020B0604030504040204" pitchFamily="34" charset="0"/>
              </a:rPr>
              <a:t> </a:t>
            </a:r>
            <a:r>
              <a:rPr lang="en-US" altLang="en-US" sz="1300" dirty="0">
                <a:latin typeface="Tahoma" panose="020B0604030504040204" pitchFamily="34" charset="0"/>
              </a:rPr>
              <a:t>can </a:t>
            </a:r>
            <a:r>
              <a:rPr lang="en-US" altLang="en-US" sz="1300" dirty="0" smtClean="0">
                <a:latin typeface="Tahoma" panose="020B0604030504040204" pitchFamily="34" charset="0"/>
              </a:rPr>
              <a:t>occur </a:t>
            </a:r>
            <a:r>
              <a:rPr lang="en-US" altLang="en-US" sz="1300" dirty="0">
                <a:latin typeface="Tahoma" panose="020B0604030504040204" pitchFamily="34" charset="0"/>
              </a:rPr>
              <a:t>when the soil is weakened by tension </a:t>
            </a:r>
            <a:r>
              <a:rPr lang="en-US" altLang="en-US" sz="1300" dirty="0" smtClean="0">
                <a:latin typeface="Tahoma" panose="020B0604030504040204" pitchFamily="34" charset="0"/>
              </a:rPr>
              <a:t>cracks. (See </a:t>
            </a:r>
            <a:r>
              <a:rPr lang="en-US" altLang="en-US" sz="1300" dirty="0">
                <a:latin typeface="Tahoma" panose="020B0604030504040204" pitchFamily="34" charset="0"/>
              </a:rPr>
              <a:t>illustration </a:t>
            </a:r>
            <a:r>
              <a:rPr lang="en-US" altLang="en-US" sz="1300" dirty="0" smtClean="0">
                <a:latin typeface="Tahoma" panose="020B0604030504040204" pitchFamily="34" charset="0"/>
              </a:rPr>
              <a:t>below.)</a:t>
            </a:r>
            <a:endParaRPr lang="en-US" altLang="en-US" sz="1300" dirty="0">
              <a:latin typeface="Tahoma" panose="020B0604030504040204" pitchFamily="34" charset="0"/>
            </a:endParaRPr>
          </a:p>
        </p:txBody>
      </p:sp>
      <p:sp>
        <p:nvSpPr>
          <p:cNvPr id="81926" name="Content Placeholder 2"/>
          <p:cNvSpPr txBox="1">
            <a:spLocks/>
          </p:cNvSpPr>
          <p:nvPr/>
        </p:nvSpPr>
        <p:spPr bwMode="auto">
          <a:xfrm>
            <a:off x="6597283" y="1356213"/>
            <a:ext cx="2778492"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a:defRPr>
                <a:solidFill>
                  <a:schemeClr val="tx1"/>
                </a:solidFill>
                <a:latin typeface="Arial" panose="020B0604020202020204" pitchFamily="34" charset="0"/>
                <a:cs typeface="Arial" panose="020B0604020202020204" pitchFamily="34" charset="0"/>
              </a:defRPr>
            </a:lvl1pPr>
            <a:lvl2pPr marL="609600" indent="-231775">
              <a:defRPr>
                <a:solidFill>
                  <a:schemeClr val="tx1"/>
                </a:solidFill>
                <a:latin typeface="Arial" panose="020B0604020202020204" pitchFamily="34" charset="0"/>
                <a:cs typeface="Arial" panose="020B0604020202020204" pitchFamily="34" charset="0"/>
              </a:defRPr>
            </a:lvl2pPr>
            <a:lvl3pPr marL="939800" indent="-184150">
              <a:defRPr>
                <a:solidFill>
                  <a:schemeClr val="tx1"/>
                </a:solidFill>
                <a:latin typeface="Arial" panose="020B0604020202020204" pitchFamily="34" charset="0"/>
                <a:cs typeface="Arial" panose="020B0604020202020204" pitchFamily="34" charset="0"/>
              </a:defRPr>
            </a:lvl3pPr>
            <a:lvl4pPr marL="1316038" indent="-184150">
              <a:defRPr>
                <a:solidFill>
                  <a:schemeClr val="tx1"/>
                </a:solidFill>
                <a:latin typeface="Arial" panose="020B0604020202020204" pitchFamily="34" charset="0"/>
                <a:cs typeface="Arial" panose="020B0604020202020204" pitchFamily="34" charset="0"/>
              </a:defRPr>
            </a:lvl4pPr>
            <a:lvl5pPr marL="1695450" indent="-184150">
              <a:defRPr>
                <a:solidFill>
                  <a:schemeClr val="tx1"/>
                </a:solidFill>
                <a:latin typeface="Arial" panose="020B0604020202020204" pitchFamily="34" charset="0"/>
                <a:cs typeface="Arial" panose="020B0604020202020204" pitchFamily="34" charset="0"/>
              </a:defRPr>
            </a:lvl5pPr>
            <a:lvl6pPr marL="21526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098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0670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5242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0"/>
              </a:spcBef>
              <a:spcAft>
                <a:spcPts val="800"/>
              </a:spcAft>
            </a:pPr>
            <a:r>
              <a:rPr lang="en-US" altLang="en-US" sz="1300" b="1" dirty="0">
                <a:latin typeface="Tahoma" panose="020B0604030504040204" pitchFamily="34" charset="0"/>
              </a:rPr>
              <a:t>Bulging and</a:t>
            </a:r>
            <a:r>
              <a:rPr lang="en-US" altLang="en-US" sz="1300" dirty="0">
                <a:latin typeface="Tahoma" panose="020B0604030504040204" pitchFamily="34" charset="0"/>
              </a:rPr>
              <a:t> </a:t>
            </a:r>
            <a:r>
              <a:rPr lang="en-US" altLang="en-US" sz="1300" b="1" dirty="0" smtClean="0">
                <a:latin typeface="Tahoma" panose="020B0604030504040204" pitchFamily="34" charset="0"/>
              </a:rPr>
              <a:t>subsidence:</a:t>
            </a:r>
          </a:p>
          <a:p>
            <a:pPr>
              <a:spcBef>
                <a:spcPts val="0"/>
              </a:spcBef>
              <a:spcAft>
                <a:spcPts val="800"/>
              </a:spcAft>
            </a:pPr>
            <a:r>
              <a:rPr lang="en-US" altLang="en-US" sz="1300" dirty="0" smtClean="0">
                <a:latin typeface="Tahoma" panose="020B0604030504040204" pitchFamily="34" charset="0"/>
              </a:rPr>
              <a:t>Insufficiently supported </a:t>
            </a:r>
            <a:r>
              <a:rPr lang="en-US" altLang="en-US" sz="1300" dirty="0">
                <a:latin typeface="Tahoma" panose="020B0604030504040204" pitchFamily="34" charset="0"/>
              </a:rPr>
              <a:t>excavations can lead to </a:t>
            </a:r>
            <a:r>
              <a:rPr lang="en-US" altLang="en-US" sz="1300" dirty="0" smtClean="0">
                <a:latin typeface="Tahoma" panose="020B0604030504040204" pitchFamily="34" charset="0"/>
              </a:rPr>
              <a:t>uneven stress </a:t>
            </a:r>
            <a:r>
              <a:rPr lang="en-US" altLang="en-US" sz="1300" dirty="0">
                <a:latin typeface="Tahoma" panose="020B0604030504040204" pitchFamily="34" charset="0"/>
              </a:rPr>
              <a:t>in the </a:t>
            </a:r>
            <a:r>
              <a:rPr lang="en-US" altLang="en-US" sz="1300" dirty="0" smtClean="0">
                <a:latin typeface="Tahoma" panose="020B0604030504040204" pitchFamily="34" charset="0"/>
              </a:rPr>
              <a:t>soil. Subsidence, or sinking, in the surface </a:t>
            </a:r>
            <a:r>
              <a:rPr lang="en-US" altLang="en-US" sz="1300" dirty="0">
                <a:latin typeface="Tahoma" panose="020B0604030504040204" pitchFamily="34" charset="0"/>
              </a:rPr>
              <a:t>and bulges in the trench’s </a:t>
            </a:r>
            <a:r>
              <a:rPr lang="en-US" altLang="en-US" sz="1300" dirty="0" smtClean="0">
                <a:latin typeface="Tahoma" panose="020B0604030504040204" pitchFamily="34" charset="0"/>
              </a:rPr>
              <a:t>walls may result. </a:t>
            </a:r>
            <a:endParaRPr lang="en-US" altLang="en-US" sz="1300" dirty="0">
              <a:latin typeface="Tahoma" panose="020B0604030504040204" pitchFamily="34" charset="0"/>
            </a:endParaRPr>
          </a:p>
        </p:txBody>
      </p:sp>
      <p:pic>
        <p:nvPicPr>
          <p:cNvPr id="819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863" y="3924300"/>
            <a:ext cx="27416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794" y="3892550"/>
            <a:ext cx="2757487"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45263" y="3886200"/>
            <a:ext cx="280987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74650" y="400050"/>
            <a:ext cx="579438" cy="292100"/>
          </a:xfrm>
          <a:prstGeom prst="rect">
            <a:avLst/>
          </a:prstGeom>
        </p:spPr>
        <p:txBody>
          <a:bodyPr wrap="none">
            <a:spAutoFit/>
          </a:bodyPr>
          <a:lstStyle/>
          <a:p>
            <a:pPr>
              <a:defRPr/>
            </a:pPr>
            <a:r>
              <a:rPr lang="en-US" altLang="en-US" sz="1300" b="1" dirty="0">
                <a:solidFill>
                  <a:srgbClr val="FF9900"/>
                </a:solidFill>
                <a:latin typeface="+mn-lt"/>
              </a:rPr>
              <a:t>Soils</a:t>
            </a:r>
            <a:endParaRPr lang="en-US" sz="1300" b="1" dirty="0">
              <a:solidFill>
                <a:srgbClr val="FF9900"/>
              </a:solidFill>
              <a:latin typeface="+mn-lt"/>
            </a:endParaRPr>
          </a:p>
        </p:txBody>
      </p:sp>
      <p:cxnSp>
        <p:nvCxnSpPr>
          <p:cNvPr id="12" name="Straight Connector 11"/>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814445" y="3716923"/>
            <a:ext cx="6007478" cy="338554"/>
          </a:xfrm>
          <a:prstGeom prst="rect">
            <a:avLst/>
          </a:prstGeom>
        </p:spPr>
        <p:txBody>
          <a:bodyPr wrap="none">
            <a:spAutoFit/>
          </a:bodyPr>
          <a:lstStyle/>
          <a:p>
            <a:pPr>
              <a:spcBef>
                <a:spcPts val="0"/>
              </a:spcBef>
              <a:spcAft>
                <a:spcPts val="800"/>
              </a:spcAft>
            </a:pPr>
            <a:r>
              <a:rPr lang="en-US" altLang="en-US" sz="1600" dirty="0">
                <a:latin typeface="Tahoma" panose="020B0604030504040204" pitchFamily="34" charset="0"/>
              </a:rPr>
              <a:t>If </a:t>
            </a:r>
            <a:r>
              <a:rPr lang="en-US" altLang="en-US" sz="1600" dirty="0" smtClean="0">
                <a:latin typeface="Tahoma" panose="020B0604030504040204" pitchFamily="34" charset="0"/>
              </a:rPr>
              <a:t>these conditions are left </a:t>
            </a:r>
            <a:r>
              <a:rPr lang="en-US" altLang="en-US" sz="1600" dirty="0">
                <a:latin typeface="Tahoma" panose="020B0604030504040204" pitchFamily="34" charset="0"/>
              </a:rPr>
              <a:t>uncorrected, trench collapse is likely</a:t>
            </a:r>
            <a:r>
              <a:rPr lang="en-US" altLang="en-US" sz="1600" dirty="0" smtClean="0">
                <a:latin typeface="Tahoma" panose="020B0604030504040204" pitchFamily="34" charset="0"/>
              </a:rPr>
              <a:t>. </a:t>
            </a:r>
            <a:endParaRPr lang="en-US" altLang="en-US" sz="1600" dirty="0">
              <a:latin typeface="Tahoma" panose="020B060403050404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27025"/>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b="0" dirty="0" smtClean="0"/>
              <a:t>Soil </a:t>
            </a:r>
            <a:r>
              <a:rPr lang="en-US" altLang="en-US" sz="2000" b="0" dirty="0"/>
              <a:t>Mechanics—</a:t>
            </a:r>
            <a:r>
              <a:rPr lang="en-US" altLang="en-US" sz="2000" dirty="0"/>
              <a:t>Bottom</a:t>
            </a:r>
            <a:r>
              <a:rPr lang="en-US" altLang="en-US" sz="2000" b="0" dirty="0"/>
              <a:t> </a:t>
            </a:r>
            <a:r>
              <a:rPr lang="en-US" altLang="en-US" sz="2000" dirty="0" smtClean="0"/>
              <a:t>Heaving and Boiling</a:t>
            </a:r>
          </a:p>
        </p:txBody>
      </p:sp>
      <p:sp>
        <p:nvSpPr>
          <p:cNvPr id="83971" name="Content Placeholder 2"/>
          <p:cNvSpPr>
            <a:spLocks noGrp="1"/>
          </p:cNvSpPr>
          <p:nvPr>
            <p:ph idx="1"/>
          </p:nvPr>
        </p:nvSpPr>
        <p:spPr bwMode="auto">
          <a:xfrm>
            <a:off x="2363788" y="1371600"/>
            <a:ext cx="2985293"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800"/>
              </a:spcAft>
              <a:buFontTx/>
              <a:buNone/>
            </a:pPr>
            <a:r>
              <a:rPr lang="en-US" altLang="en-US" sz="1300" b="1" dirty="0" smtClean="0">
                <a:solidFill>
                  <a:schemeClr val="tx1"/>
                </a:solidFill>
              </a:rPr>
              <a:t>Bottom heaving or squeezing:</a:t>
            </a:r>
            <a:endParaRPr lang="en-US" altLang="en-US" sz="1300" dirty="0">
              <a:solidFill>
                <a:schemeClr val="tx1"/>
              </a:solidFill>
            </a:endParaRPr>
          </a:p>
          <a:p>
            <a:pPr marL="0" indent="0">
              <a:spcBef>
                <a:spcPts val="0"/>
              </a:spcBef>
              <a:spcAft>
                <a:spcPts val="800"/>
              </a:spcAft>
              <a:buFontTx/>
              <a:buNone/>
            </a:pPr>
            <a:r>
              <a:rPr lang="en-US" altLang="en-US" sz="1300" dirty="0" smtClean="0">
                <a:solidFill>
                  <a:schemeClr val="tx1"/>
                </a:solidFill>
              </a:rPr>
              <a:t>Bottom heaving or squeezing occurs when downward pressure from the weight of the adjacent soil causes a bulge in the bottom of the trench.</a:t>
            </a:r>
          </a:p>
          <a:p>
            <a:pPr marL="0" indent="0">
              <a:spcBef>
                <a:spcPts val="0"/>
              </a:spcBef>
              <a:spcAft>
                <a:spcPts val="800"/>
              </a:spcAft>
              <a:buFontTx/>
              <a:buNone/>
            </a:pPr>
            <a:r>
              <a:rPr lang="en-US" altLang="en-US" sz="1300" dirty="0" smtClean="0">
                <a:solidFill>
                  <a:schemeClr val="tx1"/>
                </a:solidFill>
              </a:rPr>
              <a:t>These conditions can be dangerous if your trench is not properly shored.</a:t>
            </a:r>
          </a:p>
        </p:txBody>
      </p:sp>
      <p:sp>
        <p:nvSpPr>
          <p:cNvPr id="83972" name="AutoShape 4" descr="FIGURE 5:2-1. TENSION CRACK - For problems with accessibility in using figures and illustrations in this document, please contact the Office of Science and Technology Assessment at (202) 693-2095."/>
          <p:cNvSpPr>
            <a:spLocks noChangeAspect="1" noChangeArrowheads="1"/>
          </p:cNvSpPr>
          <p:nvPr/>
        </p:nvSpPr>
        <p:spPr bwMode="auto">
          <a:xfrm>
            <a:off x="7786688" y="1676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3973" name="Content Placeholder 2"/>
          <p:cNvSpPr txBox="1">
            <a:spLocks/>
          </p:cNvSpPr>
          <p:nvPr/>
        </p:nvSpPr>
        <p:spPr bwMode="auto">
          <a:xfrm>
            <a:off x="6032500" y="1371600"/>
            <a:ext cx="31924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a:defRPr>
                <a:solidFill>
                  <a:schemeClr val="tx1"/>
                </a:solidFill>
                <a:latin typeface="Arial" panose="020B0604020202020204" pitchFamily="34" charset="0"/>
                <a:cs typeface="Arial" panose="020B0604020202020204" pitchFamily="34" charset="0"/>
              </a:defRPr>
            </a:lvl1pPr>
            <a:lvl2pPr marL="609600" indent="-231775">
              <a:defRPr>
                <a:solidFill>
                  <a:schemeClr val="tx1"/>
                </a:solidFill>
                <a:latin typeface="Arial" panose="020B0604020202020204" pitchFamily="34" charset="0"/>
                <a:cs typeface="Arial" panose="020B0604020202020204" pitchFamily="34" charset="0"/>
              </a:defRPr>
            </a:lvl2pPr>
            <a:lvl3pPr marL="939800" indent="-184150">
              <a:defRPr>
                <a:solidFill>
                  <a:schemeClr val="tx1"/>
                </a:solidFill>
                <a:latin typeface="Arial" panose="020B0604020202020204" pitchFamily="34" charset="0"/>
                <a:cs typeface="Arial" panose="020B0604020202020204" pitchFamily="34" charset="0"/>
              </a:defRPr>
            </a:lvl3pPr>
            <a:lvl4pPr marL="1316038" indent="-184150">
              <a:defRPr>
                <a:solidFill>
                  <a:schemeClr val="tx1"/>
                </a:solidFill>
                <a:latin typeface="Arial" panose="020B0604020202020204" pitchFamily="34" charset="0"/>
                <a:cs typeface="Arial" panose="020B0604020202020204" pitchFamily="34" charset="0"/>
              </a:defRPr>
            </a:lvl4pPr>
            <a:lvl5pPr marL="1695450" indent="-184150">
              <a:defRPr>
                <a:solidFill>
                  <a:schemeClr val="tx1"/>
                </a:solidFill>
                <a:latin typeface="Arial" panose="020B0604020202020204" pitchFamily="34" charset="0"/>
                <a:cs typeface="Arial" panose="020B0604020202020204" pitchFamily="34" charset="0"/>
              </a:defRPr>
            </a:lvl5pPr>
            <a:lvl6pPr marL="21526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098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0670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5242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0"/>
              </a:spcBef>
              <a:spcAft>
                <a:spcPts val="800"/>
              </a:spcAft>
            </a:pPr>
            <a:r>
              <a:rPr lang="en-US" altLang="en-US" sz="1300" b="1" dirty="0" smtClean="0">
                <a:latin typeface="Tahoma" panose="020B0604030504040204" pitchFamily="34" charset="0"/>
              </a:rPr>
              <a:t>Boiling</a:t>
            </a:r>
            <a:r>
              <a:rPr lang="en-US" altLang="en-US" sz="1300" b="1" dirty="0">
                <a:latin typeface="Tahoma" panose="020B0604030504040204" pitchFamily="34" charset="0"/>
              </a:rPr>
              <a:t>:</a:t>
            </a:r>
            <a:endParaRPr lang="en-US" altLang="en-US" sz="1300" b="1" dirty="0" smtClean="0">
              <a:latin typeface="Tahoma" panose="020B0604030504040204" pitchFamily="34" charset="0"/>
            </a:endParaRPr>
          </a:p>
          <a:p>
            <a:pPr>
              <a:spcBef>
                <a:spcPts val="0"/>
              </a:spcBef>
              <a:spcAft>
                <a:spcPts val="800"/>
              </a:spcAft>
            </a:pPr>
            <a:r>
              <a:rPr lang="en-US" altLang="en-US" sz="1300" dirty="0" smtClean="0">
                <a:latin typeface="Tahoma" panose="020B0604030504040204" pitchFamily="34" charset="0"/>
              </a:rPr>
              <a:t>Boiling </a:t>
            </a:r>
            <a:r>
              <a:rPr lang="en-US" altLang="en-US" sz="1300" dirty="0">
                <a:latin typeface="Tahoma" panose="020B0604030504040204" pitchFamily="34" charset="0"/>
              </a:rPr>
              <a:t>refers to water flowing up into the bottom of the trench, usually due </a:t>
            </a:r>
            <a:r>
              <a:rPr lang="en-US" altLang="en-US" sz="1300" dirty="0" smtClean="0">
                <a:latin typeface="Tahoma" panose="020B0604030504040204" pitchFamily="34" charset="0"/>
              </a:rPr>
              <a:t>to a high water table. </a:t>
            </a:r>
            <a:r>
              <a:rPr lang="en-US" altLang="en-US" sz="1300" dirty="0">
                <a:latin typeface="Tahoma" panose="020B0604030504040204" pitchFamily="34" charset="0"/>
              </a:rPr>
              <a:t>Boiling can create quick conditions in the trench.</a:t>
            </a:r>
          </a:p>
        </p:txBody>
      </p:sp>
      <p:sp>
        <p:nvSpPr>
          <p:cNvPr id="9" name="Content Placeholder 2"/>
          <p:cNvSpPr txBox="1">
            <a:spLocks/>
          </p:cNvSpPr>
          <p:nvPr/>
        </p:nvSpPr>
        <p:spPr bwMode="auto">
          <a:xfrm>
            <a:off x="388938" y="2203450"/>
            <a:ext cx="1606550" cy="1866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defRPr/>
            </a:pPr>
            <a:r>
              <a:rPr lang="en-US" altLang="en-US" sz="1000" kern="0" dirty="0" smtClean="0">
                <a:solidFill>
                  <a:schemeClr val="tx1"/>
                </a:solidFill>
              </a:rPr>
              <a:t>Both heaving and boiling can occur even with appropriate protective systems in place.</a:t>
            </a:r>
          </a:p>
        </p:txBody>
      </p:sp>
      <p:pic>
        <p:nvPicPr>
          <p:cNvPr id="8397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25" y="1422400"/>
            <a:ext cx="5540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0775" y="3448050"/>
            <a:ext cx="282575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TextBox 2"/>
          <p:cNvSpPr txBox="1">
            <a:spLocks noChangeArrowheads="1"/>
          </p:cNvSpPr>
          <p:nvPr/>
        </p:nvSpPr>
        <p:spPr bwMode="auto">
          <a:xfrm>
            <a:off x="4298950" y="3679825"/>
            <a:ext cx="9699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100" b="1" dirty="0">
                <a:solidFill>
                  <a:srgbClr val="C00000"/>
                </a:solidFill>
              </a:rPr>
              <a:t>Soil weight</a:t>
            </a:r>
          </a:p>
        </p:txBody>
      </p:sp>
      <p:pic>
        <p:nvPicPr>
          <p:cNvPr id="8397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5363" y="3448050"/>
            <a:ext cx="28448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TextBox 13"/>
          <p:cNvSpPr txBox="1">
            <a:spLocks noChangeArrowheads="1"/>
          </p:cNvSpPr>
          <p:nvPr/>
        </p:nvSpPr>
        <p:spPr bwMode="auto">
          <a:xfrm>
            <a:off x="7013575" y="5006975"/>
            <a:ext cx="9699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100" b="1" dirty="0">
                <a:solidFill>
                  <a:srgbClr val="006DBA"/>
                </a:solidFill>
              </a:rPr>
              <a:t>Water table</a:t>
            </a:r>
          </a:p>
        </p:txBody>
      </p:sp>
      <p:sp>
        <p:nvSpPr>
          <p:cNvPr id="12" name="Rectangle 11"/>
          <p:cNvSpPr/>
          <p:nvPr/>
        </p:nvSpPr>
        <p:spPr>
          <a:xfrm>
            <a:off x="374650" y="400050"/>
            <a:ext cx="579438" cy="292100"/>
          </a:xfrm>
          <a:prstGeom prst="rect">
            <a:avLst/>
          </a:prstGeom>
        </p:spPr>
        <p:txBody>
          <a:bodyPr wrap="none">
            <a:spAutoFit/>
          </a:bodyPr>
          <a:lstStyle/>
          <a:p>
            <a:pPr>
              <a:defRPr/>
            </a:pPr>
            <a:r>
              <a:rPr lang="en-US" altLang="en-US" sz="1300" b="1" dirty="0">
                <a:solidFill>
                  <a:srgbClr val="FF9900"/>
                </a:solidFill>
                <a:latin typeface="+mn-lt"/>
              </a:rPr>
              <a:t>Soils</a:t>
            </a:r>
            <a:endParaRPr lang="en-US" sz="1300" b="1" dirty="0">
              <a:solidFill>
                <a:srgbClr val="FF9900"/>
              </a:solidFill>
              <a:latin typeface="+mn-lt"/>
            </a:endParaRPr>
          </a:p>
        </p:txBody>
      </p:sp>
      <p:cxnSp>
        <p:nvCxnSpPr>
          <p:cNvPr id="14" name="Straight Connector 13"/>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84425" y="347663"/>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Soil Inspections</a:t>
            </a:r>
          </a:p>
        </p:txBody>
      </p:sp>
      <p:grpSp>
        <p:nvGrpSpPr>
          <p:cNvPr id="100355" name="Group 4"/>
          <p:cNvGrpSpPr>
            <a:grpSpLocks/>
          </p:cNvGrpSpPr>
          <p:nvPr/>
        </p:nvGrpSpPr>
        <p:grpSpPr bwMode="auto">
          <a:xfrm>
            <a:off x="449263" y="407988"/>
            <a:ext cx="1557337" cy="1782762"/>
            <a:chOff x="395288" y="284163"/>
            <a:chExt cx="1373187" cy="1571369"/>
          </a:xfrm>
        </p:grpSpPr>
        <p:sp>
          <p:nvSpPr>
            <p:cNvPr id="6" name="Rounded Rectangle 5"/>
            <p:cNvSpPr/>
            <p:nvPr/>
          </p:nvSpPr>
          <p:spPr>
            <a:xfrm>
              <a:off x="395288" y="284163"/>
              <a:ext cx="1371788" cy="1467824"/>
            </a:xfrm>
            <a:prstGeom prst="roundRect">
              <a:avLst>
                <a:gd name="adj" fmla="val 5678"/>
              </a:avLst>
            </a:prstGeom>
            <a:solidFill>
              <a:srgbClr val="FB83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Content Placeholder 2"/>
            <p:cNvSpPr txBox="1">
              <a:spLocks/>
            </p:cNvSpPr>
            <p:nvPr/>
          </p:nvSpPr>
          <p:spPr>
            <a:xfrm>
              <a:off x="396687" y="284163"/>
              <a:ext cx="1371788" cy="249068"/>
            </a:xfrm>
            <a:prstGeom prst="rect">
              <a:avLst/>
            </a:prstGeom>
          </p:spPr>
          <p:txBody>
            <a:bodyPr lIns="92473" tIns="46236" rIns="92473" bIns="46236"/>
            <a:lstStyle>
              <a:lvl1pPr marL="281117" indent="-281117" algn="l" rtl="0" eaLnBrk="0" fontAlgn="base" hangingPunct="0">
                <a:spcBef>
                  <a:spcPct val="20000"/>
                </a:spcBef>
                <a:spcAft>
                  <a:spcPct val="0"/>
                </a:spcAft>
                <a:buChar char="•"/>
                <a:defRPr sz="1112">
                  <a:solidFill>
                    <a:srgbClr val="3D3D3D"/>
                  </a:solidFill>
                  <a:latin typeface="+mn-lt"/>
                  <a:ea typeface="+mn-ea"/>
                  <a:cs typeface="+mn-cs"/>
                </a:defRPr>
              </a:lvl1pPr>
              <a:lvl2pPr marL="612490" indent="-234004" algn="l" rtl="0" eaLnBrk="0" fontAlgn="base" hangingPunct="0">
                <a:spcBef>
                  <a:spcPct val="20000"/>
                </a:spcBef>
                <a:spcAft>
                  <a:spcPct val="0"/>
                </a:spcAft>
                <a:buChar char="–"/>
                <a:defRPr sz="1112">
                  <a:solidFill>
                    <a:srgbClr val="3D3D3D"/>
                  </a:solidFill>
                  <a:latin typeface="+mn-lt"/>
                  <a:cs typeface="+mn-cs"/>
                </a:defRPr>
              </a:lvl2pPr>
              <a:lvl3pPr marL="942293" indent="-186888" algn="l" rtl="0" eaLnBrk="0" fontAlgn="base" hangingPunct="0">
                <a:spcBef>
                  <a:spcPct val="20000"/>
                </a:spcBef>
                <a:spcAft>
                  <a:spcPct val="0"/>
                </a:spcAft>
                <a:buChar char="•"/>
                <a:defRPr sz="1112">
                  <a:solidFill>
                    <a:srgbClr val="3D3D3D"/>
                  </a:solidFill>
                  <a:latin typeface="+mn-lt"/>
                  <a:cs typeface="+mn-cs"/>
                </a:defRPr>
              </a:lvl3pPr>
              <a:lvl4pPr marL="1319210" indent="-186888" algn="l" rtl="0" eaLnBrk="0" fontAlgn="base" hangingPunct="0">
                <a:spcBef>
                  <a:spcPct val="20000"/>
                </a:spcBef>
                <a:spcAft>
                  <a:spcPct val="0"/>
                </a:spcAft>
                <a:buChar char="–"/>
                <a:defRPr sz="1112">
                  <a:solidFill>
                    <a:srgbClr val="3D3D3D"/>
                  </a:solidFill>
                  <a:latin typeface="+mn-lt"/>
                  <a:cs typeface="+mn-cs"/>
                </a:defRPr>
              </a:lvl4pPr>
              <a:lvl5pPr marL="1697698" indent="-186888" algn="l" rtl="0" eaLnBrk="0" fontAlgn="base" hangingPunct="0">
                <a:spcBef>
                  <a:spcPct val="20000"/>
                </a:spcBef>
                <a:spcAft>
                  <a:spcPct val="0"/>
                </a:spcAft>
                <a:buChar char="»"/>
                <a:defRPr sz="1112">
                  <a:solidFill>
                    <a:srgbClr val="3D3D3D"/>
                  </a:solidFill>
                  <a:latin typeface="+mn-lt"/>
                  <a:cs typeface="+mn-cs"/>
                </a:defRPr>
              </a:lvl5pPr>
              <a:lvl6pPr marL="2076740" indent="-188795" algn="l" rtl="0" fontAlgn="base">
                <a:spcBef>
                  <a:spcPct val="20000"/>
                </a:spcBef>
                <a:spcAft>
                  <a:spcPct val="0"/>
                </a:spcAft>
                <a:buChar char="»"/>
                <a:defRPr sz="1668">
                  <a:solidFill>
                    <a:schemeClr val="tx1"/>
                  </a:solidFill>
                  <a:latin typeface="+mn-lt"/>
                  <a:cs typeface="+mn-cs"/>
                </a:defRPr>
              </a:lvl6pPr>
              <a:lvl7pPr marL="2454330" indent="-188795" algn="l" rtl="0" fontAlgn="base">
                <a:spcBef>
                  <a:spcPct val="20000"/>
                </a:spcBef>
                <a:spcAft>
                  <a:spcPct val="0"/>
                </a:spcAft>
                <a:buChar char="»"/>
                <a:defRPr sz="1668">
                  <a:solidFill>
                    <a:schemeClr val="tx1"/>
                  </a:solidFill>
                  <a:latin typeface="+mn-lt"/>
                  <a:cs typeface="+mn-cs"/>
                </a:defRPr>
              </a:lvl7pPr>
              <a:lvl8pPr marL="2831919" indent="-188795" algn="l" rtl="0" fontAlgn="base">
                <a:spcBef>
                  <a:spcPct val="20000"/>
                </a:spcBef>
                <a:spcAft>
                  <a:spcPct val="0"/>
                </a:spcAft>
                <a:buChar char="»"/>
                <a:defRPr sz="1668">
                  <a:solidFill>
                    <a:schemeClr val="tx1"/>
                  </a:solidFill>
                  <a:latin typeface="+mn-lt"/>
                  <a:cs typeface="+mn-cs"/>
                </a:defRPr>
              </a:lvl8pPr>
              <a:lvl9pPr marL="3209507" indent="-188795" algn="l" rtl="0" fontAlgn="base">
                <a:spcBef>
                  <a:spcPct val="20000"/>
                </a:spcBef>
                <a:spcAft>
                  <a:spcPct val="0"/>
                </a:spcAft>
                <a:buChar char="»"/>
                <a:defRPr sz="1668">
                  <a:solidFill>
                    <a:schemeClr val="tx1"/>
                  </a:solidFill>
                  <a:latin typeface="+mn-lt"/>
                  <a:cs typeface="+mn-cs"/>
                </a:defRPr>
              </a:lvl9pPr>
            </a:lstStyle>
            <a:p>
              <a:pPr marL="0" indent="0" algn="ctr">
                <a:spcBef>
                  <a:spcPts val="0"/>
                </a:spcBef>
                <a:spcAft>
                  <a:spcPts val="386"/>
                </a:spcAft>
                <a:buFontTx/>
                <a:buNone/>
                <a:defRPr/>
              </a:pPr>
              <a:r>
                <a:rPr lang="en-US" altLang="en-US" sz="1191" kern="0" dirty="0">
                  <a:solidFill>
                    <a:schemeClr val="bg1"/>
                  </a:solidFill>
                </a:rPr>
                <a:t>Part</a:t>
              </a:r>
            </a:p>
          </p:txBody>
        </p:sp>
        <p:sp>
          <p:nvSpPr>
            <p:cNvPr id="8" name="TextBox 7"/>
            <p:cNvSpPr txBox="1">
              <a:spLocks noChangeArrowheads="1"/>
            </p:cNvSpPr>
            <p:nvPr/>
          </p:nvSpPr>
          <p:spPr bwMode="auto">
            <a:xfrm>
              <a:off x="395288" y="296756"/>
              <a:ext cx="1371788" cy="15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0891" b="1" dirty="0" smtClean="0">
                  <a:solidFill>
                    <a:schemeClr val="bg1"/>
                  </a:solidFill>
                </a:rPr>
                <a:t>3</a:t>
              </a:r>
              <a:endParaRPr lang="en-US" altLang="en-US" sz="10891" b="1" dirty="0">
                <a:solidFill>
                  <a:schemeClr val="bg1"/>
                </a:solidFill>
              </a:endParaRPr>
            </a:p>
          </p:txBody>
        </p:sp>
      </p:grpSp>
      <p:sp>
        <p:nvSpPr>
          <p:cNvPr id="10" name="Content Placeholder 2"/>
          <p:cNvSpPr txBox="1">
            <a:spLocks/>
          </p:cNvSpPr>
          <p:nvPr/>
        </p:nvSpPr>
        <p:spPr>
          <a:xfrm>
            <a:off x="2362200" y="1357313"/>
            <a:ext cx="3292475" cy="2106612"/>
          </a:xfrm>
          <a:prstGeom prst="rect">
            <a:avLst/>
          </a:prstGeom>
        </p:spPr>
        <p:txBody>
          <a:bodyPr lIns="92473" tIns="46236" rIns="92473" bIns="46236"/>
          <a:lstStyle>
            <a:lvl1pPr marL="247650" indent="-247650" algn="l" rtl="0" eaLnBrk="0" fontAlgn="base" hangingPunct="0">
              <a:spcBef>
                <a:spcPct val="20000"/>
              </a:spcBef>
              <a:spcAft>
                <a:spcPct val="0"/>
              </a:spcAft>
              <a:buChar char="•"/>
              <a:defRPr sz="1300">
                <a:solidFill>
                  <a:srgbClr val="3D3D3D"/>
                </a:solidFill>
                <a:latin typeface="+mn-lt"/>
                <a:ea typeface="+mn-ea"/>
                <a:cs typeface="+mn-cs"/>
              </a:defRPr>
            </a:lvl1pPr>
            <a:lvl2pPr marL="538163" indent="-204788" algn="l" rtl="0" eaLnBrk="0" fontAlgn="base" hangingPunct="0">
              <a:spcBef>
                <a:spcPct val="20000"/>
              </a:spcBef>
              <a:spcAft>
                <a:spcPct val="0"/>
              </a:spcAft>
              <a:buChar char="–"/>
              <a:defRPr sz="1300">
                <a:solidFill>
                  <a:srgbClr val="3D3D3D"/>
                </a:solidFill>
                <a:latin typeface="+mn-lt"/>
                <a:cs typeface="+mn-cs"/>
              </a:defRPr>
            </a:lvl2pPr>
            <a:lvl3pPr marL="828675" indent="-163513" algn="l" rtl="0" eaLnBrk="0" fontAlgn="base" hangingPunct="0">
              <a:spcBef>
                <a:spcPct val="20000"/>
              </a:spcBef>
              <a:spcAft>
                <a:spcPct val="0"/>
              </a:spcAft>
              <a:buChar char="•"/>
              <a:defRPr sz="1300">
                <a:solidFill>
                  <a:srgbClr val="3D3D3D"/>
                </a:solidFill>
                <a:latin typeface="+mn-lt"/>
                <a:cs typeface="+mn-cs"/>
              </a:defRPr>
            </a:lvl3pPr>
            <a:lvl4pPr marL="1160463" indent="-163513" algn="l" rtl="0" eaLnBrk="0" fontAlgn="base" hangingPunct="0">
              <a:spcBef>
                <a:spcPct val="20000"/>
              </a:spcBef>
              <a:spcAft>
                <a:spcPct val="0"/>
              </a:spcAft>
              <a:buChar char="–"/>
              <a:defRPr sz="1300">
                <a:solidFill>
                  <a:srgbClr val="3D3D3D"/>
                </a:solidFill>
                <a:latin typeface="+mn-lt"/>
                <a:cs typeface="+mn-cs"/>
              </a:defRPr>
            </a:lvl4pPr>
            <a:lvl5pPr marL="1495425" indent="-163513" algn="l" rtl="0" eaLnBrk="0" fontAlgn="base" hangingPunct="0">
              <a:spcBef>
                <a:spcPct val="20000"/>
              </a:spcBef>
              <a:spcAft>
                <a:spcPct val="0"/>
              </a:spcAft>
              <a:buChar char="»"/>
              <a:defRPr sz="1300">
                <a:solidFill>
                  <a:srgbClr val="3D3D3D"/>
                </a:solidFill>
                <a:latin typeface="+mn-lt"/>
                <a:cs typeface="+mn-cs"/>
              </a:defRPr>
            </a:lvl5pPr>
            <a:lvl6pPr marL="1830439" indent="-166404" algn="l" rtl="0" fontAlgn="base">
              <a:spcBef>
                <a:spcPct val="20000"/>
              </a:spcBef>
              <a:spcAft>
                <a:spcPct val="0"/>
              </a:spcAft>
              <a:buChar char="»"/>
              <a:defRPr sz="1470">
                <a:solidFill>
                  <a:schemeClr val="tx1"/>
                </a:solidFill>
                <a:latin typeface="+mn-lt"/>
                <a:cs typeface="+mn-cs"/>
              </a:defRPr>
            </a:lvl6pPr>
            <a:lvl7pPr marL="2163246" indent="-166404" algn="l" rtl="0" fontAlgn="base">
              <a:spcBef>
                <a:spcPct val="20000"/>
              </a:spcBef>
              <a:spcAft>
                <a:spcPct val="0"/>
              </a:spcAft>
              <a:buChar char="»"/>
              <a:defRPr sz="1470">
                <a:solidFill>
                  <a:schemeClr val="tx1"/>
                </a:solidFill>
                <a:latin typeface="+mn-lt"/>
                <a:cs typeface="+mn-cs"/>
              </a:defRPr>
            </a:lvl7pPr>
            <a:lvl8pPr marL="2496053" indent="-166404" algn="l" rtl="0" fontAlgn="base">
              <a:spcBef>
                <a:spcPct val="20000"/>
              </a:spcBef>
              <a:spcAft>
                <a:spcPct val="0"/>
              </a:spcAft>
              <a:buChar char="»"/>
              <a:defRPr sz="1470">
                <a:solidFill>
                  <a:schemeClr val="tx1"/>
                </a:solidFill>
                <a:latin typeface="+mn-lt"/>
                <a:cs typeface="+mn-cs"/>
              </a:defRPr>
            </a:lvl8pPr>
            <a:lvl9pPr marL="2828859" indent="-166404" algn="l" rtl="0" fontAlgn="base">
              <a:spcBef>
                <a:spcPct val="20000"/>
              </a:spcBef>
              <a:spcAft>
                <a:spcPct val="0"/>
              </a:spcAft>
              <a:buChar char="»"/>
              <a:defRPr sz="1470">
                <a:solidFill>
                  <a:schemeClr val="tx1"/>
                </a:solidFill>
                <a:latin typeface="+mn-lt"/>
                <a:cs typeface="+mn-cs"/>
              </a:defRPr>
            </a:lvl9pPr>
          </a:lstStyle>
          <a:p>
            <a:pPr marL="0" indent="0">
              <a:spcBef>
                <a:spcPts val="0"/>
              </a:spcBef>
              <a:spcAft>
                <a:spcPts val="1135"/>
              </a:spcAft>
              <a:buFontTx/>
              <a:buNone/>
              <a:defRPr/>
            </a:pPr>
            <a:r>
              <a:rPr lang="en-US" altLang="en-US" b="1" kern="0" dirty="0">
                <a:solidFill>
                  <a:schemeClr val="tx1"/>
                </a:solidFill>
              </a:rPr>
              <a:t>What you need to know:</a:t>
            </a:r>
          </a:p>
          <a:p>
            <a:pPr marL="349250" indent="-349250">
              <a:spcBef>
                <a:spcPts val="0"/>
              </a:spcBef>
              <a:spcAft>
                <a:spcPts val="1475"/>
              </a:spcAft>
              <a:buFont typeface="+mj-lt"/>
              <a:buAutoNum type="arabicPeriod"/>
              <a:defRPr/>
            </a:pPr>
            <a:r>
              <a:rPr lang="en-US" altLang="en-US" kern="0" dirty="0" smtClean="0">
                <a:solidFill>
                  <a:schemeClr val="tx1"/>
                </a:solidFill>
              </a:rPr>
              <a:t>Visual tests</a:t>
            </a:r>
          </a:p>
          <a:p>
            <a:pPr marL="349250" indent="-349250">
              <a:spcBef>
                <a:spcPts val="0"/>
              </a:spcBef>
              <a:spcAft>
                <a:spcPts val="1475"/>
              </a:spcAft>
              <a:buFont typeface="+mj-lt"/>
              <a:buAutoNum type="arabicPeriod"/>
              <a:defRPr/>
            </a:pPr>
            <a:r>
              <a:rPr lang="en-US" altLang="en-US" kern="0" dirty="0" smtClean="0">
                <a:solidFill>
                  <a:schemeClr val="tx1"/>
                </a:solidFill>
              </a:rPr>
              <a:t>Manual tests</a:t>
            </a:r>
          </a:p>
          <a:p>
            <a:pPr marL="349250" indent="-349250">
              <a:spcBef>
                <a:spcPts val="0"/>
              </a:spcBef>
              <a:spcAft>
                <a:spcPts val="1475"/>
              </a:spcAft>
              <a:buFont typeface="+mj-lt"/>
              <a:buAutoNum type="arabicPeriod"/>
              <a:defRPr/>
            </a:pPr>
            <a:r>
              <a:rPr lang="en-US" altLang="en-US" kern="0" dirty="0" smtClean="0">
                <a:solidFill>
                  <a:schemeClr val="tx1"/>
                </a:solidFill>
              </a:rPr>
              <a:t>Inspection equipment</a:t>
            </a:r>
            <a:endParaRPr lang="en-US" altLang="en-US" kern="0" dirty="0">
              <a:solidFill>
                <a:schemeClr val="tx1"/>
              </a:solidFill>
            </a:endParaRPr>
          </a:p>
        </p:txBody>
      </p:sp>
      <p:cxnSp>
        <p:nvCxnSpPr>
          <p:cNvPr id="11" name="Straight Connector 10"/>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6257" y="356235"/>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Overview</a:t>
            </a:r>
          </a:p>
        </p:txBody>
      </p:sp>
      <p:sp>
        <p:nvSpPr>
          <p:cNvPr id="2" name="Rectangle 1"/>
          <p:cNvSpPr/>
          <p:nvPr/>
        </p:nvSpPr>
        <p:spPr>
          <a:xfrm>
            <a:off x="374650" y="409575"/>
            <a:ext cx="1522413" cy="293688"/>
          </a:xfrm>
          <a:prstGeom prst="rect">
            <a:avLst/>
          </a:prstGeom>
        </p:spPr>
        <p:txBody>
          <a:bodyPr wrap="none">
            <a:spAutoFit/>
          </a:bodyPr>
          <a:lstStyle/>
          <a:p>
            <a:pPr>
              <a:defRPr/>
            </a:pPr>
            <a:r>
              <a:rPr lang="en-US" altLang="en-US" sz="1300" b="1" dirty="0">
                <a:solidFill>
                  <a:srgbClr val="FF9900"/>
                </a:solidFill>
                <a:latin typeface="+mn-lt"/>
              </a:rPr>
              <a:t>Soil Inspections</a:t>
            </a:r>
            <a:endParaRPr lang="en-US" sz="1300" b="1" dirty="0">
              <a:solidFill>
                <a:srgbClr val="FF9900"/>
              </a:solidFill>
              <a:latin typeface="+mn-lt"/>
            </a:endParaRPr>
          </a:p>
        </p:txBody>
      </p:sp>
      <p:cxnSp>
        <p:nvCxnSpPr>
          <p:cNvPr id="9" name="Straight Connector 8"/>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393061" y="1225450"/>
            <a:ext cx="6723091" cy="584775"/>
          </a:xfrm>
          <a:prstGeom prst="rect">
            <a:avLst/>
          </a:prstGeom>
        </p:spPr>
        <p:txBody>
          <a:bodyPr wrap="square">
            <a:spAutoFit/>
          </a:bodyPr>
          <a:lstStyle/>
          <a:p>
            <a:r>
              <a:rPr lang="en-US" altLang="en-US" sz="1600" dirty="0" smtClean="0">
                <a:latin typeface="+mn-lt"/>
              </a:rPr>
              <a:t>At </a:t>
            </a:r>
            <a:r>
              <a:rPr lang="en-US" altLang="en-US" sz="1600" dirty="0">
                <a:latin typeface="+mn-lt"/>
              </a:rPr>
              <a:t>least one visual test and one manual test </a:t>
            </a:r>
            <a:r>
              <a:rPr lang="en-US" altLang="en-US" sz="1600" dirty="0" smtClean="0">
                <a:latin typeface="+mn-lt"/>
              </a:rPr>
              <a:t>must </a:t>
            </a:r>
            <a:r>
              <a:rPr lang="en-US" altLang="en-US" sz="1600" dirty="0">
                <a:latin typeface="+mn-lt"/>
              </a:rPr>
              <a:t>be performed to </a:t>
            </a:r>
            <a:r>
              <a:rPr lang="en-US" altLang="en-US" sz="1600" dirty="0" smtClean="0">
                <a:latin typeface="+mn-lt"/>
              </a:rPr>
              <a:t>assure accurate </a:t>
            </a:r>
            <a:r>
              <a:rPr lang="en-US" altLang="en-US" sz="1600" dirty="0">
                <a:latin typeface="+mn-lt"/>
              </a:rPr>
              <a:t>classification.</a:t>
            </a:r>
          </a:p>
        </p:txBody>
      </p:sp>
      <p:sp>
        <p:nvSpPr>
          <p:cNvPr id="8" name="Rectangle 7"/>
          <p:cNvSpPr/>
          <p:nvPr/>
        </p:nvSpPr>
        <p:spPr>
          <a:xfrm>
            <a:off x="2366257" y="2117465"/>
            <a:ext cx="3059024" cy="2049279"/>
          </a:xfrm>
          <a:prstGeom prst="rect">
            <a:avLst/>
          </a:prstGeom>
        </p:spPr>
        <p:txBody>
          <a:bodyPr wrap="square">
            <a:spAutoFit/>
          </a:bodyPr>
          <a:lstStyle/>
          <a:p>
            <a:pPr>
              <a:spcAft>
                <a:spcPts val="1000"/>
              </a:spcAft>
            </a:pPr>
            <a:r>
              <a:rPr lang="en-US" sz="1300" b="1" dirty="0" smtClean="0">
                <a:latin typeface="+mn-lt"/>
              </a:rPr>
              <a:t>The following parameters can help to determine soil classification:</a:t>
            </a:r>
          </a:p>
          <a:p>
            <a:pPr marL="339725" indent="-339725">
              <a:spcAft>
                <a:spcPts val="1300"/>
              </a:spcAft>
              <a:buFont typeface="Arial" panose="020B0604020202020204" pitchFamily="34" charset="0"/>
              <a:buChar char="•"/>
            </a:pPr>
            <a:r>
              <a:rPr lang="en-US" sz="1300" b="1" dirty="0" smtClean="0">
                <a:latin typeface="+mn-lt"/>
              </a:rPr>
              <a:t>Cohesive </a:t>
            </a:r>
            <a:r>
              <a:rPr lang="en-US" sz="1300" b="1" dirty="0">
                <a:latin typeface="+mn-lt"/>
              </a:rPr>
              <a:t>vs. </a:t>
            </a:r>
            <a:r>
              <a:rPr lang="en-US" sz="1300" b="1" dirty="0" smtClean="0">
                <a:latin typeface="+mn-lt"/>
              </a:rPr>
              <a:t>granular: </a:t>
            </a:r>
            <a:r>
              <a:rPr lang="en-US" altLang="en-US" sz="1400" dirty="0">
                <a:latin typeface="+mn-lt"/>
              </a:rPr>
              <a:t>Soil is cohesive if it remains in clumps, or granular if it includes coarse sand or gravel</a:t>
            </a:r>
            <a:r>
              <a:rPr lang="en-US" altLang="en-US" sz="1400" dirty="0" smtClean="0">
                <a:latin typeface="+mn-lt"/>
              </a:rPr>
              <a:t>.</a:t>
            </a:r>
            <a:endParaRPr lang="en-US" sz="1300" dirty="0" smtClean="0">
              <a:latin typeface="+mn-lt"/>
            </a:endParaRPr>
          </a:p>
          <a:p>
            <a:pPr marL="339725" indent="-339725">
              <a:spcAft>
                <a:spcPts val="1300"/>
              </a:spcAft>
              <a:buFont typeface="Arial" panose="020B0604020202020204" pitchFamily="34" charset="0"/>
              <a:buChar char="•"/>
            </a:pPr>
            <a:r>
              <a:rPr lang="en-US" sz="1300" b="1" dirty="0" smtClean="0">
                <a:latin typeface="+mn-lt"/>
              </a:rPr>
              <a:t>Unconfined compressive strength</a:t>
            </a:r>
          </a:p>
        </p:txBody>
      </p:sp>
      <p:sp>
        <p:nvSpPr>
          <p:cNvPr id="3" name="Rectangle 2"/>
          <p:cNvSpPr/>
          <p:nvPr/>
        </p:nvSpPr>
        <p:spPr>
          <a:xfrm>
            <a:off x="472281" y="2209800"/>
            <a:ext cx="1213827" cy="861774"/>
          </a:xfrm>
          <a:prstGeom prst="rect">
            <a:avLst/>
          </a:prstGeom>
        </p:spPr>
        <p:txBody>
          <a:bodyPr wrap="square">
            <a:spAutoFit/>
          </a:bodyPr>
          <a:lstStyle/>
          <a:p>
            <a:pPr>
              <a:spcAft>
                <a:spcPts val="1300"/>
              </a:spcAft>
            </a:pPr>
            <a:r>
              <a:rPr lang="en-US" sz="1000" dirty="0">
                <a:latin typeface="+mn-lt"/>
              </a:rPr>
              <a:t>Laboratory testing can </a:t>
            </a:r>
            <a:r>
              <a:rPr lang="en-US" sz="1000" dirty="0" smtClean="0">
                <a:latin typeface="+mn-lt"/>
              </a:rPr>
              <a:t>also be </a:t>
            </a:r>
            <a:r>
              <a:rPr lang="en-US" sz="1000" dirty="0">
                <a:latin typeface="+mn-lt"/>
              </a:rPr>
              <a:t>used to determine a soil sample’s </a:t>
            </a:r>
            <a:r>
              <a:rPr lang="en-US" sz="1000" dirty="0" smtClean="0">
                <a:latin typeface="+mn-lt"/>
              </a:rPr>
              <a:t>strength. </a:t>
            </a:r>
            <a:endParaRPr lang="en-US" sz="1000" dirty="0">
              <a:latin typeface="+mn-lt"/>
            </a:endParaRPr>
          </a:p>
        </p:txBody>
      </p:sp>
      <p:sp>
        <p:nvSpPr>
          <p:cNvPr id="10" name="Rectangle 9"/>
          <p:cNvSpPr/>
          <p:nvPr/>
        </p:nvSpPr>
        <p:spPr>
          <a:xfrm>
            <a:off x="5958681" y="2117465"/>
            <a:ext cx="3592424" cy="2590453"/>
          </a:xfrm>
          <a:prstGeom prst="rect">
            <a:avLst/>
          </a:prstGeom>
        </p:spPr>
        <p:txBody>
          <a:bodyPr wrap="square">
            <a:spAutoFit/>
          </a:bodyPr>
          <a:lstStyle/>
          <a:p>
            <a:pPr>
              <a:spcAft>
                <a:spcPts val="1000"/>
              </a:spcAft>
            </a:pPr>
            <a:r>
              <a:rPr lang="en-US" sz="1300" b="1" dirty="0" smtClean="0">
                <a:latin typeface="+mn-lt"/>
              </a:rPr>
              <a:t>Manual tests include the following:</a:t>
            </a:r>
          </a:p>
          <a:p>
            <a:pPr marL="285750" indent="-285750">
              <a:spcAft>
                <a:spcPts val="1000"/>
              </a:spcAft>
              <a:buFont typeface="Arial" panose="020B0604020202020204" pitchFamily="34" charset="0"/>
              <a:buChar char="•"/>
            </a:pPr>
            <a:r>
              <a:rPr lang="en-US" sz="1300" dirty="0">
                <a:latin typeface="+mn-lt"/>
              </a:rPr>
              <a:t>Thumb </a:t>
            </a:r>
            <a:r>
              <a:rPr lang="en-US" sz="1300" dirty="0" smtClean="0">
                <a:latin typeface="+mn-lt"/>
              </a:rPr>
              <a:t>penetration </a:t>
            </a:r>
            <a:r>
              <a:rPr lang="en-US" sz="1300" dirty="0">
                <a:latin typeface="+mn-lt"/>
              </a:rPr>
              <a:t>t</a:t>
            </a:r>
            <a:r>
              <a:rPr lang="en-US" sz="1300" dirty="0" smtClean="0">
                <a:latin typeface="+mn-lt"/>
              </a:rPr>
              <a:t>est</a:t>
            </a:r>
          </a:p>
          <a:p>
            <a:pPr marL="285750" indent="-285750">
              <a:spcAft>
                <a:spcPts val="1000"/>
              </a:spcAft>
              <a:buFont typeface="Arial" panose="020B0604020202020204" pitchFamily="34" charset="0"/>
              <a:buChar char="•"/>
            </a:pPr>
            <a:r>
              <a:rPr lang="en-US" sz="1300" dirty="0">
                <a:latin typeface="+mn-lt"/>
              </a:rPr>
              <a:t>Dry </a:t>
            </a:r>
            <a:r>
              <a:rPr lang="en-US" sz="1300" dirty="0" smtClean="0">
                <a:latin typeface="+mn-lt"/>
              </a:rPr>
              <a:t>strength test</a:t>
            </a:r>
          </a:p>
          <a:p>
            <a:pPr marL="285750" indent="-285750">
              <a:spcAft>
                <a:spcPts val="1000"/>
              </a:spcAft>
              <a:buFont typeface="Arial" panose="020B0604020202020204" pitchFamily="34" charset="0"/>
              <a:buChar char="•"/>
            </a:pPr>
            <a:r>
              <a:rPr lang="en-US" sz="1300" dirty="0">
                <a:latin typeface="+mn-lt"/>
              </a:rPr>
              <a:t>Plasticity </a:t>
            </a:r>
            <a:r>
              <a:rPr lang="en-US" sz="1300" dirty="0" smtClean="0">
                <a:latin typeface="+mn-lt"/>
              </a:rPr>
              <a:t>test</a:t>
            </a:r>
          </a:p>
          <a:p>
            <a:pPr marL="285750" indent="-285750">
              <a:spcAft>
                <a:spcPts val="1000"/>
              </a:spcAft>
              <a:buFont typeface="Arial" panose="020B0604020202020204" pitchFamily="34" charset="0"/>
              <a:buChar char="•"/>
            </a:pPr>
            <a:r>
              <a:rPr lang="en-US" sz="1300" dirty="0">
                <a:latin typeface="+mn-lt"/>
              </a:rPr>
              <a:t>Pocket penetrometer </a:t>
            </a:r>
            <a:r>
              <a:rPr lang="en-US" sz="1300" dirty="0" smtClean="0">
                <a:latin typeface="+mn-lt"/>
              </a:rPr>
              <a:t>test</a:t>
            </a:r>
          </a:p>
          <a:p>
            <a:pPr marL="285750" indent="-285750">
              <a:spcAft>
                <a:spcPts val="1000"/>
              </a:spcAft>
              <a:buFont typeface="Arial" panose="020B0604020202020204" pitchFamily="34" charset="0"/>
              <a:buChar char="•"/>
            </a:pPr>
            <a:r>
              <a:rPr lang="en-US" sz="1300" dirty="0" err="1">
                <a:latin typeface="+mn-lt"/>
              </a:rPr>
              <a:t>Shearvane</a:t>
            </a:r>
            <a:r>
              <a:rPr lang="en-US" sz="1300" dirty="0">
                <a:latin typeface="+mn-lt"/>
              </a:rPr>
              <a:t> (</a:t>
            </a:r>
            <a:r>
              <a:rPr lang="en-US" sz="1300" dirty="0" err="1">
                <a:latin typeface="+mn-lt"/>
              </a:rPr>
              <a:t>Torvane</a:t>
            </a:r>
            <a:r>
              <a:rPr lang="en-US" sz="1300" dirty="0">
                <a:latin typeface="+mn-lt"/>
              </a:rPr>
              <a:t>) </a:t>
            </a:r>
            <a:r>
              <a:rPr lang="en-US" sz="1300" dirty="0" smtClean="0">
                <a:latin typeface="+mn-lt"/>
              </a:rPr>
              <a:t>test</a:t>
            </a:r>
            <a:endParaRPr lang="en-US" sz="1300" dirty="0">
              <a:latin typeface="+mn-lt"/>
            </a:endParaRPr>
          </a:p>
          <a:p>
            <a:pPr marL="285750" indent="-285750">
              <a:spcAft>
                <a:spcPts val="1000"/>
              </a:spcAft>
              <a:buFont typeface="Arial" panose="020B0604020202020204" pitchFamily="34" charset="0"/>
              <a:buChar char="•"/>
            </a:pPr>
            <a:endParaRPr lang="en-US" sz="1300" dirty="0">
              <a:latin typeface="+mn-lt"/>
            </a:endParaRPr>
          </a:p>
          <a:p>
            <a:pPr marL="285750" indent="-285750">
              <a:spcAft>
                <a:spcPts val="1000"/>
              </a:spcAft>
              <a:buFont typeface="Arial" panose="020B0604020202020204" pitchFamily="34" charset="0"/>
              <a:buChar char="•"/>
            </a:pPr>
            <a:endParaRPr lang="en-US" sz="1300" dirty="0" smtClean="0">
              <a:latin typeface="+mn-lt"/>
            </a:endParaRPr>
          </a:p>
        </p:txBody>
      </p:sp>
    </p:spTree>
    <p:extLst>
      <p:ext uri="{BB962C8B-B14F-4D97-AF65-F5344CB8AC3E}">
        <p14:creationId xmlns:p14="http://schemas.microsoft.com/office/powerpoint/2010/main" val="3891271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6257" y="356235"/>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The Visual Test</a:t>
            </a:r>
          </a:p>
        </p:txBody>
      </p:sp>
      <p:sp>
        <p:nvSpPr>
          <p:cNvPr id="102403" name="Content Placeholder 2"/>
          <p:cNvSpPr>
            <a:spLocks noGrp="1"/>
          </p:cNvSpPr>
          <p:nvPr>
            <p:ph idx="1"/>
          </p:nvPr>
        </p:nvSpPr>
        <p:spPr bwMode="auto">
          <a:xfrm>
            <a:off x="2341034" y="2206979"/>
            <a:ext cx="3302353" cy="26444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39725" indent="-339725">
              <a:spcBef>
                <a:spcPct val="0"/>
              </a:spcBef>
              <a:spcAft>
                <a:spcPts val="1300"/>
              </a:spcAft>
            </a:pPr>
            <a:r>
              <a:rPr lang="en-US" altLang="en-US" dirty="0" smtClean="0">
                <a:solidFill>
                  <a:schemeClr val="tx1"/>
                </a:solidFill>
              </a:rPr>
              <a:t>Observe the entire excavation site, including the soil being removed from the trench and soil adjacent to the excavation.</a:t>
            </a:r>
          </a:p>
          <a:p>
            <a:pPr marL="339725" indent="-339725">
              <a:spcBef>
                <a:spcPct val="0"/>
              </a:spcBef>
              <a:spcAft>
                <a:spcPts val="1300"/>
              </a:spcAft>
            </a:pPr>
            <a:r>
              <a:rPr lang="en-US" altLang="en-US" dirty="0" smtClean="0">
                <a:solidFill>
                  <a:schemeClr val="tx1"/>
                </a:solidFill>
              </a:rPr>
              <a:t>Observe the behavior of soil to see evidence of whether it is cohesive or granular.</a:t>
            </a:r>
          </a:p>
        </p:txBody>
      </p:sp>
      <p:grpSp>
        <p:nvGrpSpPr>
          <p:cNvPr id="102404" name="Group 3"/>
          <p:cNvGrpSpPr>
            <a:grpSpLocks/>
          </p:cNvGrpSpPr>
          <p:nvPr/>
        </p:nvGrpSpPr>
        <p:grpSpPr bwMode="auto">
          <a:xfrm>
            <a:off x="319088" y="1447800"/>
            <a:ext cx="1220787" cy="1487488"/>
            <a:chOff x="300831" y="1676400"/>
            <a:chExt cx="1219993" cy="1486782"/>
          </a:xfrm>
        </p:grpSpPr>
        <p:pic>
          <p:nvPicPr>
            <p:cNvPr id="10240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676400"/>
              <a:ext cx="915193" cy="91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0831" y="2563392"/>
              <a:ext cx="1219993" cy="599790"/>
            </a:xfrm>
            <a:prstGeom prst="rect">
              <a:avLst/>
            </a:prstGeom>
            <a:noFill/>
          </p:spPr>
          <p:txBody>
            <a:bodyPr>
              <a:spAutoFit/>
            </a:bodyPr>
            <a:lstStyle/>
            <a:p>
              <a:pPr algn="ctr">
                <a:defRPr/>
              </a:pPr>
              <a:r>
                <a:rPr lang="en-US" sz="1000" dirty="0">
                  <a:latin typeface="+mn-lt"/>
                </a:rPr>
                <a:t>ROLE:</a:t>
              </a:r>
              <a:r>
                <a:rPr lang="en-US" sz="1100" b="1" dirty="0">
                  <a:latin typeface="+mn-lt"/>
                </a:rPr>
                <a:t/>
              </a:r>
              <a:br>
                <a:rPr lang="en-US" sz="1100" b="1" dirty="0">
                  <a:latin typeface="+mn-lt"/>
                </a:rPr>
              </a:br>
              <a:r>
                <a:rPr lang="en-US" sz="1100" b="1" dirty="0">
                  <a:latin typeface="+mn-lt"/>
                </a:rPr>
                <a:t>COMPETENT</a:t>
              </a:r>
            </a:p>
            <a:p>
              <a:pPr algn="ctr">
                <a:defRPr/>
              </a:pPr>
              <a:r>
                <a:rPr lang="en-US" sz="1100" b="1" dirty="0">
                  <a:latin typeface="+mn-lt"/>
                </a:rPr>
                <a:t>PERSON</a:t>
              </a:r>
            </a:p>
          </p:txBody>
        </p:sp>
      </p:grpSp>
      <p:sp>
        <p:nvSpPr>
          <p:cNvPr id="2" name="Rectangle 1"/>
          <p:cNvSpPr/>
          <p:nvPr/>
        </p:nvSpPr>
        <p:spPr>
          <a:xfrm>
            <a:off x="374650" y="409575"/>
            <a:ext cx="1522413" cy="293688"/>
          </a:xfrm>
          <a:prstGeom prst="rect">
            <a:avLst/>
          </a:prstGeom>
        </p:spPr>
        <p:txBody>
          <a:bodyPr wrap="none">
            <a:spAutoFit/>
          </a:bodyPr>
          <a:lstStyle/>
          <a:p>
            <a:pPr>
              <a:defRPr/>
            </a:pPr>
            <a:r>
              <a:rPr lang="en-US" altLang="en-US" sz="1300" b="1" dirty="0">
                <a:solidFill>
                  <a:srgbClr val="FF9900"/>
                </a:solidFill>
                <a:latin typeface="+mn-lt"/>
              </a:rPr>
              <a:t>Soil Inspections</a:t>
            </a:r>
            <a:endParaRPr lang="en-US" sz="1300" b="1" dirty="0">
              <a:solidFill>
                <a:srgbClr val="FF9900"/>
              </a:solidFill>
              <a:latin typeface="+mn-lt"/>
            </a:endParaRPr>
          </a:p>
        </p:txBody>
      </p:sp>
      <p:cxnSp>
        <p:nvCxnSpPr>
          <p:cNvPr id="9" name="Straight Connector 8"/>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356027" y="1338912"/>
            <a:ext cx="7104062" cy="584775"/>
          </a:xfrm>
          <a:prstGeom prst="rect">
            <a:avLst/>
          </a:prstGeom>
        </p:spPr>
        <p:txBody>
          <a:bodyPr wrap="square">
            <a:spAutoFit/>
          </a:bodyPr>
          <a:lstStyle/>
          <a:p>
            <a:pPr>
              <a:spcAft>
                <a:spcPts val="2000"/>
              </a:spcAft>
            </a:pPr>
            <a:r>
              <a:rPr lang="en-US" altLang="en-US" sz="1600" dirty="0" smtClean="0">
                <a:latin typeface="+mn-lt"/>
              </a:rPr>
              <a:t>The visual test not only assists in classification, but also considers conditions around the worksite.</a:t>
            </a:r>
            <a:endParaRPr lang="en-US" altLang="en-US" sz="1600" dirty="0">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2374900" y="352425"/>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defRPr/>
            </a:pPr>
            <a:r>
              <a:rPr lang="en-US" altLang="en-US" sz="2000" dirty="0" smtClean="0"/>
              <a:t>Course Outline</a:t>
            </a:r>
          </a:p>
        </p:txBody>
      </p:sp>
      <p:sp>
        <p:nvSpPr>
          <p:cNvPr id="12291" name="Content Placeholder 5"/>
          <p:cNvSpPr>
            <a:spLocks noGrp="1"/>
          </p:cNvSpPr>
          <p:nvPr>
            <p:ph idx="1"/>
          </p:nvPr>
        </p:nvSpPr>
        <p:spPr bwMode="auto">
          <a:xfrm>
            <a:off x="2365375" y="1363663"/>
            <a:ext cx="3975100" cy="2482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marL="0" indent="0">
              <a:spcBef>
                <a:spcPct val="0"/>
              </a:spcBef>
              <a:spcAft>
                <a:spcPts val="1300"/>
              </a:spcAft>
              <a:buFontTx/>
              <a:buNone/>
            </a:pPr>
            <a:r>
              <a:rPr lang="en-US" altLang="en-US" sz="1300" dirty="0" smtClean="0">
                <a:solidFill>
                  <a:schemeClr val="tx1"/>
                </a:solidFill>
              </a:rPr>
              <a:t>1.    Planning a Safe Excavation</a:t>
            </a:r>
          </a:p>
          <a:p>
            <a:pPr marL="0" indent="0">
              <a:spcBef>
                <a:spcPct val="0"/>
              </a:spcBef>
              <a:spcAft>
                <a:spcPts val="1300"/>
              </a:spcAft>
              <a:buFontTx/>
              <a:buNone/>
            </a:pPr>
            <a:r>
              <a:rPr lang="en-US" altLang="en-US" sz="1300" dirty="0" smtClean="0">
                <a:solidFill>
                  <a:schemeClr val="tx1"/>
                </a:solidFill>
              </a:rPr>
              <a:t>2.    Soils</a:t>
            </a:r>
          </a:p>
          <a:p>
            <a:pPr marL="0" indent="0">
              <a:spcBef>
                <a:spcPct val="0"/>
              </a:spcBef>
              <a:spcAft>
                <a:spcPts val="1300"/>
              </a:spcAft>
              <a:buFontTx/>
              <a:buNone/>
            </a:pPr>
            <a:r>
              <a:rPr lang="en-US" altLang="en-US" sz="1300" dirty="0" smtClean="0">
                <a:solidFill>
                  <a:schemeClr val="tx1"/>
                </a:solidFill>
              </a:rPr>
              <a:t>3.    Soil Inspections</a:t>
            </a:r>
          </a:p>
          <a:p>
            <a:pPr marL="0" indent="0">
              <a:spcBef>
                <a:spcPct val="0"/>
              </a:spcBef>
              <a:spcAft>
                <a:spcPts val="1300"/>
              </a:spcAft>
              <a:buFontTx/>
              <a:buNone/>
            </a:pPr>
            <a:r>
              <a:rPr lang="en-US" altLang="en-US" sz="1300" dirty="0" smtClean="0">
                <a:solidFill>
                  <a:schemeClr val="tx1"/>
                </a:solidFill>
              </a:rPr>
              <a:t>4.    Cave-in Hazards</a:t>
            </a:r>
          </a:p>
          <a:p>
            <a:pPr marL="0" indent="0">
              <a:spcBef>
                <a:spcPct val="0"/>
              </a:spcBef>
              <a:spcAft>
                <a:spcPts val="1300"/>
              </a:spcAft>
              <a:buFontTx/>
              <a:buNone/>
            </a:pPr>
            <a:r>
              <a:rPr lang="en-US" altLang="en-US" sz="1300" dirty="0" smtClean="0">
                <a:solidFill>
                  <a:schemeClr val="tx1"/>
                </a:solidFill>
              </a:rPr>
              <a:t>5.    Sloping and Benching</a:t>
            </a:r>
          </a:p>
          <a:p>
            <a:pPr marL="0" indent="0">
              <a:spcBef>
                <a:spcPct val="0"/>
              </a:spcBef>
              <a:spcAft>
                <a:spcPts val="1300"/>
              </a:spcAft>
              <a:buFontTx/>
              <a:buNone/>
            </a:pPr>
            <a:r>
              <a:rPr lang="en-US" altLang="en-US" sz="1300" dirty="0" smtClean="0">
                <a:solidFill>
                  <a:schemeClr val="tx1"/>
                </a:solidFill>
              </a:rPr>
              <a:t>6.    Shoring and Shielding</a:t>
            </a:r>
          </a:p>
          <a:p>
            <a:pPr marL="0" indent="0">
              <a:spcBef>
                <a:spcPct val="0"/>
              </a:spcBef>
              <a:spcAft>
                <a:spcPts val="1300"/>
              </a:spcAft>
              <a:buFontTx/>
              <a:buNone/>
            </a:pPr>
            <a:r>
              <a:rPr lang="en-US" altLang="en-US" sz="1300" dirty="0" smtClean="0">
                <a:solidFill>
                  <a:schemeClr val="tx1"/>
                </a:solidFill>
              </a:rPr>
              <a:t>7.    General Safety Measures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The Visual Test of the Failure Zone</a:t>
            </a:r>
          </a:p>
        </p:txBody>
      </p:sp>
      <p:sp>
        <p:nvSpPr>
          <p:cNvPr id="83971" name="Content Placeholder 2"/>
          <p:cNvSpPr>
            <a:spLocks noGrp="1"/>
          </p:cNvSpPr>
          <p:nvPr>
            <p:ph idx="1"/>
          </p:nvPr>
        </p:nvSpPr>
        <p:spPr bwMode="auto">
          <a:xfrm>
            <a:off x="2374900" y="1381125"/>
            <a:ext cx="3497263" cy="17589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300"/>
              </a:spcAft>
              <a:buFontTx/>
              <a:buNone/>
              <a:defRPr/>
            </a:pPr>
            <a:r>
              <a:rPr lang="en-US" altLang="en-US" sz="1300" dirty="0" smtClean="0">
                <a:solidFill>
                  <a:schemeClr val="tx1"/>
                </a:solidFill>
              </a:rPr>
              <a:t>Evaluate the excavation’s failure zone for the following: </a:t>
            </a:r>
          </a:p>
          <a:p>
            <a:pPr marL="338138" indent="-338138">
              <a:spcBef>
                <a:spcPts val="0"/>
              </a:spcBef>
              <a:spcAft>
                <a:spcPts val="1300"/>
              </a:spcAft>
              <a:defRPr/>
            </a:pPr>
            <a:r>
              <a:rPr lang="en-US" altLang="en-US" sz="1300" dirty="0" smtClean="0">
                <a:solidFill>
                  <a:schemeClr val="tx1"/>
                </a:solidFill>
              </a:rPr>
              <a:t>Tension cracks</a:t>
            </a:r>
          </a:p>
          <a:p>
            <a:pPr marL="338138" indent="-338138">
              <a:spcBef>
                <a:spcPts val="0"/>
              </a:spcBef>
              <a:spcAft>
                <a:spcPts val="1300"/>
              </a:spcAft>
              <a:defRPr/>
            </a:pPr>
            <a:r>
              <a:rPr lang="en-US" altLang="en-US" sz="1300" dirty="0" smtClean="0">
                <a:solidFill>
                  <a:schemeClr val="tx1"/>
                </a:solidFill>
              </a:rPr>
              <a:t>Surface or wall deformations</a:t>
            </a:r>
          </a:p>
          <a:p>
            <a:pPr marL="338138" indent="-338138">
              <a:spcBef>
                <a:spcPts val="0"/>
              </a:spcBef>
              <a:spcAft>
                <a:spcPts val="1300"/>
              </a:spcAft>
              <a:defRPr/>
            </a:pPr>
            <a:r>
              <a:rPr lang="en-US" altLang="en-US" sz="1300" dirty="0" smtClean="0">
                <a:solidFill>
                  <a:schemeClr val="tx1"/>
                </a:solidFill>
              </a:rPr>
              <a:t>Indications that the soil </a:t>
            </a:r>
            <a:r>
              <a:rPr lang="en-US" altLang="en-US" sz="1300" dirty="0">
                <a:solidFill>
                  <a:schemeClr val="tx1"/>
                </a:solidFill>
              </a:rPr>
              <a:t>has been previously disturbed</a:t>
            </a:r>
            <a:endParaRPr lang="en-US" altLang="en-US" sz="1300" dirty="0" smtClean="0">
              <a:solidFill>
                <a:schemeClr val="tx1"/>
              </a:solidFill>
            </a:endParaRPr>
          </a:p>
          <a:p>
            <a:pPr marL="338138" indent="-338138">
              <a:spcBef>
                <a:spcPts val="0"/>
              </a:spcBef>
              <a:spcAft>
                <a:spcPts val="1300"/>
              </a:spcAft>
              <a:defRPr/>
            </a:pPr>
            <a:r>
              <a:rPr lang="en-US" altLang="en-US" sz="1300" dirty="0" smtClean="0">
                <a:solidFill>
                  <a:schemeClr val="tx1"/>
                </a:solidFill>
              </a:rPr>
              <a:t>Layered soils</a:t>
            </a:r>
            <a:endParaRPr lang="en-US" altLang="en-US" sz="1300" dirty="0">
              <a:solidFill>
                <a:schemeClr val="tx1"/>
              </a:solidFill>
            </a:endParaRPr>
          </a:p>
          <a:p>
            <a:pPr marL="338138" indent="-338138">
              <a:spcBef>
                <a:spcPts val="0"/>
              </a:spcBef>
              <a:spcAft>
                <a:spcPts val="1300"/>
              </a:spcAft>
              <a:defRPr/>
            </a:pPr>
            <a:r>
              <a:rPr lang="en-US" altLang="en-US" sz="1300" dirty="0" smtClean="0">
                <a:solidFill>
                  <a:schemeClr val="tx1"/>
                </a:solidFill>
              </a:rPr>
              <a:t>Intrusions such </a:t>
            </a:r>
            <a:r>
              <a:rPr lang="en-US" altLang="en-US" sz="1300" dirty="0">
                <a:solidFill>
                  <a:schemeClr val="tx1"/>
                </a:solidFill>
              </a:rPr>
              <a:t>as building </a:t>
            </a:r>
            <a:r>
              <a:rPr lang="en-US" altLang="en-US" sz="1300" dirty="0" smtClean="0">
                <a:solidFill>
                  <a:schemeClr val="tx1"/>
                </a:solidFill>
              </a:rPr>
              <a:t>foundations</a:t>
            </a:r>
          </a:p>
          <a:p>
            <a:pPr marL="338138" indent="-338138">
              <a:spcBef>
                <a:spcPts val="0"/>
              </a:spcBef>
              <a:spcAft>
                <a:spcPts val="1300"/>
              </a:spcAft>
              <a:defRPr/>
            </a:pPr>
            <a:r>
              <a:rPr lang="en-US" altLang="en-US" sz="1300" dirty="0" smtClean="0">
                <a:solidFill>
                  <a:schemeClr val="tx1"/>
                </a:solidFill>
              </a:rPr>
              <a:t>Proper distance of spoils from the excavation edge</a:t>
            </a:r>
          </a:p>
          <a:p>
            <a:pPr marL="338138" indent="-338138">
              <a:spcBef>
                <a:spcPts val="0"/>
              </a:spcBef>
              <a:spcAft>
                <a:spcPts val="1300"/>
              </a:spcAft>
              <a:defRPr/>
            </a:pPr>
            <a:r>
              <a:rPr lang="en-US" altLang="en-US" sz="1300" dirty="0" smtClean="0">
                <a:solidFill>
                  <a:schemeClr val="tx1"/>
                </a:solidFill>
              </a:rPr>
              <a:t>Potential </a:t>
            </a:r>
            <a:r>
              <a:rPr lang="en-US" altLang="en-US" sz="1300" dirty="0">
                <a:solidFill>
                  <a:schemeClr val="tx1"/>
                </a:solidFill>
              </a:rPr>
              <a:t>sources or signs of </a:t>
            </a:r>
            <a:r>
              <a:rPr lang="en-US" altLang="en-US" sz="1300" dirty="0" smtClean="0">
                <a:solidFill>
                  <a:schemeClr val="tx1"/>
                </a:solidFill>
              </a:rPr>
              <a:t>vibration</a:t>
            </a:r>
            <a:endParaRPr lang="en-US" altLang="en-US" sz="1300" dirty="0">
              <a:solidFill>
                <a:schemeClr val="tx1"/>
              </a:solidFill>
            </a:endParaRPr>
          </a:p>
        </p:txBody>
      </p:sp>
      <p:grpSp>
        <p:nvGrpSpPr>
          <p:cNvPr id="112645" name="Group 5"/>
          <p:cNvGrpSpPr>
            <a:grpSpLocks/>
          </p:cNvGrpSpPr>
          <p:nvPr/>
        </p:nvGrpSpPr>
        <p:grpSpPr bwMode="auto">
          <a:xfrm>
            <a:off x="300038" y="1447800"/>
            <a:ext cx="1220787" cy="1487488"/>
            <a:chOff x="300831" y="1676400"/>
            <a:chExt cx="1219993" cy="1486782"/>
          </a:xfrm>
        </p:grpSpPr>
        <p:pic>
          <p:nvPicPr>
            <p:cNvPr id="11264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676400"/>
              <a:ext cx="915193" cy="91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00831" y="2563392"/>
              <a:ext cx="1219993" cy="599790"/>
            </a:xfrm>
            <a:prstGeom prst="rect">
              <a:avLst/>
            </a:prstGeom>
            <a:noFill/>
          </p:spPr>
          <p:txBody>
            <a:bodyPr>
              <a:spAutoFit/>
            </a:bodyPr>
            <a:lstStyle/>
            <a:p>
              <a:pPr algn="ctr">
                <a:defRPr/>
              </a:pPr>
              <a:r>
                <a:rPr lang="en-US" sz="1000" dirty="0">
                  <a:latin typeface="+mn-lt"/>
                </a:rPr>
                <a:t>ROLE:</a:t>
              </a:r>
              <a:r>
                <a:rPr lang="en-US" sz="1100" b="1" dirty="0">
                  <a:latin typeface="+mn-lt"/>
                </a:rPr>
                <a:t/>
              </a:r>
              <a:br>
                <a:rPr lang="en-US" sz="1100" b="1" dirty="0">
                  <a:latin typeface="+mn-lt"/>
                </a:rPr>
              </a:br>
              <a:r>
                <a:rPr lang="en-US" sz="1100" b="1" dirty="0">
                  <a:latin typeface="+mn-lt"/>
                </a:rPr>
                <a:t>COMPETENT</a:t>
              </a:r>
            </a:p>
            <a:p>
              <a:pPr algn="ctr">
                <a:defRPr/>
              </a:pPr>
              <a:r>
                <a:rPr lang="en-US" sz="1100" b="1" dirty="0">
                  <a:latin typeface="+mn-lt"/>
                </a:rPr>
                <a:t>PERSON</a:t>
              </a:r>
            </a:p>
          </p:txBody>
        </p:sp>
      </p:grpSp>
      <p:sp>
        <p:nvSpPr>
          <p:cNvPr id="9" name="Rectangle 8"/>
          <p:cNvSpPr/>
          <p:nvPr/>
        </p:nvSpPr>
        <p:spPr>
          <a:xfrm>
            <a:off x="374650" y="409575"/>
            <a:ext cx="1522413" cy="293688"/>
          </a:xfrm>
          <a:prstGeom prst="rect">
            <a:avLst/>
          </a:prstGeom>
        </p:spPr>
        <p:txBody>
          <a:bodyPr wrap="none">
            <a:spAutoFit/>
          </a:bodyPr>
          <a:lstStyle/>
          <a:p>
            <a:pPr>
              <a:defRPr/>
            </a:pPr>
            <a:r>
              <a:rPr lang="en-US" altLang="en-US" sz="1300" b="1" dirty="0">
                <a:solidFill>
                  <a:srgbClr val="FF9900"/>
                </a:solidFill>
                <a:latin typeface="+mn-lt"/>
              </a:rPr>
              <a:t>Soil Inspections</a:t>
            </a:r>
            <a:endParaRPr lang="en-US" sz="1300" b="1" dirty="0">
              <a:solidFill>
                <a:srgbClr val="FF9900"/>
              </a:solidFill>
              <a:latin typeface="+mn-lt"/>
            </a:endParaRPr>
          </a:p>
        </p:txBody>
      </p:sp>
      <p:cxnSp>
        <p:nvCxnSpPr>
          <p:cNvPr id="11" name="Straight Connector 10"/>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6492875" y="1447801"/>
            <a:ext cx="2819400" cy="264318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84425" y="327025"/>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Thumb Penetration Test</a:t>
            </a:r>
          </a:p>
        </p:txBody>
      </p:sp>
      <p:sp>
        <p:nvSpPr>
          <p:cNvPr id="88067" name="Content Placeholder 2"/>
          <p:cNvSpPr>
            <a:spLocks noGrp="1"/>
          </p:cNvSpPr>
          <p:nvPr>
            <p:ph idx="1"/>
          </p:nvPr>
        </p:nvSpPr>
        <p:spPr bwMode="auto">
          <a:xfrm>
            <a:off x="2376060" y="2644775"/>
            <a:ext cx="3384197" cy="293088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300"/>
              </a:spcAft>
              <a:buFontTx/>
              <a:buNone/>
              <a:defRPr/>
            </a:pPr>
            <a:r>
              <a:rPr lang="en-US" altLang="en-US" dirty="0" smtClean="0">
                <a:solidFill>
                  <a:schemeClr val="tx1"/>
                </a:solidFill>
              </a:rPr>
              <a:t>To perform a thumb penetration test, firmly press your thumb into the soil.</a:t>
            </a:r>
          </a:p>
          <a:p>
            <a:pPr marL="338138" indent="-338138">
              <a:spcBef>
                <a:spcPts val="0"/>
              </a:spcBef>
              <a:spcAft>
                <a:spcPts val="1300"/>
              </a:spcAft>
              <a:defRPr/>
            </a:pPr>
            <a:r>
              <a:rPr lang="en-US" altLang="en-US" dirty="0" smtClean="0">
                <a:solidFill>
                  <a:schemeClr val="tx1"/>
                </a:solidFill>
              </a:rPr>
              <a:t>If the soil is not easily penetrated or your thumb does not make an indentation at all, it is likely </a:t>
            </a:r>
            <a:r>
              <a:rPr lang="en-US" altLang="en-US" b="1" dirty="0" smtClean="0">
                <a:solidFill>
                  <a:schemeClr val="tx1"/>
                </a:solidFill>
              </a:rPr>
              <a:t>type </a:t>
            </a:r>
            <a:r>
              <a:rPr lang="en-US" altLang="en-US" b="1" dirty="0">
                <a:solidFill>
                  <a:schemeClr val="tx1"/>
                </a:solidFill>
              </a:rPr>
              <a:t>A</a:t>
            </a:r>
            <a:r>
              <a:rPr lang="en-US" altLang="en-US" dirty="0">
                <a:solidFill>
                  <a:schemeClr val="tx1"/>
                </a:solidFill>
              </a:rPr>
              <a:t> .</a:t>
            </a:r>
            <a:endParaRPr lang="en-US" altLang="en-US" b="1" dirty="0" smtClean="0">
              <a:solidFill>
                <a:schemeClr val="tx1"/>
              </a:solidFill>
            </a:endParaRPr>
          </a:p>
          <a:p>
            <a:pPr marL="338138" indent="-338138">
              <a:spcBef>
                <a:spcPts val="0"/>
              </a:spcBef>
              <a:spcAft>
                <a:spcPts val="1300"/>
              </a:spcAft>
              <a:defRPr/>
            </a:pPr>
            <a:r>
              <a:rPr lang="en-US" altLang="en-US" dirty="0" smtClean="0">
                <a:solidFill>
                  <a:schemeClr val="tx1"/>
                </a:solidFill>
              </a:rPr>
              <a:t>If you can penetrate the soil down to the length of your thumbnail, it is likely </a:t>
            </a:r>
            <a:r>
              <a:rPr lang="en-US" altLang="en-US" b="1" dirty="0" smtClean="0">
                <a:solidFill>
                  <a:schemeClr val="tx1"/>
                </a:solidFill>
              </a:rPr>
              <a:t>type B</a:t>
            </a:r>
            <a:r>
              <a:rPr lang="en-US" altLang="en-US" dirty="0" smtClean="0">
                <a:solidFill>
                  <a:schemeClr val="tx1"/>
                </a:solidFill>
              </a:rPr>
              <a:t>.</a:t>
            </a:r>
          </a:p>
          <a:p>
            <a:pPr marL="338138" indent="-338138">
              <a:spcBef>
                <a:spcPts val="0"/>
              </a:spcBef>
              <a:spcAft>
                <a:spcPts val="2000"/>
              </a:spcAft>
              <a:defRPr/>
            </a:pPr>
            <a:r>
              <a:rPr lang="en-US" altLang="en-US" dirty="0" smtClean="0">
                <a:solidFill>
                  <a:schemeClr val="tx1"/>
                </a:solidFill>
              </a:rPr>
              <a:t>If you can insert the full length of your thumb into the soil, it is likely </a:t>
            </a:r>
            <a:r>
              <a:rPr lang="en-US" altLang="en-US" b="1" dirty="0" smtClean="0">
                <a:solidFill>
                  <a:schemeClr val="tx1"/>
                </a:solidFill>
              </a:rPr>
              <a:t>type C</a:t>
            </a:r>
            <a:r>
              <a:rPr lang="en-US" altLang="en-US" dirty="0" smtClean="0">
                <a:solidFill>
                  <a:schemeClr val="tx1"/>
                </a:solidFill>
              </a:rPr>
              <a:t>.</a:t>
            </a:r>
            <a:endParaRPr lang="en-US" altLang="en-US" b="1" dirty="0" smtClean="0">
              <a:solidFill>
                <a:schemeClr val="tx1"/>
              </a:solidFill>
            </a:endParaRPr>
          </a:p>
        </p:txBody>
      </p:sp>
      <p:grpSp>
        <p:nvGrpSpPr>
          <p:cNvPr id="104453" name="Group 5"/>
          <p:cNvGrpSpPr>
            <a:grpSpLocks/>
          </p:cNvGrpSpPr>
          <p:nvPr/>
        </p:nvGrpSpPr>
        <p:grpSpPr bwMode="auto">
          <a:xfrm>
            <a:off x="300038" y="1457325"/>
            <a:ext cx="1220787" cy="1487488"/>
            <a:chOff x="300831" y="1676400"/>
            <a:chExt cx="1219993" cy="1486782"/>
          </a:xfrm>
        </p:grpSpPr>
        <p:pic>
          <p:nvPicPr>
            <p:cNvPr id="10445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676400"/>
              <a:ext cx="915193" cy="91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00831" y="2563392"/>
              <a:ext cx="1219993" cy="599790"/>
            </a:xfrm>
            <a:prstGeom prst="rect">
              <a:avLst/>
            </a:prstGeom>
            <a:noFill/>
          </p:spPr>
          <p:txBody>
            <a:bodyPr>
              <a:spAutoFit/>
            </a:bodyPr>
            <a:lstStyle/>
            <a:p>
              <a:pPr algn="ctr">
                <a:defRPr/>
              </a:pPr>
              <a:r>
                <a:rPr lang="en-US" sz="1000" dirty="0">
                  <a:latin typeface="+mn-lt"/>
                </a:rPr>
                <a:t>ROLE:</a:t>
              </a:r>
              <a:r>
                <a:rPr lang="en-US" sz="1100" b="1" dirty="0">
                  <a:latin typeface="+mn-lt"/>
                </a:rPr>
                <a:t/>
              </a:r>
              <a:br>
                <a:rPr lang="en-US" sz="1100" b="1" dirty="0">
                  <a:latin typeface="+mn-lt"/>
                </a:rPr>
              </a:br>
              <a:r>
                <a:rPr lang="en-US" sz="1100" b="1" dirty="0">
                  <a:latin typeface="+mn-lt"/>
                </a:rPr>
                <a:t>COMPETENT</a:t>
              </a:r>
            </a:p>
            <a:p>
              <a:pPr algn="ctr">
                <a:defRPr/>
              </a:pPr>
              <a:r>
                <a:rPr lang="en-US" sz="1100" b="1" dirty="0">
                  <a:latin typeface="+mn-lt"/>
                </a:rPr>
                <a:t>PERSON</a:t>
              </a:r>
            </a:p>
          </p:txBody>
        </p:sp>
      </p:grpSp>
      <p:sp>
        <p:nvSpPr>
          <p:cNvPr id="9" name="Rectangle 8"/>
          <p:cNvSpPr/>
          <p:nvPr/>
        </p:nvSpPr>
        <p:spPr>
          <a:xfrm>
            <a:off x="374650" y="409575"/>
            <a:ext cx="1522413" cy="293688"/>
          </a:xfrm>
          <a:prstGeom prst="rect">
            <a:avLst/>
          </a:prstGeom>
        </p:spPr>
        <p:txBody>
          <a:bodyPr wrap="none">
            <a:spAutoFit/>
          </a:bodyPr>
          <a:lstStyle/>
          <a:p>
            <a:pPr>
              <a:defRPr/>
            </a:pPr>
            <a:r>
              <a:rPr lang="en-US" altLang="en-US" sz="1300" b="1" dirty="0">
                <a:solidFill>
                  <a:srgbClr val="FF9900"/>
                </a:solidFill>
                <a:latin typeface="+mn-lt"/>
              </a:rPr>
              <a:t>Soil Inspections</a:t>
            </a:r>
            <a:endParaRPr lang="en-US" sz="1300" b="1" dirty="0">
              <a:solidFill>
                <a:srgbClr val="FF9900"/>
              </a:solidFill>
              <a:latin typeface="+mn-lt"/>
            </a:endParaRPr>
          </a:p>
        </p:txBody>
      </p:sp>
      <p:cxnSp>
        <p:nvCxnSpPr>
          <p:cNvPr id="11" name="Straight Connector 10"/>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330097" y="1354034"/>
            <a:ext cx="7209983" cy="1077218"/>
          </a:xfrm>
          <a:prstGeom prst="rect">
            <a:avLst/>
          </a:prstGeom>
        </p:spPr>
        <p:txBody>
          <a:bodyPr wrap="square">
            <a:spAutoFit/>
          </a:bodyPr>
          <a:lstStyle/>
          <a:p>
            <a:r>
              <a:rPr lang="en-US" altLang="en-US" sz="1600" dirty="0" smtClean="0">
                <a:latin typeface="+mn-lt"/>
              </a:rPr>
              <a:t>This manual test focuses on soil strength, which will indicate one of the soil classifications. The </a:t>
            </a:r>
            <a:r>
              <a:rPr lang="en-US" altLang="en-US" sz="1600" dirty="0">
                <a:latin typeface="+mn-lt"/>
              </a:rPr>
              <a:t>subjectivity of thumb penetration testing makes it the least accurate </a:t>
            </a:r>
            <a:r>
              <a:rPr lang="en-US" altLang="en-US" sz="1600" dirty="0" smtClean="0">
                <a:latin typeface="+mn-lt"/>
              </a:rPr>
              <a:t>manual test </a:t>
            </a:r>
            <a:r>
              <a:rPr lang="en-US" altLang="en-US" sz="1600" dirty="0">
                <a:latin typeface="+mn-lt"/>
              </a:rPr>
              <a:t>method</a:t>
            </a:r>
            <a:r>
              <a:rPr lang="en-US" altLang="en-US" sz="1600" dirty="0" smtClean="0">
                <a:latin typeface="+mn-lt"/>
              </a:rPr>
              <a:t>. Use this test in conjunction with other manual tests.</a:t>
            </a:r>
          </a:p>
        </p:txBody>
      </p:sp>
      <p:pic>
        <p:nvPicPr>
          <p:cNvPr id="13" name="Picture 12"/>
          <p:cNvPicPr>
            <a:picLocks noChangeAspect="1"/>
          </p:cNvPicPr>
          <p:nvPr/>
        </p:nvPicPr>
        <p:blipFill>
          <a:blip r:embed="rId4"/>
          <a:stretch>
            <a:fillRect/>
          </a:stretch>
        </p:blipFill>
        <p:spPr>
          <a:xfrm>
            <a:off x="6511182" y="2438400"/>
            <a:ext cx="2809747" cy="2895601"/>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Dry Strength Test</a:t>
            </a:r>
          </a:p>
        </p:txBody>
      </p:sp>
      <p:sp>
        <p:nvSpPr>
          <p:cNvPr id="90115" name="Content Placeholder 2"/>
          <p:cNvSpPr>
            <a:spLocks noGrp="1"/>
          </p:cNvSpPr>
          <p:nvPr>
            <p:ph idx="1"/>
          </p:nvPr>
        </p:nvSpPr>
        <p:spPr bwMode="auto">
          <a:xfrm>
            <a:off x="2341033" y="1350786"/>
            <a:ext cx="3846248" cy="47452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800"/>
              </a:spcAft>
              <a:buFontTx/>
              <a:buNone/>
              <a:defRPr/>
            </a:pPr>
            <a:r>
              <a:rPr lang="en-US" altLang="en-US" b="1" dirty="0" smtClean="0">
                <a:solidFill>
                  <a:schemeClr val="tx1"/>
                </a:solidFill>
              </a:rPr>
              <a:t>To perform a dry strength test:</a:t>
            </a:r>
          </a:p>
          <a:p>
            <a:pPr marL="338138" indent="-338138">
              <a:spcBef>
                <a:spcPts val="0"/>
              </a:spcBef>
              <a:spcAft>
                <a:spcPts val="1000"/>
              </a:spcAft>
              <a:buFont typeface="+mj-lt"/>
              <a:buAutoNum type="arabicPeriod"/>
              <a:defRPr/>
            </a:pPr>
            <a:r>
              <a:rPr lang="en-US" altLang="en-US" dirty="0" smtClean="0">
                <a:solidFill>
                  <a:schemeClr val="tx1"/>
                </a:solidFill>
              </a:rPr>
              <a:t>Let a small block of soil dry. </a:t>
            </a:r>
          </a:p>
          <a:p>
            <a:pPr marL="338138" indent="-338138">
              <a:spcBef>
                <a:spcPts val="0"/>
              </a:spcBef>
              <a:spcAft>
                <a:spcPts val="1000"/>
              </a:spcAft>
              <a:buFont typeface="+mj-lt"/>
              <a:buAutoNum type="arabicPeriod"/>
              <a:defRPr/>
            </a:pPr>
            <a:r>
              <a:rPr lang="en-US" altLang="en-US" dirty="0" smtClean="0">
                <a:solidFill>
                  <a:schemeClr val="tx1"/>
                </a:solidFill>
              </a:rPr>
              <a:t>Apply enough pressure to break it.</a:t>
            </a:r>
          </a:p>
          <a:p>
            <a:pPr marL="338138" indent="-338138">
              <a:spcBef>
                <a:spcPts val="0"/>
              </a:spcBef>
              <a:spcAft>
                <a:spcPts val="2000"/>
              </a:spcAft>
              <a:buFont typeface="+mj-lt"/>
              <a:buAutoNum type="arabicPeriod"/>
              <a:defRPr/>
            </a:pPr>
            <a:r>
              <a:rPr lang="en-US" altLang="en-US" dirty="0" smtClean="0">
                <a:solidFill>
                  <a:schemeClr val="tx1"/>
                </a:solidFill>
              </a:rPr>
              <a:t>Examine the granularity of the pieces.</a:t>
            </a:r>
          </a:p>
          <a:p>
            <a:pPr marL="0" indent="0">
              <a:spcBef>
                <a:spcPts val="0"/>
              </a:spcBef>
              <a:spcAft>
                <a:spcPts val="800"/>
              </a:spcAft>
              <a:buFontTx/>
              <a:buNone/>
              <a:defRPr/>
            </a:pPr>
            <a:r>
              <a:rPr lang="en-US" altLang="en-US" b="1" dirty="0" smtClean="0">
                <a:solidFill>
                  <a:schemeClr val="tx1"/>
                </a:solidFill>
              </a:rPr>
              <a:t>Results:</a:t>
            </a:r>
          </a:p>
          <a:p>
            <a:pPr marL="338138" indent="-338138">
              <a:spcBef>
                <a:spcPts val="0"/>
              </a:spcBef>
              <a:spcAft>
                <a:spcPts val="1000"/>
              </a:spcAft>
              <a:defRPr/>
            </a:pPr>
            <a:r>
              <a:rPr lang="en-US" altLang="en-US" dirty="0" smtClean="0">
                <a:solidFill>
                  <a:schemeClr val="tx1"/>
                </a:solidFill>
              </a:rPr>
              <a:t>If </a:t>
            </a:r>
            <a:r>
              <a:rPr lang="en-US" altLang="en-US" dirty="0">
                <a:solidFill>
                  <a:schemeClr val="tx1"/>
                </a:solidFill>
              </a:rPr>
              <a:t>it falls into clumps which do not break up on their </a:t>
            </a:r>
            <a:r>
              <a:rPr lang="en-US" altLang="en-US" dirty="0" smtClean="0">
                <a:solidFill>
                  <a:schemeClr val="tx1"/>
                </a:solidFill>
              </a:rPr>
              <a:t>own (and there are no indications of fissuring), the dry soil is </a:t>
            </a:r>
            <a:r>
              <a:rPr lang="en-US" altLang="en-US" b="1" dirty="0" smtClean="0">
                <a:solidFill>
                  <a:schemeClr val="tx1"/>
                </a:solidFill>
              </a:rPr>
              <a:t>cohesive</a:t>
            </a:r>
            <a:r>
              <a:rPr lang="en-US" altLang="en-US" dirty="0" smtClean="0">
                <a:solidFill>
                  <a:schemeClr val="tx1"/>
                </a:solidFill>
              </a:rPr>
              <a:t>.</a:t>
            </a:r>
          </a:p>
          <a:p>
            <a:pPr marL="338138" indent="-338138">
              <a:spcBef>
                <a:spcPts val="0"/>
              </a:spcBef>
              <a:spcAft>
                <a:spcPts val="1000"/>
              </a:spcAft>
              <a:defRPr/>
            </a:pPr>
            <a:r>
              <a:rPr lang="en-US" altLang="en-US" dirty="0" smtClean="0">
                <a:solidFill>
                  <a:schemeClr val="tx1"/>
                </a:solidFill>
              </a:rPr>
              <a:t>If </a:t>
            </a:r>
            <a:r>
              <a:rPr lang="en-US" altLang="en-US" dirty="0">
                <a:solidFill>
                  <a:schemeClr val="tx1"/>
                </a:solidFill>
              </a:rPr>
              <a:t>it crumbles into individual grains </a:t>
            </a:r>
            <a:r>
              <a:rPr lang="en-US" altLang="en-US" dirty="0" smtClean="0">
                <a:solidFill>
                  <a:schemeClr val="tx1"/>
                </a:solidFill>
              </a:rPr>
              <a:t>with minimal pressure or on </a:t>
            </a:r>
            <a:r>
              <a:rPr lang="en-US" altLang="en-US" dirty="0">
                <a:solidFill>
                  <a:schemeClr val="tx1"/>
                </a:solidFill>
              </a:rPr>
              <a:t>its </a:t>
            </a:r>
            <a:r>
              <a:rPr lang="en-US" altLang="en-US" dirty="0" smtClean="0">
                <a:solidFill>
                  <a:schemeClr val="tx1"/>
                </a:solidFill>
              </a:rPr>
              <a:t>own, the dry soil is </a:t>
            </a:r>
            <a:r>
              <a:rPr lang="en-US" altLang="en-US" b="1" dirty="0" smtClean="0">
                <a:solidFill>
                  <a:schemeClr val="tx1"/>
                </a:solidFill>
              </a:rPr>
              <a:t>granular</a:t>
            </a:r>
            <a:r>
              <a:rPr lang="en-US" altLang="en-US" dirty="0" smtClean="0">
                <a:solidFill>
                  <a:schemeClr val="tx1"/>
                </a:solidFill>
              </a:rPr>
              <a:t>.</a:t>
            </a:r>
          </a:p>
          <a:p>
            <a:pPr marL="338138" indent="-338138">
              <a:spcBef>
                <a:spcPts val="0"/>
              </a:spcBef>
              <a:spcAft>
                <a:spcPts val="1300"/>
              </a:spcAft>
              <a:defRPr/>
            </a:pPr>
            <a:r>
              <a:rPr lang="en-US" altLang="en-US" dirty="0" smtClean="0">
                <a:solidFill>
                  <a:schemeClr val="tx1"/>
                </a:solidFill>
              </a:rPr>
              <a:t>If the dry soil </a:t>
            </a:r>
            <a:r>
              <a:rPr lang="en-US" altLang="en-US" dirty="0">
                <a:solidFill>
                  <a:schemeClr val="tx1"/>
                </a:solidFill>
              </a:rPr>
              <a:t>initially crumbles easily but then the small clumps </a:t>
            </a:r>
            <a:r>
              <a:rPr lang="en-US" altLang="en-US" dirty="0" smtClean="0">
                <a:solidFill>
                  <a:schemeClr val="tx1"/>
                </a:solidFill>
              </a:rPr>
              <a:t>do not break </a:t>
            </a:r>
            <a:r>
              <a:rPr lang="en-US" altLang="en-US" dirty="0">
                <a:solidFill>
                  <a:schemeClr val="tx1"/>
                </a:solidFill>
              </a:rPr>
              <a:t>up on their own</a:t>
            </a:r>
            <a:r>
              <a:rPr lang="en-US" altLang="en-US" dirty="0" smtClean="0">
                <a:solidFill>
                  <a:schemeClr val="tx1"/>
                </a:solidFill>
              </a:rPr>
              <a:t>, then the composition is likely a mix of clay and gravel, silt, or sand.</a:t>
            </a:r>
          </a:p>
        </p:txBody>
      </p:sp>
      <p:grpSp>
        <p:nvGrpSpPr>
          <p:cNvPr id="106500" name="Group 8"/>
          <p:cNvGrpSpPr>
            <a:grpSpLocks/>
          </p:cNvGrpSpPr>
          <p:nvPr/>
        </p:nvGrpSpPr>
        <p:grpSpPr bwMode="auto">
          <a:xfrm>
            <a:off x="288925" y="1443038"/>
            <a:ext cx="1220788" cy="1487487"/>
            <a:chOff x="300831" y="1676400"/>
            <a:chExt cx="1219993" cy="1486782"/>
          </a:xfrm>
        </p:grpSpPr>
        <p:pic>
          <p:nvPicPr>
            <p:cNvPr id="10650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676400"/>
              <a:ext cx="915193" cy="91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00831" y="2563391"/>
              <a:ext cx="1219993" cy="599791"/>
            </a:xfrm>
            <a:prstGeom prst="rect">
              <a:avLst/>
            </a:prstGeom>
            <a:noFill/>
          </p:spPr>
          <p:txBody>
            <a:bodyPr>
              <a:spAutoFit/>
            </a:bodyPr>
            <a:lstStyle/>
            <a:p>
              <a:pPr algn="ctr">
                <a:defRPr/>
              </a:pPr>
              <a:r>
                <a:rPr lang="en-US" sz="1000" dirty="0">
                  <a:latin typeface="+mn-lt"/>
                </a:rPr>
                <a:t>ROLE:</a:t>
              </a:r>
              <a:r>
                <a:rPr lang="en-US" sz="1100" b="1" dirty="0">
                  <a:latin typeface="+mn-lt"/>
                </a:rPr>
                <a:t/>
              </a:r>
              <a:br>
                <a:rPr lang="en-US" sz="1100" b="1" dirty="0">
                  <a:latin typeface="+mn-lt"/>
                </a:rPr>
              </a:br>
              <a:r>
                <a:rPr lang="en-US" sz="1100" b="1" dirty="0">
                  <a:latin typeface="+mn-lt"/>
                </a:rPr>
                <a:t>COMPETENT</a:t>
              </a:r>
            </a:p>
            <a:p>
              <a:pPr algn="ctr">
                <a:defRPr/>
              </a:pPr>
              <a:r>
                <a:rPr lang="en-US" sz="1100" b="1" dirty="0">
                  <a:latin typeface="+mn-lt"/>
                </a:rPr>
                <a:t>PERSON</a:t>
              </a:r>
            </a:p>
          </p:txBody>
        </p:sp>
      </p:grpSp>
      <p:pic>
        <p:nvPicPr>
          <p:cNvPr id="10650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9888" y="1446213"/>
            <a:ext cx="260985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74650" y="409575"/>
            <a:ext cx="1522413" cy="293688"/>
          </a:xfrm>
          <a:prstGeom prst="rect">
            <a:avLst/>
          </a:prstGeom>
        </p:spPr>
        <p:txBody>
          <a:bodyPr wrap="none">
            <a:spAutoFit/>
          </a:bodyPr>
          <a:lstStyle/>
          <a:p>
            <a:pPr>
              <a:defRPr/>
            </a:pPr>
            <a:r>
              <a:rPr lang="en-US" altLang="en-US" sz="1300" b="1" dirty="0">
                <a:solidFill>
                  <a:srgbClr val="FF9900"/>
                </a:solidFill>
                <a:latin typeface="+mn-lt"/>
              </a:rPr>
              <a:t>Soil Inspections</a:t>
            </a:r>
            <a:endParaRPr lang="en-US" sz="1300" b="1" dirty="0">
              <a:solidFill>
                <a:srgbClr val="FF9900"/>
              </a:solidFill>
              <a:latin typeface="+mn-lt"/>
            </a:endParaRPr>
          </a:p>
        </p:txBody>
      </p:sp>
      <p:cxnSp>
        <p:nvCxnSpPr>
          <p:cNvPr id="13" name="Straight Connector 12"/>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84425" y="327025"/>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Plasticity Test</a:t>
            </a:r>
          </a:p>
        </p:txBody>
      </p:sp>
      <p:sp>
        <p:nvSpPr>
          <p:cNvPr id="50179" name="Content Placeholder 2"/>
          <p:cNvSpPr>
            <a:spLocks noGrp="1"/>
          </p:cNvSpPr>
          <p:nvPr>
            <p:ph idx="1"/>
          </p:nvPr>
        </p:nvSpPr>
        <p:spPr bwMode="auto">
          <a:xfrm>
            <a:off x="2374900" y="1381125"/>
            <a:ext cx="3649663" cy="40211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300"/>
              </a:spcAft>
              <a:buFontTx/>
              <a:buNone/>
              <a:defRPr/>
            </a:pPr>
            <a:r>
              <a:rPr lang="en-US" altLang="en-US" sz="1300" b="1" dirty="0">
                <a:solidFill>
                  <a:schemeClr val="tx1"/>
                </a:solidFill>
              </a:rPr>
              <a:t>To perform a plasticity test</a:t>
            </a:r>
            <a:r>
              <a:rPr lang="en-US" altLang="en-US" sz="1300" b="1" dirty="0" smtClean="0">
                <a:solidFill>
                  <a:schemeClr val="tx1"/>
                </a:solidFill>
              </a:rPr>
              <a:t>:</a:t>
            </a:r>
            <a:endParaRPr lang="en-US" altLang="en-US" sz="1300" b="1" dirty="0">
              <a:solidFill>
                <a:schemeClr val="tx1"/>
              </a:solidFill>
            </a:endParaRPr>
          </a:p>
          <a:p>
            <a:pPr marL="342900" indent="-342900">
              <a:spcBef>
                <a:spcPts val="0"/>
              </a:spcBef>
              <a:spcAft>
                <a:spcPts val="1300"/>
              </a:spcAft>
              <a:buFont typeface="+mj-lt"/>
              <a:buAutoNum type="arabicPeriod"/>
              <a:defRPr/>
            </a:pPr>
            <a:r>
              <a:rPr lang="en-US" altLang="en-US" sz="1300" dirty="0">
                <a:solidFill>
                  <a:schemeClr val="tx1"/>
                </a:solidFill>
              </a:rPr>
              <a:t>Mold a moist soil sample into a ball</a:t>
            </a:r>
            <a:r>
              <a:rPr lang="en-US" altLang="en-US" sz="1300" dirty="0" smtClean="0">
                <a:solidFill>
                  <a:schemeClr val="tx1"/>
                </a:solidFill>
              </a:rPr>
              <a:t>.</a:t>
            </a:r>
            <a:endParaRPr lang="en-US" altLang="en-US" sz="1300" dirty="0">
              <a:solidFill>
                <a:schemeClr val="tx1"/>
              </a:solidFill>
            </a:endParaRPr>
          </a:p>
          <a:p>
            <a:pPr marL="342900" indent="-342900">
              <a:spcBef>
                <a:spcPts val="0"/>
              </a:spcBef>
              <a:spcAft>
                <a:spcPts val="1300"/>
              </a:spcAft>
              <a:buFont typeface="+mj-lt"/>
              <a:buAutoNum type="arabicPeriod"/>
              <a:defRPr/>
            </a:pPr>
            <a:r>
              <a:rPr lang="en-US" altLang="en-US" sz="1300" dirty="0">
                <a:solidFill>
                  <a:schemeClr val="tx1"/>
                </a:solidFill>
              </a:rPr>
              <a:t>Roll the ball into a thread approximately 1/8 inch in diameter by 2 inches long</a:t>
            </a:r>
            <a:r>
              <a:rPr lang="en-US" altLang="en-US" sz="1300" dirty="0" smtClean="0">
                <a:solidFill>
                  <a:schemeClr val="tx1"/>
                </a:solidFill>
              </a:rPr>
              <a:t>.</a:t>
            </a:r>
            <a:endParaRPr lang="en-US" altLang="en-US" sz="1300" dirty="0">
              <a:solidFill>
                <a:schemeClr val="tx1"/>
              </a:solidFill>
            </a:endParaRPr>
          </a:p>
          <a:p>
            <a:pPr marL="342900" indent="-342900">
              <a:spcBef>
                <a:spcPts val="0"/>
              </a:spcBef>
              <a:spcAft>
                <a:spcPts val="2000"/>
              </a:spcAft>
              <a:buFont typeface="+mj-lt"/>
              <a:buAutoNum type="arabicPeriod"/>
              <a:defRPr/>
            </a:pPr>
            <a:r>
              <a:rPr lang="en-US" altLang="en-US" sz="1300" dirty="0">
                <a:solidFill>
                  <a:schemeClr val="tx1"/>
                </a:solidFill>
              </a:rPr>
              <a:t>Hold the rolled sample by an end</a:t>
            </a:r>
            <a:r>
              <a:rPr lang="en-US" altLang="en-US" sz="1300" dirty="0" smtClean="0">
                <a:solidFill>
                  <a:schemeClr val="tx1"/>
                </a:solidFill>
              </a:rPr>
              <a:t>.</a:t>
            </a:r>
            <a:endParaRPr lang="en-US" altLang="en-US" sz="1300" dirty="0">
              <a:solidFill>
                <a:schemeClr val="tx1"/>
              </a:solidFill>
            </a:endParaRPr>
          </a:p>
          <a:p>
            <a:pPr marL="342900" indent="-342900">
              <a:spcBef>
                <a:spcPts val="0"/>
              </a:spcBef>
              <a:spcAft>
                <a:spcPts val="1300"/>
              </a:spcAft>
              <a:buFont typeface="+mj-lt"/>
              <a:buAutoNum type="arabicPeriod"/>
              <a:defRPr/>
            </a:pPr>
            <a:r>
              <a:rPr lang="en-US" altLang="en-US" sz="1300" dirty="0" smtClean="0">
                <a:solidFill>
                  <a:schemeClr val="tx1"/>
                </a:solidFill>
              </a:rPr>
              <a:t>If the </a:t>
            </a:r>
            <a:r>
              <a:rPr lang="en-US" altLang="en-US" sz="1300" dirty="0">
                <a:solidFill>
                  <a:schemeClr val="tx1"/>
                </a:solidFill>
              </a:rPr>
              <a:t>rolled sample </a:t>
            </a:r>
            <a:r>
              <a:rPr lang="en-US" altLang="en-US" sz="1300" dirty="0" smtClean="0">
                <a:solidFill>
                  <a:schemeClr val="tx1"/>
                </a:solidFill>
              </a:rPr>
              <a:t>does not </a:t>
            </a:r>
            <a:r>
              <a:rPr lang="en-US" altLang="en-US" sz="1300" dirty="0">
                <a:solidFill>
                  <a:schemeClr val="tx1"/>
                </a:solidFill>
              </a:rPr>
              <a:t>break or </a:t>
            </a:r>
            <a:r>
              <a:rPr lang="en-US" altLang="en-US" sz="1300" dirty="0" smtClean="0">
                <a:solidFill>
                  <a:schemeClr val="tx1"/>
                </a:solidFill>
              </a:rPr>
              <a:t>tear, the </a:t>
            </a:r>
            <a:r>
              <a:rPr lang="en-US" altLang="en-US" sz="1300" dirty="0">
                <a:solidFill>
                  <a:schemeClr val="tx1"/>
                </a:solidFill>
              </a:rPr>
              <a:t>soil is </a:t>
            </a:r>
            <a:r>
              <a:rPr lang="en-US" altLang="en-US" sz="1300" b="1" dirty="0" smtClean="0">
                <a:solidFill>
                  <a:schemeClr val="tx1"/>
                </a:solidFill>
              </a:rPr>
              <a:t>cohesive</a:t>
            </a:r>
            <a:r>
              <a:rPr lang="en-US" altLang="en-US" sz="1300" dirty="0">
                <a:solidFill>
                  <a:schemeClr val="tx1"/>
                </a:solidFill>
              </a:rPr>
              <a:t>.</a:t>
            </a:r>
          </a:p>
        </p:txBody>
      </p:sp>
      <p:grpSp>
        <p:nvGrpSpPr>
          <p:cNvPr id="108549" name="Group 8"/>
          <p:cNvGrpSpPr>
            <a:grpSpLocks/>
          </p:cNvGrpSpPr>
          <p:nvPr/>
        </p:nvGrpSpPr>
        <p:grpSpPr bwMode="auto">
          <a:xfrm>
            <a:off x="290513" y="1447800"/>
            <a:ext cx="1220787" cy="1487488"/>
            <a:chOff x="300831" y="1676400"/>
            <a:chExt cx="1219993" cy="1486782"/>
          </a:xfrm>
        </p:grpSpPr>
        <p:pic>
          <p:nvPicPr>
            <p:cNvPr id="10855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676400"/>
              <a:ext cx="915193" cy="91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00831" y="2563392"/>
              <a:ext cx="1219993" cy="599790"/>
            </a:xfrm>
            <a:prstGeom prst="rect">
              <a:avLst/>
            </a:prstGeom>
            <a:noFill/>
          </p:spPr>
          <p:txBody>
            <a:bodyPr>
              <a:spAutoFit/>
            </a:bodyPr>
            <a:lstStyle/>
            <a:p>
              <a:pPr algn="ctr">
                <a:defRPr/>
              </a:pPr>
              <a:r>
                <a:rPr lang="en-US" sz="1000" dirty="0">
                  <a:latin typeface="+mn-lt"/>
                </a:rPr>
                <a:t>ROLE:</a:t>
              </a:r>
              <a:r>
                <a:rPr lang="en-US" sz="1100" b="1" dirty="0">
                  <a:latin typeface="+mn-lt"/>
                </a:rPr>
                <a:t/>
              </a:r>
              <a:br>
                <a:rPr lang="en-US" sz="1100" b="1" dirty="0">
                  <a:latin typeface="+mn-lt"/>
                </a:rPr>
              </a:br>
              <a:r>
                <a:rPr lang="en-US" sz="1100" b="1" dirty="0">
                  <a:latin typeface="+mn-lt"/>
                </a:rPr>
                <a:t>COMPETENT</a:t>
              </a:r>
            </a:p>
            <a:p>
              <a:pPr algn="ctr">
                <a:defRPr/>
              </a:pPr>
              <a:r>
                <a:rPr lang="en-US" sz="1100" b="1" dirty="0">
                  <a:latin typeface="+mn-lt"/>
                </a:rPr>
                <a:t>PERSON</a:t>
              </a:r>
            </a:p>
          </p:txBody>
        </p:sp>
      </p:grpSp>
      <p:sp>
        <p:nvSpPr>
          <p:cNvPr id="8" name="Rectangle 7"/>
          <p:cNvSpPr/>
          <p:nvPr/>
        </p:nvSpPr>
        <p:spPr>
          <a:xfrm>
            <a:off x="374650" y="409575"/>
            <a:ext cx="1522413" cy="293688"/>
          </a:xfrm>
          <a:prstGeom prst="rect">
            <a:avLst/>
          </a:prstGeom>
        </p:spPr>
        <p:txBody>
          <a:bodyPr wrap="none">
            <a:spAutoFit/>
          </a:bodyPr>
          <a:lstStyle/>
          <a:p>
            <a:pPr>
              <a:defRPr/>
            </a:pPr>
            <a:r>
              <a:rPr lang="en-US" altLang="en-US" sz="1300" b="1" dirty="0">
                <a:solidFill>
                  <a:srgbClr val="FF9900"/>
                </a:solidFill>
                <a:latin typeface="+mn-lt"/>
              </a:rPr>
              <a:t>Soil Inspections</a:t>
            </a:r>
            <a:endParaRPr lang="en-US" sz="1300" b="1" dirty="0">
              <a:solidFill>
                <a:srgbClr val="FF9900"/>
              </a:solidFill>
              <a:latin typeface="+mn-lt"/>
            </a:endParaRPr>
          </a:p>
        </p:txBody>
      </p:sp>
      <p:cxnSp>
        <p:nvCxnSpPr>
          <p:cNvPr id="10" name="Straight Connector 9"/>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6099414" y="1447800"/>
            <a:ext cx="3200400" cy="264922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84425" y="338138"/>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Inspection Equipment</a:t>
            </a:r>
          </a:p>
        </p:txBody>
      </p:sp>
      <p:sp>
        <p:nvSpPr>
          <p:cNvPr id="110595" name="Content Placeholder 2"/>
          <p:cNvSpPr>
            <a:spLocks noGrp="1"/>
          </p:cNvSpPr>
          <p:nvPr>
            <p:ph idx="1"/>
          </p:nvPr>
        </p:nvSpPr>
        <p:spPr bwMode="auto">
          <a:xfrm>
            <a:off x="2344385" y="1360311"/>
            <a:ext cx="327025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spcAft>
                <a:spcPts val="800"/>
              </a:spcAft>
              <a:buFontTx/>
              <a:buNone/>
            </a:pPr>
            <a:r>
              <a:rPr lang="en-US" altLang="en-US" sz="1300" b="1" dirty="0" smtClean="0">
                <a:solidFill>
                  <a:schemeClr val="tx1"/>
                </a:solidFill>
              </a:rPr>
              <a:t>Pocket penetrometer test:</a:t>
            </a:r>
          </a:p>
          <a:p>
            <a:pPr marL="0" indent="0">
              <a:spcBef>
                <a:spcPct val="0"/>
              </a:spcBef>
              <a:spcAft>
                <a:spcPts val="1300"/>
              </a:spcAft>
              <a:buFontTx/>
              <a:buNone/>
            </a:pPr>
            <a:r>
              <a:rPr lang="en-US" altLang="en-US" sz="1300" dirty="0" smtClean="0">
                <a:solidFill>
                  <a:schemeClr val="tx1"/>
                </a:solidFill>
              </a:rPr>
              <a:t>A penetrometer is a spring-operated gauge inserted directly into a soil sample to determine its unconfined compressive strength, which is displayed on an outer indicator sleeve.</a:t>
            </a:r>
          </a:p>
          <a:p>
            <a:pPr marL="0" indent="0">
              <a:spcBef>
                <a:spcPct val="0"/>
              </a:spcBef>
              <a:spcAft>
                <a:spcPts val="1300"/>
              </a:spcAft>
              <a:buFontTx/>
              <a:buNone/>
            </a:pPr>
            <a:r>
              <a:rPr lang="en-US" altLang="en-US" sz="1300" dirty="0" smtClean="0">
                <a:solidFill>
                  <a:schemeClr val="tx1"/>
                </a:solidFill>
              </a:rPr>
              <a:t>Penetrometers can be calibrated either for imperial (tons per square foot, </a:t>
            </a:r>
            <a:r>
              <a:rPr lang="en-US" altLang="en-US" sz="1300" b="1" dirty="0" err="1" smtClean="0">
                <a:solidFill>
                  <a:schemeClr val="tx1"/>
                </a:solidFill>
              </a:rPr>
              <a:t>tsf</a:t>
            </a:r>
            <a:r>
              <a:rPr lang="en-US" altLang="en-US" sz="1300" dirty="0" smtClean="0">
                <a:solidFill>
                  <a:schemeClr val="tx1"/>
                </a:solidFill>
              </a:rPr>
              <a:t>) or metric (kilograms per square centimeter, </a:t>
            </a:r>
            <a:r>
              <a:rPr lang="en-US" altLang="en-US" sz="1300" b="1" dirty="0" err="1" smtClean="0">
                <a:solidFill>
                  <a:schemeClr val="tx1"/>
                </a:solidFill>
              </a:rPr>
              <a:t>kPa</a:t>
            </a:r>
            <a:r>
              <a:rPr lang="en-US" altLang="en-US" sz="1300" dirty="0" smtClean="0">
                <a:solidFill>
                  <a:schemeClr val="tx1"/>
                </a:solidFill>
              </a:rPr>
              <a:t>) measurements. </a:t>
            </a:r>
          </a:p>
          <a:p>
            <a:pPr marL="0" indent="0">
              <a:spcBef>
                <a:spcPct val="0"/>
              </a:spcBef>
              <a:spcAft>
                <a:spcPts val="1300"/>
              </a:spcAft>
              <a:buFontTx/>
              <a:buNone/>
            </a:pPr>
            <a:r>
              <a:rPr lang="en-US" altLang="en-US" sz="1300" dirty="0" smtClean="0">
                <a:solidFill>
                  <a:schemeClr val="tx1"/>
                </a:solidFill>
              </a:rPr>
              <a:t>Please note that penetrometer results usually have a ± 20-40% margin of error.</a:t>
            </a:r>
            <a:endParaRPr lang="en-US" altLang="en-US" sz="1300" b="1" dirty="0" smtClean="0">
              <a:solidFill>
                <a:schemeClr val="tx1"/>
              </a:solidFill>
            </a:endParaRPr>
          </a:p>
        </p:txBody>
      </p:sp>
      <p:sp>
        <p:nvSpPr>
          <p:cNvPr id="5" name="Content Placeholder 2"/>
          <p:cNvSpPr txBox="1">
            <a:spLocks/>
          </p:cNvSpPr>
          <p:nvPr/>
        </p:nvSpPr>
        <p:spPr bwMode="auto">
          <a:xfrm>
            <a:off x="6027738" y="1371600"/>
            <a:ext cx="3276600" cy="2590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80959" indent="-280959" algn="l" rtl="0" eaLnBrk="0" fontAlgn="base" hangingPunct="0">
              <a:spcBef>
                <a:spcPct val="20000"/>
              </a:spcBef>
              <a:spcAft>
                <a:spcPct val="0"/>
              </a:spcAft>
              <a:buChar char="•"/>
              <a:defRPr sz="1475">
                <a:solidFill>
                  <a:srgbClr val="3D3D3D"/>
                </a:solidFill>
                <a:latin typeface="+mn-lt"/>
                <a:ea typeface="+mn-ea"/>
                <a:cs typeface="+mn-cs"/>
              </a:defRPr>
            </a:lvl1pPr>
            <a:lvl2pPr marL="610546" indent="-232332" algn="l" rtl="0" eaLnBrk="0" fontAlgn="base" hangingPunct="0">
              <a:spcBef>
                <a:spcPct val="20000"/>
              </a:spcBef>
              <a:spcAft>
                <a:spcPct val="0"/>
              </a:spcAft>
              <a:buChar char="–"/>
              <a:defRPr sz="1475">
                <a:solidFill>
                  <a:srgbClr val="3D3D3D"/>
                </a:solidFill>
                <a:latin typeface="+mn-lt"/>
                <a:cs typeface="+mn-cs"/>
              </a:defRPr>
            </a:lvl2pPr>
            <a:lvl3pPr marL="940132" indent="-185505" algn="l" rtl="0" eaLnBrk="0" fontAlgn="base" hangingPunct="0">
              <a:spcBef>
                <a:spcPct val="20000"/>
              </a:spcBef>
              <a:spcAft>
                <a:spcPct val="0"/>
              </a:spcAft>
              <a:buChar char="•"/>
              <a:defRPr sz="1475">
                <a:solidFill>
                  <a:srgbClr val="3D3D3D"/>
                </a:solidFill>
                <a:latin typeface="+mn-lt"/>
                <a:cs typeface="+mn-cs"/>
              </a:defRPr>
            </a:lvl3pPr>
            <a:lvl4pPr marL="1316545" indent="-185505" algn="l" rtl="0" eaLnBrk="0" fontAlgn="base" hangingPunct="0">
              <a:spcBef>
                <a:spcPct val="20000"/>
              </a:spcBef>
              <a:spcAft>
                <a:spcPct val="0"/>
              </a:spcAft>
              <a:buChar char="–"/>
              <a:defRPr sz="1475">
                <a:solidFill>
                  <a:srgbClr val="3D3D3D"/>
                </a:solidFill>
                <a:latin typeface="+mn-lt"/>
                <a:cs typeface="+mn-cs"/>
              </a:defRPr>
            </a:lvl4pPr>
            <a:lvl5pPr marL="1696560" indent="-185505"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spcBef>
                <a:spcPts val="0"/>
              </a:spcBef>
              <a:spcAft>
                <a:spcPts val="800"/>
              </a:spcAft>
              <a:buFontTx/>
              <a:buNone/>
              <a:defRPr/>
            </a:pPr>
            <a:r>
              <a:rPr lang="en-US" sz="1300" b="1" kern="0" dirty="0" smtClean="0">
                <a:solidFill>
                  <a:schemeClr val="tx1"/>
                </a:solidFill>
              </a:rPr>
              <a:t>Shear vane </a:t>
            </a:r>
            <a:r>
              <a:rPr lang="en-US" sz="1300" b="1" kern="0" dirty="0">
                <a:solidFill>
                  <a:schemeClr val="tx1"/>
                </a:solidFill>
              </a:rPr>
              <a:t>(</a:t>
            </a:r>
            <a:r>
              <a:rPr lang="en-US" sz="1300" b="1" kern="0" dirty="0" err="1">
                <a:solidFill>
                  <a:schemeClr val="tx1"/>
                </a:solidFill>
              </a:rPr>
              <a:t>Torvane</a:t>
            </a:r>
            <a:r>
              <a:rPr lang="en-US" sz="1300" b="1" kern="0" dirty="0" smtClean="0">
                <a:solidFill>
                  <a:schemeClr val="tx1"/>
                </a:solidFill>
              </a:rPr>
              <a:t>) test</a:t>
            </a:r>
            <a:r>
              <a:rPr lang="en-US" sz="1300" kern="0" dirty="0" smtClean="0">
                <a:solidFill>
                  <a:schemeClr val="tx1"/>
                </a:solidFill>
              </a:rPr>
              <a:t>:</a:t>
            </a:r>
            <a:endParaRPr lang="en-US" sz="1300" kern="0" dirty="0">
              <a:solidFill>
                <a:schemeClr val="tx1"/>
              </a:solidFill>
            </a:endParaRPr>
          </a:p>
          <a:p>
            <a:pPr marL="0" indent="0">
              <a:spcBef>
                <a:spcPts val="0"/>
              </a:spcBef>
              <a:spcAft>
                <a:spcPts val="1300"/>
              </a:spcAft>
              <a:buFontTx/>
              <a:buNone/>
              <a:defRPr/>
            </a:pPr>
            <a:r>
              <a:rPr lang="en-US" sz="1300" kern="0" dirty="0">
                <a:solidFill>
                  <a:schemeClr val="tx1"/>
                </a:solidFill>
              </a:rPr>
              <a:t>Hand-operated </a:t>
            </a:r>
            <a:r>
              <a:rPr lang="en-US" sz="1300" kern="0" dirty="0" smtClean="0">
                <a:solidFill>
                  <a:schemeClr val="tx1"/>
                </a:solidFill>
              </a:rPr>
              <a:t>shear vanes </a:t>
            </a:r>
            <a:r>
              <a:rPr lang="en-US" sz="1300" kern="0" dirty="0">
                <a:solidFill>
                  <a:schemeClr val="tx1"/>
                </a:solidFill>
              </a:rPr>
              <a:t>can also be used to determine a soil’s unconfined compressive strength, by pressing the vane’s blades into an undisturbed section of soil and adding pressure until the soil fails</a:t>
            </a:r>
            <a:r>
              <a:rPr lang="en-US" sz="1300" kern="0" dirty="0" smtClean="0">
                <a:solidFill>
                  <a:schemeClr val="tx1"/>
                </a:solidFill>
              </a:rPr>
              <a:t>.</a:t>
            </a:r>
            <a:endParaRPr lang="en-US" sz="1300" kern="0" dirty="0">
              <a:solidFill>
                <a:schemeClr val="tx1"/>
              </a:solidFill>
            </a:endParaRPr>
          </a:p>
          <a:p>
            <a:pPr marL="0" indent="0">
              <a:spcBef>
                <a:spcPts val="0"/>
              </a:spcBef>
              <a:spcAft>
                <a:spcPts val="1300"/>
              </a:spcAft>
              <a:buFontTx/>
              <a:buNone/>
              <a:defRPr/>
            </a:pPr>
            <a:r>
              <a:rPr lang="en-US" sz="1300" kern="0" dirty="0">
                <a:solidFill>
                  <a:schemeClr val="tx1"/>
                </a:solidFill>
              </a:rPr>
              <a:t>If using a </a:t>
            </a:r>
            <a:r>
              <a:rPr lang="en-US" sz="1300" kern="0" dirty="0" smtClean="0">
                <a:solidFill>
                  <a:schemeClr val="tx1"/>
                </a:solidFill>
              </a:rPr>
              <a:t>shear vane</a:t>
            </a:r>
            <a:r>
              <a:rPr lang="en-US" sz="1300" kern="0" dirty="0">
                <a:solidFill>
                  <a:schemeClr val="tx1"/>
                </a:solidFill>
              </a:rPr>
              <a:t>, multiply the instrument’s reading by 2 to determine the soil’s </a:t>
            </a:r>
            <a:r>
              <a:rPr lang="en-US" sz="1300" kern="0" dirty="0" err="1">
                <a:solidFill>
                  <a:schemeClr val="tx1"/>
                </a:solidFill>
              </a:rPr>
              <a:t>tsf</a:t>
            </a:r>
            <a:r>
              <a:rPr lang="en-US" sz="1300" kern="0" dirty="0">
                <a:solidFill>
                  <a:schemeClr val="tx1"/>
                </a:solidFill>
              </a:rPr>
              <a:t> or </a:t>
            </a:r>
            <a:r>
              <a:rPr lang="en-US" sz="1300" kern="0" dirty="0" err="1">
                <a:solidFill>
                  <a:schemeClr val="tx1"/>
                </a:solidFill>
              </a:rPr>
              <a:t>kPa</a:t>
            </a:r>
            <a:r>
              <a:rPr lang="en-US" sz="1300" kern="0" dirty="0">
                <a:solidFill>
                  <a:schemeClr val="tx1"/>
                </a:solidFill>
              </a:rPr>
              <a:t> (based on the instrument’s calibration</a:t>
            </a:r>
            <a:r>
              <a:rPr lang="en-US" sz="1300" kern="0" dirty="0" smtClean="0">
                <a:solidFill>
                  <a:schemeClr val="tx1"/>
                </a:solidFill>
              </a:rPr>
              <a:t>).</a:t>
            </a:r>
            <a:endParaRPr lang="en-US" sz="1300" kern="0" dirty="0">
              <a:solidFill>
                <a:schemeClr val="tx1"/>
              </a:solidFill>
            </a:endParaRPr>
          </a:p>
        </p:txBody>
      </p:sp>
      <p:grpSp>
        <p:nvGrpSpPr>
          <p:cNvPr id="110597" name="Group 8"/>
          <p:cNvGrpSpPr>
            <a:grpSpLocks/>
          </p:cNvGrpSpPr>
          <p:nvPr/>
        </p:nvGrpSpPr>
        <p:grpSpPr bwMode="auto">
          <a:xfrm>
            <a:off x="290513" y="1447800"/>
            <a:ext cx="1220787" cy="1487488"/>
            <a:chOff x="300831" y="1676400"/>
            <a:chExt cx="1219993" cy="1486782"/>
          </a:xfrm>
        </p:grpSpPr>
        <p:pic>
          <p:nvPicPr>
            <p:cNvPr id="11060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676400"/>
              <a:ext cx="915193" cy="91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00831" y="2563392"/>
              <a:ext cx="1219993" cy="599790"/>
            </a:xfrm>
            <a:prstGeom prst="rect">
              <a:avLst/>
            </a:prstGeom>
            <a:noFill/>
          </p:spPr>
          <p:txBody>
            <a:bodyPr>
              <a:spAutoFit/>
            </a:bodyPr>
            <a:lstStyle/>
            <a:p>
              <a:pPr algn="ctr">
                <a:defRPr/>
              </a:pPr>
              <a:r>
                <a:rPr lang="en-US" sz="1000" dirty="0">
                  <a:latin typeface="+mn-lt"/>
                </a:rPr>
                <a:t>ROLE:</a:t>
              </a:r>
              <a:r>
                <a:rPr lang="en-US" sz="1100" b="1" dirty="0">
                  <a:latin typeface="+mn-lt"/>
                </a:rPr>
                <a:t/>
              </a:r>
              <a:br>
                <a:rPr lang="en-US" sz="1100" b="1" dirty="0">
                  <a:latin typeface="+mn-lt"/>
                </a:rPr>
              </a:br>
              <a:r>
                <a:rPr lang="en-US" sz="1100" b="1" dirty="0">
                  <a:latin typeface="+mn-lt"/>
                </a:rPr>
                <a:t>COMPETENT</a:t>
              </a:r>
            </a:p>
            <a:p>
              <a:pPr algn="ctr">
                <a:defRPr/>
              </a:pPr>
              <a:r>
                <a:rPr lang="en-US" sz="1100" b="1" dirty="0">
                  <a:latin typeface="+mn-lt"/>
                </a:rPr>
                <a:t>PERSON</a:t>
              </a:r>
            </a:p>
          </p:txBody>
        </p:sp>
      </p:grpSp>
      <p:sp>
        <p:nvSpPr>
          <p:cNvPr id="8" name="Rectangle 7"/>
          <p:cNvSpPr/>
          <p:nvPr/>
        </p:nvSpPr>
        <p:spPr>
          <a:xfrm>
            <a:off x="374650" y="409575"/>
            <a:ext cx="1522413" cy="293688"/>
          </a:xfrm>
          <a:prstGeom prst="rect">
            <a:avLst/>
          </a:prstGeom>
        </p:spPr>
        <p:txBody>
          <a:bodyPr wrap="none">
            <a:spAutoFit/>
          </a:bodyPr>
          <a:lstStyle/>
          <a:p>
            <a:pPr>
              <a:defRPr/>
            </a:pPr>
            <a:r>
              <a:rPr lang="en-US" altLang="en-US" sz="1300" b="1" dirty="0">
                <a:solidFill>
                  <a:srgbClr val="FF9900"/>
                </a:solidFill>
                <a:latin typeface="+mn-lt"/>
              </a:rPr>
              <a:t>Soil Inspections</a:t>
            </a:r>
            <a:endParaRPr lang="en-US" sz="1300" b="1" dirty="0">
              <a:solidFill>
                <a:srgbClr val="FF9900"/>
              </a:solidFill>
              <a:latin typeface="+mn-lt"/>
            </a:endParaRPr>
          </a:p>
        </p:txBody>
      </p:sp>
      <p:cxnSp>
        <p:nvCxnSpPr>
          <p:cNvPr id="10" name="Straight Connector 9"/>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52675" y="338138"/>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Cave-in Hazards</a:t>
            </a:r>
          </a:p>
        </p:txBody>
      </p:sp>
      <p:grpSp>
        <p:nvGrpSpPr>
          <p:cNvPr id="120835" name="Group 4"/>
          <p:cNvGrpSpPr>
            <a:grpSpLocks/>
          </p:cNvGrpSpPr>
          <p:nvPr/>
        </p:nvGrpSpPr>
        <p:grpSpPr bwMode="auto">
          <a:xfrm>
            <a:off x="449263" y="407988"/>
            <a:ext cx="1557337" cy="1782762"/>
            <a:chOff x="395288" y="284163"/>
            <a:chExt cx="1373187" cy="1571369"/>
          </a:xfrm>
        </p:grpSpPr>
        <p:sp>
          <p:nvSpPr>
            <p:cNvPr id="6" name="Rounded Rectangle 5"/>
            <p:cNvSpPr/>
            <p:nvPr/>
          </p:nvSpPr>
          <p:spPr>
            <a:xfrm>
              <a:off x="395288" y="284163"/>
              <a:ext cx="1371788" cy="1467824"/>
            </a:xfrm>
            <a:prstGeom prst="roundRect">
              <a:avLst>
                <a:gd name="adj" fmla="val 5678"/>
              </a:avLst>
            </a:prstGeom>
            <a:solidFill>
              <a:srgbClr val="FB83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Content Placeholder 2"/>
            <p:cNvSpPr txBox="1">
              <a:spLocks/>
            </p:cNvSpPr>
            <p:nvPr/>
          </p:nvSpPr>
          <p:spPr>
            <a:xfrm>
              <a:off x="396687" y="284163"/>
              <a:ext cx="1371788" cy="249068"/>
            </a:xfrm>
            <a:prstGeom prst="rect">
              <a:avLst/>
            </a:prstGeom>
          </p:spPr>
          <p:txBody>
            <a:bodyPr lIns="92473" tIns="46236" rIns="92473" bIns="46236"/>
            <a:lstStyle>
              <a:lvl1pPr marL="281117" indent="-281117" algn="l" rtl="0" eaLnBrk="0" fontAlgn="base" hangingPunct="0">
                <a:spcBef>
                  <a:spcPct val="20000"/>
                </a:spcBef>
                <a:spcAft>
                  <a:spcPct val="0"/>
                </a:spcAft>
                <a:buChar char="•"/>
                <a:defRPr sz="1112">
                  <a:solidFill>
                    <a:srgbClr val="3D3D3D"/>
                  </a:solidFill>
                  <a:latin typeface="+mn-lt"/>
                  <a:ea typeface="+mn-ea"/>
                  <a:cs typeface="+mn-cs"/>
                </a:defRPr>
              </a:lvl1pPr>
              <a:lvl2pPr marL="612490" indent="-234004" algn="l" rtl="0" eaLnBrk="0" fontAlgn="base" hangingPunct="0">
                <a:spcBef>
                  <a:spcPct val="20000"/>
                </a:spcBef>
                <a:spcAft>
                  <a:spcPct val="0"/>
                </a:spcAft>
                <a:buChar char="–"/>
                <a:defRPr sz="1112">
                  <a:solidFill>
                    <a:srgbClr val="3D3D3D"/>
                  </a:solidFill>
                  <a:latin typeface="+mn-lt"/>
                  <a:cs typeface="+mn-cs"/>
                </a:defRPr>
              </a:lvl2pPr>
              <a:lvl3pPr marL="942293" indent="-186888" algn="l" rtl="0" eaLnBrk="0" fontAlgn="base" hangingPunct="0">
                <a:spcBef>
                  <a:spcPct val="20000"/>
                </a:spcBef>
                <a:spcAft>
                  <a:spcPct val="0"/>
                </a:spcAft>
                <a:buChar char="•"/>
                <a:defRPr sz="1112">
                  <a:solidFill>
                    <a:srgbClr val="3D3D3D"/>
                  </a:solidFill>
                  <a:latin typeface="+mn-lt"/>
                  <a:cs typeface="+mn-cs"/>
                </a:defRPr>
              </a:lvl3pPr>
              <a:lvl4pPr marL="1319210" indent="-186888" algn="l" rtl="0" eaLnBrk="0" fontAlgn="base" hangingPunct="0">
                <a:spcBef>
                  <a:spcPct val="20000"/>
                </a:spcBef>
                <a:spcAft>
                  <a:spcPct val="0"/>
                </a:spcAft>
                <a:buChar char="–"/>
                <a:defRPr sz="1112">
                  <a:solidFill>
                    <a:srgbClr val="3D3D3D"/>
                  </a:solidFill>
                  <a:latin typeface="+mn-lt"/>
                  <a:cs typeface="+mn-cs"/>
                </a:defRPr>
              </a:lvl4pPr>
              <a:lvl5pPr marL="1697698" indent="-186888" algn="l" rtl="0" eaLnBrk="0" fontAlgn="base" hangingPunct="0">
                <a:spcBef>
                  <a:spcPct val="20000"/>
                </a:spcBef>
                <a:spcAft>
                  <a:spcPct val="0"/>
                </a:spcAft>
                <a:buChar char="»"/>
                <a:defRPr sz="1112">
                  <a:solidFill>
                    <a:srgbClr val="3D3D3D"/>
                  </a:solidFill>
                  <a:latin typeface="+mn-lt"/>
                  <a:cs typeface="+mn-cs"/>
                </a:defRPr>
              </a:lvl5pPr>
              <a:lvl6pPr marL="2076740" indent="-188795" algn="l" rtl="0" fontAlgn="base">
                <a:spcBef>
                  <a:spcPct val="20000"/>
                </a:spcBef>
                <a:spcAft>
                  <a:spcPct val="0"/>
                </a:spcAft>
                <a:buChar char="»"/>
                <a:defRPr sz="1668">
                  <a:solidFill>
                    <a:schemeClr val="tx1"/>
                  </a:solidFill>
                  <a:latin typeface="+mn-lt"/>
                  <a:cs typeface="+mn-cs"/>
                </a:defRPr>
              </a:lvl6pPr>
              <a:lvl7pPr marL="2454330" indent="-188795" algn="l" rtl="0" fontAlgn="base">
                <a:spcBef>
                  <a:spcPct val="20000"/>
                </a:spcBef>
                <a:spcAft>
                  <a:spcPct val="0"/>
                </a:spcAft>
                <a:buChar char="»"/>
                <a:defRPr sz="1668">
                  <a:solidFill>
                    <a:schemeClr val="tx1"/>
                  </a:solidFill>
                  <a:latin typeface="+mn-lt"/>
                  <a:cs typeface="+mn-cs"/>
                </a:defRPr>
              </a:lvl7pPr>
              <a:lvl8pPr marL="2831919" indent="-188795" algn="l" rtl="0" fontAlgn="base">
                <a:spcBef>
                  <a:spcPct val="20000"/>
                </a:spcBef>
                <a:spcAft>
                  <a:spcPct val="0"/>
                </a:spcAft>
                <a:buChar char="»"/>
                <a:defRPr sz="1668">
                  <a:solidFill>
                    <a:schemeClr val="tx1"/>
                  </a:solidFill>
                  <a:latin typeface="+mn-lt"/>
                  <a:cs typeface="+mn-cs"/>
                </a:defRPr>
              </a:lvl8pPr>
              <a:lvl9pPr marL="3209507" indent="-188795" algn="l" rtl="0" fontAlgn="base">
                <a:spcBef>
                  <a:spcPct val="20000"/>
                </a:spcBef>
                <a:spcAft>
                  <a:spcPct val="0"/>
                </a:spcAft>
                <a:buChar char="»"/>
                <a:defRPr sz="1668">
                  <a:solidFill>
                    <a:schemeClr val="tx1"/>
                  </a:solidFill>
                  <a:latin typeface="+mn-lt"/>
                  <a:cs typeface="+mn-cs"/>
                </a:defRPr>
              </a:lvl9pPr>
            </a:lstStyle>
            <a:p>
              <a:pPr marL="0" indent="0" algn="ctr">
                <a:spcBef>
                  <a:spcPts val="0"/>
                </a:spcBef>
                <a:spcAft>
                  <a:spcPts val="386"/>
                </a:spcAft>
                <a:buFontTx/>
                <a:buNone/>
                <a:defRPr/>
              </a:pPr>
              <a:r>
                <a:rPr lang="en-US" altLang="en-US" sz="1191" kern="0" dirty="0">
                  <a:solidFill>
                    <a:schemeClr val="bg1"/>
                  </a:solidFill>
                </a:rPr>
                <a:t>Part</a:t>
              </a:r>
            </a:p>
          </p:txBody>
        </p:sp>
        <p:sp>
          <p:nvSpPr>
            <p:cNvPr id="8" name="TextBox 7"/>
            <p:cNvSpPr txBox="1">
              <a:spLocks noChangeArrowheads="1"/>
            </p:cNvSpPr>
            <p:nvPr/>
          </p:nvSpPr>
          <p:spPr bwMode="auto">
            <a:xfrm>
              <a:off x="395288" y="296756"/>
              <a:ext cx="1371788" cy="15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0891" b="1" dirty="0" smtClean="0">
                  <a:solidFill>
                    <a:schemeClr val="bg1"/>
                  </a:solidFill>
                </a:rPr>
                <a:t>4</a:t>
              </a:r>
              <a:endParaRPr lang="en-US" altLang="en-US" sz="10891" b="1" dirty="0">
                <a:solidFill>
                  <a:schemeClr val="bg1"/>
                </a:solidFill>
              </a:endParaRPr>
            </a:p>
          </p:txBody>
        </p:sp>
      </p:grpSp>
      <p:sp>
        <p:nvSpPr>
          <p:cNvPr id="10" name="Content Placeholder 2"/>
          <p:cNvSpPr txBox="1">
            <a:spLocks/>
          </p:cNvSpPr>
          <p:nvPr/>
        </p:nvSpPr>
        <p:spPr>
          <a:xfrm>
            <a:off x="2381250" y="1366838"/>
            <a:ext cx="4024313" cy="2106612"/>
          </a:xfrm>
          <a:prstGeom prst="rect">
            <a:avLst/>
          </a:prstGeom>
        </p:spPr>
        <p:txBody>
          <a:bodyPr lIns="92473" tIns="46236" rIns="92473" bIns="46236"/>
          <a:lstStyle>
            <a:lvl1pPr marL="247650" indent="-247650" algn="l" rtl="0" eaLnBrk="0" fontAlgn="base" hangingPunct="0">
              <a:spcBef>
                <a:spcPct val="20000"/>
              </a:spcBef>
              <a:spcAft>
                <a:spcPct val="0"/>
              </a:spcAft>
              <a:buChar char="•"/>
              <a:defRPr sz="1300">
                <a:solidFill>
                  <a:srgbClr val="3D3D3D"/>
                </a:solidFill>
                <a:latin typeface="+mn-lt"/>
                <a:ea typeface="+mn-ea"/>
                <a:cs typeface="+mn-cs"/>
              </a:defRPr>
            </a:lvl1pPr>
            <a:lvl2pPr marL="538163" indent="-204788" algn="l" rtl="0" eaLnBrk="0" fontAlgn="base" hangingPunct="0">
              <a:spcBef>
                <a:spcPct val="20000"/>
              </a:spcBef>
              <a:spcAft>
                <a:spcPct val="0"/>
              </a:spcAft>
              <a:buChar char="–"/>
              <a:defRPr sz="1300">
                <a:solidFill>
                  <a:srgbClr val="3D3D3D"/>
                </a:solidFill>
                <a:latin typeface="+mn-lt"/>
                <a:cs typeface="+mn-cs"/>
              </a:defRPr>
            </a:lvl2pPr>
            <a:lvl3pPr marL="828675" indent="-163513" algn="l" rtl="0" eaLnBrk="0" fontAlgn="base" hangingPunct="0">
              <a:spcBef>
                <a:spcPct val="20000"/>
              </a:spcBef>
              <a:spcAft>
                <a:spcPct val="0"/>
              </a:spcAft>
              <a:buChar char="•"/>
              <a:defRPr sz="1300">
                <a:solidFill>
                  <a:srgbClr val="3D3D3D"/>
                </a:solidFill>
                <a:latin typeface="+mn-lt"/>
                <a:cs typeface="+mn-cs"/>
              </a:defRPr>
            </a:lvl3pPr>
            <a:lvl4pPr marL="1160463" indent="-163513" algn="l" rtl="0" eaLnBrk="0" fontAlgn="base" hangingPunct="0">
              <a:spcBef>
                <a:spcPct val="20000"/>
              </a:spcBef>
              <a:spcAft>
                <a:spcPct val="0"/>
              </a:spcAft>
              <a:buChar char="–"/>
              <a:defRPr sz="1300">
                <a:solidFill>
                  <a:srgbClr val="3D3D3D"/>
                </a:solidFill>
                <a:latin typeface="+mn-lt"/>
                <a:cs typeface="+mn-cs"/>
              </a:defRPr>
            </a:lvl4pPr>
            <a:lvl5pPr marL="1495425" indent="-163513" algn="l" rtl="0" eaLnBrk="0" fontAlgn="base" hangingPunct="0">
              <a:spcBef>
                <a:spcPct val="20000"/>
              </a:spcBef>
              <a:spcAft>
                <a:spcPct val="0"/>
              </a:spcAft>
              <a:buChar char="»"/>
              <a:defRPr sz="1300">
                <a:solidFill>
                  <a:srgbClr val="3D3D3D"/>
                </a:solidFill>
                <a:latin typeface="+mn-lt"/>
                <a:cs typeface="+mn-cs"/>
              </a:defRPr>
            </a:lvl5pPr>
            <a:lvl6pPr marL="1830439" indent="-166404" algn="l" rtl="0" fontAlgn="base">
              <a:spcBef>
                <a:spcPct val="20000"/>
              </a:spcBef>
              <a:spcAft>
                <a:spcPct val="0"/>
              </a:spcAft>
              <a:buChar char="»"/>
              <a:defRPr sz="1470">
                <a:solidFill>
                  <a:schemeClr val="tx1"/>
                </a:solidFill>
                <a:latin typeface="+mn-lt"/>
                <a:cs typeface="+mn-cs"/>
              </a:defRPr>
            </a:lvl6pPr>
            <a:lvl7pPr marL="2163246" indent="-166404" algn="l" rtl="0" fontAlgn="base">
              <a:spcBef>
                <a:spcPct val="20000"/>
              </a:spcBef>
              <a:spcAft>
                <a:spcPct val="0"/>
              </a:spcAft>
              <a:buChar char="»"/>
              <a:defRPr sz="1470">
                <a:solidFill>
                  <a:schemeClr val="tx1"/>
                </a:solidFill>
                <a:latin typeface="+mn-lt"/>
                <a:cs typeface="+mn-cs"/>
              </a:defRPr>
            </a:lvl7pPr>
            <a:lvl8pPr marL="2496053" indent="-166404" algn="l" rtl="0" fontAlgn="base">
              <a:spcBef>
                <a:spcPct val="20000"/>
              </a:spcBef>
              <a:spcAft>
                <a:spcPct val="0"/>
              </a:spcAft>
              <a:buChar char="»"/>
              <a:defRPr sz="1470">
                <a:solidFill>
                  <a:schemeClr val="tx1"/>
                </a:solidFill>
                <a:latin typeface="+mn-lt"/>
                <a:cs typeface="+mn-cs"/>
              </a:defRPr>
            </a:lvl8pPr>
            <a:lvl9pPr marL="2828859" indent="-166404" algn="l" rtl="0" fontAlgn="base">
              <a:spcBef>
                <a:spcPct val="20000"/>
              </a:spcBef>
              <a:spcAft>
                <a:spcPct val="0"/>
              </a:spcAft>
              <a:buChar char="»"/>
              <a:defRPr sz="1470">
                <a:solidFill>
                  <a:schemeClr val="tx1"/>
                </a:solidFill>
                <a:latin typeface="+mn-lt"/>
                <a:cs typeface="+mn-cs"/>
              </a:defRPr>
            </a:lvl9pPr>
          </a:lstStyle>
          <a:p>
            <a:pPr marL="0" indent="0">
              <a:spcBef>
                <a:spcPts val="0"/>
              </a:spcBef>
              <a:spcAft>
                <a:spcPts val="1135"/>
              </a:spcAft>
              <a:buFontTx/>
              <a:buNone/>
              <a:defRPr/>
            </a:pPr>
            <a:r>
              <a:rPr lang="en-US" altLang="en-US" b="1" kern="0" dirty="0">
                <a:solidFill>
                  <a:schemeClr val="tx1"/>
                </a:solidFill>
              </a:rPr>
              <a:t>What you need to know:</a:t>
            </a:r>
          </a:p>
          <a:p>
            <a:pPr marL="389020" indent="-389020">
              <a:spcBef>
                <a:spcPts val="0"/>
              </a:spcBef>
              <a:spcAft>
                <a:spcPts val="1475"/>
              </a:spcAft>
              <a:buFont typeface="+mj-lt"/>
              <a:buAutoNum type="arabicPeriod"/>
              <a:defRPr/>
            </a:pPr>
            <a:r>
              <a:rPr lang="en-US" altLang="en-US" kern="0" dirty="0" smtClean="0">
                <a:solidFill>
                  <a:schemeClr val="tx1"/>
                </a:solidFill>
              </a:rPr>
              <a:t>The hazards involved with a cave-in</a:t>
            </a:r>
            <a:endParaRPr lang="en-US" altLang="en-US" kern="0" dirty="0">
              <a:solidFill>
                <a:schemeClr val="tx1"/>
              </a:solidFill>
            </a:endParaRPr>
          </a:p>
          <a:p>
            <a:pPr marL="0" indent="0">
              <a:spcBef>
                <a:spcPts val="0"/>
              </a:spcBef>
              <a:spcAft>
                <a:spcPts val="1475"/>
              </a:spcAft>
              <a:buFontTx/>
              <a:buNone/>
              <a:defRPr/>
            </a:pPr>
            <a:endParaRPr lang="en-US" altLang="en-US" kern="0" dirty="0">
              <a:solidFill>
                <a:schemeClr val="tx1"/>
              </a:solidFill>
            </a:endParaRPr>
          </a:p>
          <a:p>
            <a:pPr marL="389020" indent="-389020">
              <a:spcBef>
                <a:spcPts val="0"/>
              </a:spcBef>
              <a:spcAft>
                <a:spcPts val="1475"/>
              </a:spcAft>
              <a:buFont typeface="+mj-lt"/>
              <a:buAutoNum type="arabicPeriod"/>
              <a:defRPr/>
            </a:pPr>
            <a:endParaRPr lang="en-US" altLang="en-US" kern="0" dirty="0">
              <a:solidFill>
                <a:schemeClr val="tx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p:cNvPicPr>
            <a:picLocks/>
          </p:cNvPicPr>
          <p:nvPr/>
        </p:nvPicPr>
        <p:blipFill>
          <a:blip r:embed="rId3">
            <a:extLst>
              <a:ext uri="{28A0092B-C50C-407E-A947-70E740481C1C}">
                <a14:useLocalDpi xmlns:a14="http://schemas.microsoft.com/office/drawing/2010/main" val="0"/>
              </a:ext>
            </a:extLst>
          </a:blip>
          <a:srcRect l="9261" t="5511" r="5537" b="9006"/>
          <a:stretch>
            <a:fillRect/>
          </a:stretch>
        </p:blipFill>
        <p:spPr bwMode="auto">
          <a:xfrm>
            <a:off x="2181225" y="1371600"/>
            <a:ext cx="66008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73313" y="327025"/>
            <a:ext cx="3203575" cy="5873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An Avoidable Fatality</a:t>
            </a:r>
          </a:p>
        </p:txBody>
      </p:sp>
      <p:sp>
        <p:nvSpPr>
          <p:cNvPr id="122884" name="Content Placeholder 2"/>
          <p:cNvSpPr>
            <a:spLocks noGrp="1"/>
          </p:cNvSpPr>
          <p:nvPr>
            <p:ph idx="1"/>
          </p:nvPr>
        </p:nvSpPr>
        <p:spPr bwMode="auto">
          <a:xfrm>
            <a:off x="3070225" y="2009775"/>
            <a:ext cx="4859338"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sz="1800" b="1" dirty="0" smtClean="0">
                <a:solidFill>
                  <a:schemeClr val="tx1"/>
                </a:solidFill>
              </a:rPr>
              <a:t>Young Trench Worker Killed in Sudden Cave-in Accident</a:t>
            </a:r>
            <a:r>
              <a:rPr lang="en-US" altLang="en-US" sz="1300" dirty="0" smtClean="0">
                <a:solidFill>
                  <a:schemeClr val="tx1"/>
                </a:solidFill>
              </a:rPr>
              <a:t/>
            </a:r>
            <a:br>
              <a:rPr lang="en-US" altLang="en-US" sz="1300" dirty="0" smtClean="0">
                <a:solidFill>
                  <a:schemeClr val="tx1"/>
                </a:solidFill>
              </a:rPr>
            </a:br>
            <a:r>
              <a:rPr lang="en-US" altLang="en-US" sz="1300" dirty="0" smtClean="0">
                <a:solidFill>
                  <a:schemeClr val="tx1"/>
                </a:solidFill>
              </a:rPr>
              <a:t/>
            </a:r>
            <a:br>
              <a:rPr lang="en-US" altLang="en-US" sz="1300" dirty="0" smtClean="0">
                <a:solidFill>
                  <a:schemeClr val="tx1"/>
                </a:solidFill>
              </a:rPr>
            </a:br>
            <a:r>
              <a:rPr lang="en-US" altLang="en-US" sz="1300" dirty="0" smtClean="0">
                <a:solidFill>
                  <a:schemeClr val="tx1"/>
                </a:solidFill>
              </a:rPr>
              <a:t/>
            </a:r>
            <a:br>
              <a:rPr lang="en-US" altLang="en-US" sz="1300" dirty="0" smtClean="0">
                <a:solidFill>
                  <a:schemeClr val="tx1"/>
                </a:solidFill>
              </a:rPr>
            </a:br>
            <a:r>
              <a:rPr lang="en-US" altLang="en-US" sz="1300" dirty="0" smtClean="0">
                <a:solidFill>
                  <a:schemeClr val="tx1"/>
                </a:solidFill>
              </a:rPr>
              <a:t>A 22-year-old laborer was killed as he manually dug a trench for a pipe installation. The trench was about eight feet deep, and none of its walls were properly shored or sloped. When one of the walls collapsed, the victim was buried under six feet of soil.</a:t>
            </a:r>
          </a:p>
          <a:p>
            <a:pPr marL="0" indent="0">
              <a:buFontTx/>
              <a:buNone/>
            </a:pPr>
            <a:endParaRPr lang="en-US" altLang="en-US" sz="1300" dirty="0" smtClean="0">
              <a:solidFill>
                <a:srgbClr val="FF0000"/>
              </a:solidFill>
            </a:endParaRPr>
          </a:p>
        </p:txBody>
      </p:sp>
      <p:sp>
        <p:nvSpPr>
          <p:cNvPr id="6" name="TextBox 5"/>
          <p:cNvSpPr txBox="1"/>
          <p:nvPr/>
        </p:nvSpPr>
        <p:spPr>
          <a:xfrm>
            <a:off x="2365375" y="4905375"/>
            <a:ext cx="6697663" cy="338554"/>
          </a:xfrm>
          <a:prstGeom prst="rect">
            <a:avLst/>
          </a:prstGeom>
          <a:noFill/>
        </p:spPr>
        <p:txBody>
          <a:bodyPr>
            <a:spAutoFit/>
          </a:bodyPr>
          <a:lstStyle/>
          <a:p>
            <a:pPr>
              <a:defRPr/>
            </a:pPr>
            <a:r>
              <a:rPr lang="en-US" sz="1600" b="1" dirty="0">
                <a:solidFill>
                  <a:srgbClr val="C00000"/>
                </a:solidFill>
                <a:latin typeface="+mn-lt"/>
              </a:rPr>
              <a:t>Never </a:t>
            </a:r>
            <a:r>
              <a:rPr lang="en-US" sz="1600" dirty="0">
                <a:solidFill>
                  <a:srgbClr val="C00000"/>
                </a:solidFill>
                <a:latin typeface="+mn-lt"/>
              </a:rPr>
              <a:t>enter a trench that is not properly inspected and </a:t>
            </a:r>
            <a:r>
              <a:rPr lang="en-US" sz="1600" dirty="0" smtClean="0">
                <a:solidFill>
                  <a:srgbClr val="C00000"/>
                </a:solidFill>
                <a:latin typeface="+mn-lt"/>
              </a:rPr>
              <a:t>protected</a:t>
            </a:r>
            <a:r>
              <a:rPr lang="en-US" sz="1600" dirty="0">
                <a:solidFill>
                  <a:srgbClr val="C00000"/>
                </a:solidFill>
                <a:latin typeface="+mn-lt"/>
              </a:rPr>
              <a:t>.</a:t>
            </a:r>
            <a:endParaRPr lang="en-US" dirty="0">
              <a:solidFill>
                <a:srgbClr val="C00000"/>
              </a:solidFill>
            </a:endParaRPr>
          </a:p>
        </p:txBody>
      </p:sp>
      <p:sp>
        <p:nvSpPr>
          <p:cNvPr id="3" name="Rectangle 2"/>
          <p:cNvSpPr/>
          <p:nvPr/>
        </p:nvSpPr>
        <p:spPr>
          <a:xfrm>
            <a:off x="363538" y="393700"/>
            <a:ext cx="1544637" cy="292100"/>
          </a:xfrm>
          <a:prstGeom prst="rect">
            <a:avLst/>
          </a:prstGeom>
        </p:spPr>
        <p:txBody>
          <a:bodyPr wrap="none">
            <a:spAutoFit/>
          </a:bodyPr>
          <a:lstStyle/>
          <a:p>
            <a:pPr>
              <a:defRPr/>
            </a:pPr>
            <a:r>
              <a:rPr lang="en-US" altLang="en-US" sz="1300" b="1" dirty="0">
                <a:solidFill>
                  <a:srgbClr val="FF9900"/>
                </a:solidFill>
                <a:latin typeface="+mn-lt"/>
              </a:rPr>
              <a:t>Cave-in Hazards</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1397000"/>
            <a:ext cx="678338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63788" y="327025"/>
            <a:ext cx="2222500" cy="511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Soil Weight</a:t>
            </a:r>
          </a:p>
        </p:txBody>
      </p:sp>
      <p:sp>
        <p:nvSpPr>
          <p:cNvPr id="124932" name="Content Placeholder 4"/>
          <p:cNvSpPr>
            <a:spLocks noGrp="1"/>
          </p:cNvSpPr>
          <p:nvPr>
            <p:ph idx="1"/>
          </p:nvPr>
        </p:nvSpPr>
        <p:spPr bwMode="auto">
          <a:xfrm>
            <a:off x="287338" y="1365250"/>
            <a:ext cx="1555750" cy="1046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r">
              <a:buFontTx/>
              <a:buNone/>
            </a:pPr>
            <a:r>
              <a:rPr lang="en-US" altLang="en-US" sz="1000" b="1" dirty="0" smtClean="0">
                <a:solidFill>
                  <a:schemeClr val="tx1"/>
                </a:solidFill>
              </a:rPr>
              <a:t>Soil is heavy. </a:t>
            </a:r>
            <a:r>
              <a:rPr lang="en-US" altLang="en-US" sz="1000" dirty="0" smtClean="0">
                <a:solidFill>
                  <a:schemeClr val="tx1"/>
                </a:solidFill>
              </a:rPr>
              <a:t>A cubic foot of soil often weighs more than 100 pounds.</a:t>
            </a:r>
          </a:p>
          <a:p>
            <a:pPr marL="0" indent="0" algn="r">
              <a:buFontTx/>
              <a:buNone/>
            </a:pPr>
            <a:endParaRPr lang="en-US" altLang="en-US" sz="1000" dirty="0" smtClean="0">
              <a:solidFill>
                <a:schemeClr val="tx1"/>
              </a:solidFill>
            </a:endParaRPr>
          </a:p>
          <a:p>
            <a:pPr marL="0" indent="0" algn="r">
              <a:buFontTx/>
              <a:buNone/>
            </a:pPr>
            <a:r>
              <a:rPr lang="en-US" altLang="en-US" sz="1000" dirty="0" smtClean="0">
                <a:solidFill>
                  <a:schemeClr val="tx1"/>
                </a:solidFill>
              </a:rPr>
              <a:t>A cubic yard weighs at least 2,700 pounds—roughly the equivalent of a compact car.</a:t>
            </a:r>
          </a:p>
        </p:txBody>
      </p:sp>
      <p:sp>
        <p:nvSpPr>
          <p:cNvPr id="3" name="TextBox 2"/>
          <p:cNvSpPr txBox="1"/>
          <p:nvPr/>
        </p:nvSpPr>
        <p:spPr>
          <a:xfrm>
            <a:off x="2306638" y="3316288"/>
            <a:ext cx="1524000" cy="554037"/>
          </a:xfrm>
          <a:prstGeom prst="rect">
            <a:avLst/>
          </a:prstGeom>
          <a:noFill/>
        </p:spPr>
        <p:txBody>
          <a:bodyPr>
            <a:spAutoFit/>
          </a:bodyPr>
          <a:lstStyle/>
          <a:p>
            <a:pPr algn="ctr">
              <a:defRPr/>
            </a:pPr>
            <a:r>
              <a:rPr lang="en-US" sz="1200" dirty="0">
                <a:latin typeface="+mn-lt"/>
              </a:rPr>
              <a:t>1 cubic foot of soil</a:t>
            </a:r>
            <a:br>
              <a:rPr lang="en-US" sz="1200" dirty="0">
                <a:latin typeface="+mn-lt"/>
              </a:rPr>
            </a:br>
            <a:r>
              <a:rPr lang="en-US" b="1" dirty="0">
                <a:solidFill>
                  <a:schemeClr val="bg1">
                    <a:lumMod val="65000"/>
                  </a:schemeClr>
                </a:solidFill>
                <a:latin typeface="+mn-lt"/>
              </a:rPr>
              <a:t>&gt;</a:t>
            </a:r>
            <a:r>
              <a:rPr lang="en-US" b="1" dirty="0">
                <a:latin typeface="+mn-lt"/>
              </a:rPr>
              <a:t>100 lbs.</a:t>
            </a:r>
          </a:p>
        </p:txBody>
      </p:sp>
      <p:sp>
        <p:nvSpPr>
          <p:cNvPr id="6" name="TextBox 5"/>
          <p:cNvSpPr txBox="1"/>
          <p:nvPr/>
        </p:nvSpPr>
        <p:spPr>
          <a:xfrm>
            <a:off x="3959225" y="3311525"/>
            <a:ext cx="1524000" cy="554038"/>
          </a:xfrm>
          <a:prstGeom prst="rect">
            <a:avLst/>
          </a:prstGeom>
          <a:noFill/>
        </p:spPr>
        <p:txBody>
          <a:bodyPr>
            <a:spAutoFit/>
          </a:bodyPr>
          <a:lstStyle/>
          <a:p>
            <a:pPr algn="ctr">
              <a:defRPr/>
            </a:pPr>
            <a:r>
              <a:rPr lang="en-US" sz="1200" dirty="0">
                <a:latin typeface="+mn-lt"/>
              </a:rPr>
              <a:t>1 cubic yard of soil</a:t>
            </a:r>
            <a:br>
              <a:rPr lang="en-US" sz="1200" dirty="0">
                <a:latin typeface="+mn-lt"/>
              </a:rPr>
            </a:br>
            <a:r>
              <a:rPr lang="en-US" b="1" dirty="0">
                <a:solidFill>
                  <a:schemeClr val="bg1">
                    <a:lumMod val="65000"/>
                  </a:schemeClr>
                </a:solidFill>
              </a:rPr>
              <a:t>&gt; </a:t>
            </a:r>
            <a:r>
              <a:rPr lang="en-US" b="1" dirty="0">
                <a:latin typeface="+mn-lt"/>
              </a:rPr>
              <a:t>2700 lbs.</a:t>
            </a:r>
          </a:p>
        </p:txBody>
      </p:sp>
      <p:sp>
        <p:nvSpPr>
          <p:cNvPr id="7" name="TextBox 6"/>
          <p:cNvSpPr txBox="1"/>
          <p:nvPr/>
        </p:nvSpPr>
        <p:spPr>
          <a:xfrm>
            <a:off x="6777038" y="3311525"/>
            <a:ext cx="1524000" cy="554038"/>
          </a:xfrm>
          <a:prstGeom prst="rect">
            <a:avLst/>
          </a:prstGeom>
          <a:noFill/>
        </p:spPr>
        <p:txBody>
          <a:bodyPr>
            <a:spAutoFit/>
          </a:bodyPr>
          <a:lstStyle/>
          <a:p>
            <a:pPr algn="ctr">
              <a:defRPr/>
            </a:pPr>
            <a:r>
              <a:rPr lang="en-US" sz="1200" dirty="0">
                <a:latin typeface="+mn-lt"/>
              </a:rPr>
              <a:t>1 compact car</a:t>
            </a:r>
            <a:br>
              <a:rPr lang="en-US" sz="1200" dirty="0">
                <a:latin typeface="+mn-lt"/>
              </a:rPr>
            </a:br>
            <a:r>
              <a:rPr lang="en-US" b="1" dirty="0">
                <a:latin typeface="+mn-lt"/>
              </a:rPr>
              <a:t>3100 lbs.</a:t>
            </a:r>
          </a:p>
        </p:txBody>
      </p:sp>
      <p:sp>
        <p:nvSpPr>
          <p:cNvPr id="8" name="Rectangle 7"/>
          <p:cNvSpPr/>
          <p:nvPr/>
        </p:nvSpPr>
        <p:spPr>
          <a:xfrm>
            <a:off x="363538" y="393700"/>
            <a:ext cx="1544637" cy="292100"/>
          </a:xfrm>
          <a:prstGeom prst="rect">
            <a:avLst/>
          </a:prstGeom>
        </p:spPr>
        <p:txBody>
          <a:bodyPr wrap="none">
            <a:spAutoFit/>
          </a:bodyPr>
          <a:lstStyle/>
          <a:p>
            <a:pPr>
              <a:defRPr/>
            </a:pPr>
            <a:r>
              <a:rPr lang="en-US" altLang="en-US" sz="1300" b="1" dirty="0">
                <a:solidFill>
                  <a:srgbClr val="FF9900"/>
                </a:solidFill>
                <a:latin typeface="+mn-lt"/>
              </a:rPr>
              <a:t>Cave-in Hazards</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47663"/>
            <a:ext cx="1614487" cy="5667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Cave-ins</a:t>
            </a:r>
          </a:p>
        </p:txBody>
      </p:sp>
      <p:sp>
        <p:nvSpPr>
          <p:cNvPr id="126979" name="Content Placeholder 2"/>
          <p:cNvSpPr>
            <a:spLocks noGrp="1"/>
          </p:cNvSpPr>
          <p:nvPr>
            <p:ph idx="1"/>
          </p:nvPr>
        </p:nvSpPr>
        <p:spPr bwMode="auto">
          <a:xfrm>
            <a:off x="363537" y="1260476"/>
            <a:ext cx="4147343" cy="4037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800"/>
              </a:spcAft>
              <a:buFontTx/>
              <a:buNone/>
            </a:pPr>
            <a:r>
              <a:rPr lang="en-US" altLang="en-US" sz="1600" b="1" dirty="0" smtClean="0">
                <a:solidFill>
                  <a:schemeClr val="tx1"/>
                </a:solidFill>
              </a:rPr>
              <a:t>54 fatalities per year</a:t>
            </a:r>
          </a:p>
          <a:p>
            <a:pPr marL="0" indent="0">
              <a:spcBef>
                <a:spcPts val="0"/>
              </a:spcBef>
              <a:spcAft>
                <a:spcPts val="2000"/>
              </a:spcAft>
              <a:buFontTx/>
              <a:buNone/>
            </a:pPr>
            <a:r>
              <a:rPr lang="en-US" altLang="en-US" sz="1300" dirty="0" smtClean="0">
                <a:solidFill>
                  <a:schemeClr val="tx1"/>
                </a:solidFill>
              </a:rPr>
              <a:t>While trenching and excavation work poses a number of serious hazards, cave-ins are the deadliest, accounting for 76% of all fatalities for excavation workers. Cave-ins cause 54 fatalities a year.</a:t>
            </a:r>
          </a:p>
          <a:p>
            <a:pPr marL="0" indent="0">
              <a:spcBef>
                <a:spcPts val="0"/>
              </a:spcBef>
              <a:spcAft>
                <a:spcPts val="800"/>
              </a:spcAft>
              <a:buFontTx/>
              <a:buNone/>
            </a:pPr>
            <a:r>
              <a:rPr lang="en-US" altLang="en-US" sz="1600" b="1" dirty="0" smtClean="0">
                <a:solidFill>
                  <a:schemeClr val="tx1"/>
                </a:solidFill>
              </a:rPr>
              <a:t>1000 injuries per year</a:t>
            </a:r>
            <a:endParaRPr lang="en-US" altLang="en-US" sz="1300" dirty="0">
              <a:solidFill>
                <a:schemeClr val="tx1"/>
              </a:solidFill>
            </a:endParaRPr>
          </a:p>
          <a:p>
            <a:pPr marL="0" indent="0">
              <a:spcBef>
                <a:spcPts val="0"/>
              </a:spcBef>
              <a:spcAft>
                <a:spcPts val="2000"/>
              </a:spcAft>
              <a:buFontTx/>
              <a:buNone/>
            </a:pPr>
            <a:r>
              <a:rPr lang="en-US" altLang="en-US" sz="1300" dirty="0" smtClean="0">
                <a:solidFill>
                  <a:schemeClr val="tx1"/>
                </a:solidFill>
              </a:rPr>
              <a:t>Cave-ins are also responsible for 1,000 injuries per year. 140 lead to permanent disability.</a:t>
            </a:r>
          </a:p>
          <a:p>
            <a:pPr marL="0" indent="0">
              <a:spcBef>
                <a:spcPts val="0"/>
              </a:spcBef>
              <a:spcAft>
                <a:spcPts val="800"/>
              </a:spcAft>
              <a:buFontTx/>
              <a:buNone/>
            </a:pPr>
            <a:r>
              <a:rPr lang="en-US" altLang="en-US" sz="1600" b="1" dirty="0" smtClean="0">
                <a:solidFill>
                  <a:schemeClr val="tx1"/>
                </a:solidFill>
              </a:rPr>
              <a:t>No warning</a:t>
            </a:r>
          </a:p>
          <a:p>
            <a:pPr marL="0" indent="0">
              <a:spcBef>
                <a:spcPts val="0"/>
              </a:spcBef>
              <a:buFontTx/>
              <a:buNone/>
            </a:pPr>
            <a:r>
              <a:rPr lang="en-US" altLang="en-US" sz="1300" dirty="0" smtClean="0">
                <a:solidFill>
                  <a:schemeClr val="tx1"/>
                </a:solidFill>
              </a:rPr>
              <a:t>Cave-ins typically occur with no warning, so appropriate protective measures must be properly installed before any work in the excavation begins.</a:t>
            </a:r>
          </a:p>
        </p:txBody>
      </p:sp>
      <p:sp>
        <p:nvSpPr>
          <p:cNvPr id="5" name="Rectangle 4"/>
          <p:cNvSpPr/>
          <p:nvPr/>
        </p:nvSpPr>
        <p:spPr>
          <a:xfrm>
            <a:off x="363538" y="393700"/>
            <a:ext cx="1544637" cy="292100"/>
          </a:xfrm>
          <a:prstGeom prst="rect">
            <a:avLst/>
          </a:prstGeom>
        </p:spPr>
        <p:txBody>
          <a:bodyPr wrap="none">
            <a:spAutoFit/>
          </a:bodyPr>
          <a:lstStyle/>
          <a:p>
            <a:pPr>
              <a:defRPr/>
            </a:pPr>
            <a:r>
              <a:rPr lang="en-US" altLang="en-US" sz="1300" b="1" dirty="0">
                <a:solidFill>
                  <a:srgbClr val="FF9900"/>
                </a:solidFill>
                <a:latin typeface="+mn-lt"/>
              </a:rPr>
              <a:t>Cave-in Hazards</a:t>
            </a:r>
            <a:endParaRPr lang="en-US" sz="1300" b="1" dirty="0">
              <a:solidFill>
                <a:srgbClr val="FF9900"/>
              </a:solidFill>
              <a:latin typeface="+mn-lt"/>
            </a:endParaRPr>
          </a:p>
        </p:txBody>
      </p:sp>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752600"/>
            <a:ext cx="3673475"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1460500" cy="652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Cave-ins</a:t>
            </a:r>
          </a:p>
        </p:txBody>
      </p:sp>
      <p:sp>
        <p:nvSpPr>
          <p:cNvPr id="129027" name="Content Placeholder 2"/>
          <p:cNvSpPr>
            <a:spLocks noGrp="1"/>
          </p:cNvSpPr>
          <p:nvPr>
            <p:ph idx="1"/>
          </p:nvPr>
        </p:nvSpPr>
        <p:spPr bwMode="auto">
          <a:xfrm>
            <a:off x="363538" y="1458913"/>
            <a:ext cx="3114675" cy="3921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sz="1600" dirty="0" smtClean="0">
                <a:solidFill>
                  <a:schemeClr val="tx1"/>
                </a:solidFill>
              </a:rPr>
              <a:t>Know the stages of a cave-in.</a:t>
            </a:r>
            <a:endParaRPr lang="en-US" altLang="en-US" sz="1300" dirty="0" smtClean="0">
              <a:solidFill>
                <a:schemeClr val="tx1"/>
              </a:solidFill>
            </a:endParaRPr>
          </a:p>
          <a:p>
            <a:pPr marL="0" indent="0">
              <a:buFontTx/>
              <a:buNone/>
            </a:pPr>
            <a:endParaRPr lang="en-US" altLang="en-US" sz="1300" dirty="0" smtClean="0">
              <a:solidFill>
                <a:schemeClr val="tx1"/>
              </a:solidFill>
            </a:endParaRPr>
          </a:p>
          <a:p>
            <a:pPr marL="0" indent="0">
              <a:buFontTx/>
              <a:buNone/>
            </a:pPr>
            <a:r>
              <a:rPr lang="en-US" altLang="en-US" sz="1300" dirty="0" smtClean="0">
                <a:solidFill>
                  <a:schemeClr val="tx1"/>
                </a:solidFill>
              </a:rPr>
              <a:t>As a trench is excavated, inward pressure </a:t>
            </a:r>
            <a:r>
              <a:rPr lang="en-US" altLang="en-US" sz="1300" dirty="0">
                <a:solidFill>
                  <a:schemeClr val="tx1"/>
                </a:solidFill>
              </a:rPr>
              <a:t>on the trench </a:t>
            </a:r>
            <a:r>
              <a:rPr lang="en-US" altLang="en-US" sz="1300" dirty="0" smtClean="0">
                <a:solidFill>
                  <a:schemeClr val="tx1"/>
                </a:solidFill>
              </a:rPr>
              <a:t>walls becomes unsupported.</a:t>
            </a:r>
          </a:p>
          <a:p>
            <a:pPr marL="0" indent="0">
              <a:buFontTx/>
              <a:buNone/>
            </a:pPr>
            <a:endParaRPr lang="en-US" altLang="en-US" sz="1300" dirty="0" smtClean="0">
              <a:solidFill>
                <a:schemeClr val="tx1"/>
              </a:solidFill>
            </a:endParaRPr>
          </a:p>
          <a:p>
            <a:pPr marL="0" indent="0">
              <a:buFontTx/>
              <a:buNone/>
            </a:pPr>
            <a:r>
              <a:rPr lang="en-US" altLang="en-US" sz="1300" dirty="0" smtClean="0">
                <a:solidFill>
                  <a:schemeClr val="tx1"/>
                </a:solidFill>
              </a:rPr>
              <a:t>As the soil’s tensile strength is reached, cracks form, running parallel to the trench. This puts stress on the base of the wall, and the path towards a cave-in has begun.</a:t>
            </a:r>
          </a:p>
        </p:txBody>
      </p:sp>
      <p:sp>
        <p:nvSpPr>
          <p:cNvPr id="8" name="Rectangle 7"/>
          <p:cNvSpPr/>
          <p:nvPr/>
        </p:nvSpPr>
        <p:spPr>
          <a:xfrm>
            <a:off x="363538" y="393700"/>
            <a:ext cx="1544637" cy="292100"/>
          </a:xfrm>
          <a:prstGeom prst="rect">
            <a:avLst/>
          </a:prstGeom>
        </p:spPr>
        <p:txBody>
          <a:bodyPr wrap="none">
            <a:spAutoFit/>
          </a:bodyPr>
          <a:lstStyle/>
          <a:p>
            <a:pPr>
              <a:defRPr/>
            </a:pPr>
            <a:r>
              <a:rPr lang="en-US" altLang="en-US" sz="1300" b="1" dirty="0">
                <a:solidFill>
                  <a:srgbClr val="FF9900"/>
                </a:solidFill>
                <a:latin typeface="+mn-lt"/>
              </a:rPr>
              <a:t>Cave-in Hazards</a:t>
            </a:r>
            <a:endParaRPr lang="en-US" sz="1300" b="1" dirty="0">
              <a:solidFill>
                <a:srgbClr val="FF9900"/>
              </a:solidFill>
              <a:latin typeface="+mn-lt"/>
            </a:endParaRPr>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0688" y="1676400"/>
            <a:ext cx="3679825"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p:cNvSpPr txBox="1">
            <a:spLocks noChangeArrowheads="1"/>
          </p:cNvSpPr>
          <p:nvPr/>
        </p:nvSpPr>
        <p:spPr bwMode="auto">
          <a:xfrm>
            <a:off x="7786688" y="1955800"/>
            <a:ext cx="1524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a:solidFill>
                  <a:schemeClr val="bg1"/>
                </a:solidFill>
              </a:rPr>
              <a:t>Subsidence</a:t>
            </a:r>
          </a:p>
        </p:txBody>
      </p:sp>
      <p:sp>
        <p:nvSpPr>
          <p:cNvPr id="11" name="TextBox 5"/>
          <p:cNvSpPr txBox="1">
            <a:spLocks noChangeArrowheads="1"/>
          </p:cNvSpPr>
          <p:nvPr/>
        </p:nvSpPr>
        <p:spPr bwMode="auto">
          <a:xfrm>
            <a:off x="7656513" y="3560763"/>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a:solidFill>
                  <a:schemeClr val="bg1"/>
                </a:solidFill>
              </a:rPr>
              <a:t>Soil crack</a:t>
            </a:r>
          </a:p>
        </p:txBody>
      </p:sp>
      <p:sp>
        <p:nvSpPr>
          <p:cNvPr id="12" name="TextBox 6"/>
          <p:cNvSpPr txBox="1">
            <a:spLocks noChangeArrowheads="1"/>
          </p:cNvSpPr>
          <p:nvPr/>
        </p:nvSpPr>
        <p:spPr bwMode="auto">
          <a:xfrm>
            <a:off x="7521575" y="4332288"/>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a:solidFill>
                  <a:schemeClr val="bg1"/>
                </a:solidFill>
              </a:rPr>
              <a:t>Stress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5375" y="333375"/>
            <a:ext cx="362585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Excavation and Trenching</a:t>
            </a:r>
          </a:p>
        </p:txBody>
      </p:sp>
      <p:sp>
        <p:nvSpPr>
          <p:cNvPr id="4" name="Content Placeholder 2"/>
          <p:cNvSpPr txBox="1">
            <a:spLocks/>
          </p:cNvSpPr>
          <p:nvPr/>
        </p:nvSpPr>
        <p:spPr bwMode="auto">
          <a:xfrm>
            <a:off x="2374900" y="3324225"/>
            <a:ext cx="3116263" cy="1905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3" tIns="46236" rIns="92473" bIns="46236"/>
          <a:lstStyle>
            <a:lvl1pPr marL="247650" indent="-247650" algn="l" rtl="0" eaLnBrk="0" fontAlgn="base" hangingPunct="0">
              <a:spcBef>
                <a:spcPct val="20000"/>
              </a:spcBef>
              <a:spcAft>
                <a:spcPct val="0"/>
              </a:spcAft>
              <a:buChar char="•"/>
              <a:defRPr sz="1300">
                <a:solidFill>
                  <a:srgbClr val="3D3D3D"/>
                </a:solidFill>
                <a:latin typeface="+mn-lt"/>
                <a:ea typeface="+mn-ea"/>
                <a:cs typeface="+mn-cs"/>
              </a:defRPr>
            </a:lvl1pPr>
            <a:lvl2pPr marL="538163" indent="-204788" algn="l" rtl="0" eaLnBrk="0" fontAlgn="base" hangingPunct="0">
              <a:spcBef>
                <a:spcPct val="20000"/>
              </a:spcBef>
              <a:spcAft>
                <a:spcPct val="0"/>
              </a:spcAft>
              <a:buChar char="–"/>
              <a:defRPr sz="1300">
                <a:solidFill>
                  <a:srgbClr val="3D3D3D"/>
                </a:solidFill>
                <a:latin typeface="+mn-lt"/>
                <a:cs typeface="+mn-cs"/>
              </a:defRPr>
            </a:lvl2pPr>
            <a:lvl3pPr marL="828675" indent="-163513" algn="l" rtl="0" eaLnBrk="0" fontAlgn="base" hangingPunct="0">
              <a:spcBef>
                <a:spcPct val="20000"/>
              </a:spcBef>
              <a:spcAft>
                <a:spcPct val="0"/>
              </a:spcAft>
              <a:buChar char="•"/>
              <a:defRPr sz="1300">
                <a:solidFill>
                  <a:srgbClr val="3D3D3D"/>
                </a:solidFill>
                <a:latin typeface="+mn-lt"/>
                <a:cs typeface="+mn-cs"/>
              </a:defRPr>
            </a:lvl3pPr>
            <a:lvl4pPr marL="1160463" indent="-163513" algn="l" rtl="0" eaLnBrk="0" fontAlgn="base" hangingPunct="0">
              <a:spcBef>
                <a:spcPct val="20000"/>
              </a:spcBef>
              <a:spcAft>
                <a:spcPct val="0"/>
              </a:spcAft>
              <a:buChar char="–"/>
              <a:defRPr sz="1300">
                <a:solidFill>
                  <a:srgbClr val="3D3D3D"/>
                </a:solidFill>
                <a:latin typeface="+mn-lt"/>
                <a:cs typeface="+mn-cs"/>
              </a:defRPr>
            </a:lvl4pPr>
            <a:lvl5pPr marL="1495425" indent="-163513" algn="l" rtl="0" eaLnBrk="0" fontAlgn="base" hangingPunct="0">
              <a:spcBef>
                <a:spcPct val="20000"/>
              </a:spcBef>
              <a:spcAft>
                <a:spcPct val="0"/>
              </a:spcAft>
              <a:buChar char="»"/>
              <a:defRPr sz="1300">
                <a:solidFill>
                  <a:srgbClr val="3D3D3D"/>
                </a:solidFill>
                <a:latin typeface="+mn-lt"/>
                <a:cs typeface="+mn-cs"/>
              </a:defRPr>
            </a:lvl5pPr>
            <a:lvl6pPr marL="1830439" indent="-166404" algn="l" rtl="0" fontAlgn="base">
              <a:spcBef>
                <a:spcPct val="20000"/>
              </a:spcBef>
              <a:spcAft>
                <a:spcPct val="0"/>
              </a:spcAft>
              <a:buChar char="»"/>
              <a:defRPr sz="1470">
                <a:solidFill>
                  <a:schemeClr val="tx1"/>
                </a:solidFill>
                <a:latin typeface="+mn-lt"/>
                <a:cs typeface="+mn-cs"/>
              </a:defRPr>
            </a:lvl6pPr>
            <a:lvl7pPr marL="2163246" indent="-166404" algn="l" rtl="0" fontAlgn="base">
              <a:spcBef>
                <a:spcPct val="20000"/>
              </a:spcBef>
              <a:spcAft>
                <a:spcPct val="0"/>
              </a:spcAft>
              <a:buChar char="»"/>
              <a:defRPr sz="1470">
                <a:solidFill>
                  <a:schemeClr val="tx1"/>
                </a:solidFill>
                <a:latin typeface="+mn-lt"/>
                <a:cs typeface="+mn-cs"/>
              </a:defRPr>
            </a:lvl7pPr>
            <a:lvl8pPr marL="2496053" indent="-166404" algn="l" rtl="0" fontAlgn="base">
              <a:spcBef>
                <a:spcPct val="20000"/>
              </a:spcBef>
              <a:spcAft>
                <a:spcPct val="0"/>
              </a:spcAft>
              <a:buChar char="»"/>
              <a:defRPr sz="1470">
                <a:solidFill>
                  <a:schemeClr val="tx1"/>
                </a:solidFill>
                <a:latin typeface="+mn-lt"/>
                <a:cs typeface="+mn-cs"/>
              </a:defRPr>
            </a:lvl8pPr>
            <a:lvl9pPr marL="2828859" indent="-166404" algn="l" rtl="0" fontAlgn="base">
              <a:spcBef>
                <a:spcPct val="20000"/>
              </a:spcBef>
              <a:spcAft>
                <a:spcPct val="0"/>
              </a:spcAft>
              <a:buChar char="»"/>
              <a:defRPr sz="1470">
                <a:solidFill>
                  <a:schemeClr val="tx1"/>
                </a:solidFill>
                <a:latin typeface="+mn-lt"/>
                <a:cs typeface="+mn-cs"/>
              </a:defRPr>
            </a:lvl9pPr>
          </a:lstStyle>
          <a:p>
            <a:pPr marL="0" indent="0">
              <a:buFontTx/>
              <a:buNone/>
              <a:defRPr/>
            </a:pPr>
            <a:r>
              <a:rPr lang="en-US" kern="0" dirty="0" smtClean="0">
                <a:solidFill>
                  <a:schemeClr val="tx1"/>
                </a:solidFill>
              </a:rPr>
              <a:t>An </a:t>
            </a:r>
            <a:r>
              <a:rPr lang="en-US" b="1" kern="0" dirty="0" smtClean="0">
                <a:solidFill>
                  <a:schemeClr val="tx1"/>
                </a:solidFill>
              </a:rPr>
              <a:t>excavation</a:t>
            </a:r>
            <a:r>
              <a:rPr lang="en-US" kern="0" dirty="0" smtClean="0">
                <a:solidFill>
                  <a:schemeClr val="tx1"/>
                </a:solidFill>
              </a:rPr>
              <a:t> is any man-made pit, hole, or trench created in the ground by removing earth</a:t>
            </a:r>
            <a:r>
              <a:rPr lang="en-US" dirty="0" smtClean="0">
                <a:solidFill>
                  <a:schemeClr val="tx1"/>
                </a:solidFill>
              </a:rPr>
              <a:t>.</a:t>
            </a:r>
            <a:r>
              <a:rPr lang="en-US" dirty="0">
                <a:solidFill>
                  <a:schemeClr val="tx1"/>
                </a:solidFill>
              </a:rPr>
              <a:t> </a:t>
            </a:r>
            <a:endParaRPr lang="en-US" altLang="en-US" b="1" kern="0" dirty="0">
              <a:solidFill>
                <a:schemeClr val="tx1"/>
              </a:solidFill>
            </a:endParaRPr>
          </a:p>
        </p:txBody>
      </p:sp>
      <p:sp>
        <p:nvSpPr>
          <p:cNvPr id="6" name="Content Placeholder 2"/>
          <p:cNvSpPr txBox="1">
            <a:spLocks/>
          </p:cNvSpPr>
          <p:nvPr/>
        </p:nvSpPr>
        <p:spPr bwMode="auto">
          <a:xfrm>
            <a:off x="6043613" y="3330575"/>
            <a:ext cx="3294062" cy="1728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3" tIns="46236" rIns="92473" bIns="46236"/>
          <a:lstStyle>
            <a:lvl1pPr marL="247650" indent="-247650" algn="l" rtl="0" eaLnBrk="0" fontAlgn="base" hangingPunct="0">
              <a:spcBef>
                <a:spcPct val="20000"/>
              </a:spcBef>
              <a:spcAft>
                <a:spcPct val="0"/>
              </a:spcAft>
              <a:buChar char="•"/>
              <a:defRPr sz="1300">
                <a:solidFill>
                  <a:srgbClr val="3D3D3D"/>
                </a:solidFill>
                <a:latin typeface="+mn-lt"/>
                <a:ea typeface="+mn-ea"/>
                <a:cs typeface="+mn-cs"/>
              </a:defRPr>
            </a:lvl1pPr>
            <a:lvl2pPr marL="538163" indent="-204788" algn="l" rtl="0" eaLnBrk="0" fontAlgn="base" hangingPunct="0">
              <a:spcBef>
                <a:spcPct val="20000"/>
              </a:spcBef>
              <a:spcAft>
                <a:spcPct val="0"/>
              </a:spcAft>
              <a:buChar char="–"/>
              <a:defRPr sz="1300">
                <a:solidFill>
                  <a:srgbClr val="3D3D3D"/>
                </a:solidFill>
                <a:latin typeface="+mn-lt"/>
                <a:cs typeface="+mn-cs"/>
              </a:defRPr>
            </a:lvl2pPr>
            <a:lvl3pPr marL="828675" indent="-163513" algn="l" rtl="0" eaLnBrk="0" fontAlgn="base" hangingPunct="0">
              <a:spcBef>
                <a:spcPct val="20000"/>
              </a:spcBef>
              <a:spcAft>
                <a:spcPct val="0"/>
              </a:spcAft>
              <a:buChar char="•"/>
              <a:defRPr sz="1300">
                <a:solidFill>
                  <a:srgbClr val="3D3D3D"/>
                </a:solidFill>
                <a:latin typeface="+mn-lt"/>
                <a:cs typeface="+mn-cs"/>
              </a:defRPr>
            </a:lvl3pPr>
            <a:lvl4pPr marL="1160463" indent="-163513" algn="l" rtl="0" eaLnBrk="0" fontAlgn="base" hangingPunct="0">
              <a:spcBef>
                <a:spcPct val="20000"/>
              </a:spcBef>
              <a:spcAft>
                <a:spcPct val="0"/>
              </a:spcAft>
              <a:buChar char="–"/>
              <a:defRPr sz="1300">
                <a:solidFill>
                  <a:srgbClr val="3D3D3D"/>
                </a:solidFill>
                <a:latin typeface="+mn-lt"/>
                <a:cs typeface="+mn-cs"/>
              </a:defRPr>
            </a:lvl4pPr>
            <a:lvl5pPr marL="1495425" indent="-163513" algn="l" rtl="0" eaLnBrk="0" fontAlgn="base" hangingPunct="0">
              <a:spcBef>
                <a:spcPct val="20000"/>
              </a:spcBef>
              <a:spcAft>
                <a:spcPct val="0"/>
              </a:spcAft>
              <a:buChar char="»"/>
              <a:defRPr sz="1300">
                <a:solidFill>
                  <a:srgbClr val="3D3D3D"/>
                </a:solidFill>
                <a:latin typeface="+mn-lt"/>
                <a:cs typeface="+mn-cs"/>
              </a:defRPr>
            </a:lvl5pPr>
            <a:lvl6pPr marL="1830439" indent="-166404" algn="l" rtl="0" fontAlgn="base">
              <a:spcBef>
                <a:spcPct val="20000"/>
              </a:spcBef>
              <a:spcAft>
                <a:spcPct val="0"/>
              </a:spcAft>
              <a:buChar char="»"/>
              <a:defRPr sz="1470">
                <a:solidFill>
                  <a:schemeClr val="tx1"/>
                </a:solidFill>
                <a:latin typeface="+mn-lt"/>
                <a:cs typeface="+mn-cs"/>
              </a:defRPr>
            </a:lvl6pPr>
            <a:lvl7pPr marL="2163246" indent="-166404" algn="l" rtl="0" fontAlgn="base">
              <a:spcBef>
                <a:spcPct val="20000"/>
              </a:spcBef>
              <a:spcAft>
                <a:spcPct val="0"/>
              </a:spcAft>
              <a:buChar char="»"/>
              <a:defRPr sz="1470">
                <a:solidFill>
                  <a:schemeClr val="tx1"/>
                </a:solidFill>
                <a:latin typeface="+mn-lt"/>
                <a:cs typeface="+mn-cs"/>
              </a:defRPr>
            </a:lvl7pPr>
            <a:lvl8pPr marL="2496053" indent="-166404" algn="l" rtl="0" fontAlgn="base">
              <a:spcBef>
                <a:spcPct val="20000"/>
              </a:spcBef>
              <a:spcAft>
                <a:spcPct val="0"/>
              </a:spcAft>
              <a:buChar char="»"/>
              <a:defRPr sz="1470">
                <a:solidFill>
                  <a:schemeClr val="tx1"/>
                </a:solidFill>
                <a:latin typeface="+mn-lt"/>
                <a:cs typeface="+mn-cs"/>
              </a:defRPr>
            </a:lvl8pPr>
            <a:lvl9pPr marL="2828859" indent="-166404" algn="l" rtl="0" fontAlgn="base">
              <a:spcBef>
                <a:spcPct val="20000"/>
              </a:spcBef>
              <a:spcAft>
                <a:spcPct val="0"/>
              </a:spcAft>
              <a:buChar char="»"/>
              <a:defRPr sz="1470">
                <a:solidFill>
                  <a:schemeClr val="tx1"/>
                </a:solidFill>
                <a:latin typeface="+mn-lt"/>
                <a:cs typeface="+mn-cs"/>
              </a:defRPr>
            </a:lvl9pPr>
          </a:lstStyle>
          <a:p>
            <a:pPr marL="0" indent="0">
              <a:buFontTx/>
              <a:buNone/>
              <a:defRPr/>
            </a:pPr>
            <a:r>
              <a:rPr lang="en-US" altLang="en-US" kern="0" dirty="0" smtClean="0">
                <a:solidFill>
                  <a:schemeClr val="tx1"/>
                </a:solidFill>
              </a:rPr>
              <a:t>A </a:t>
            </a:r>
            <a:r>
              <a:rPr lang="en-US" altLang="en-US" b="1" kern="0" dirty="0" smtClean="0">
                <a:solidFill>
                  <a:schemeClr val="tx1"/>
                </a:solidFill>
              </a:rPr>
              <a:t>trench</a:t>
            </a:r>
            <a:r>
              <a:rPr lang="en-US" altLang="en-US" kern="0" dirty="0" smtClean="0">
                <a:solidFill>
                  <a:schemeClr val="tx1"/>
                </a:solidFill>
              </a:rPr>
              <a:t> is a specific type of excavation, which tends to be narrow relative to its length, no wider than 15 feet, and deeper than it is wide.</a:t>
            </a:r>
            <a:endParaRPr lang="en-US" altLang="en-US" kern="0" dirty="0">
              <a:solidFill>
                <a:schemeClr val="tx1"/>
              </a:solidFill>
            </a:endParaRPr>
          </a:p>
        </p:txBody>
      </p:sp>
      <p:pic>
        <p:nvPicPr>
          <p:cNvPr id="143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3800" y="1457325"/>
            <a:ext cx="3190875"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5050" y="1447800"/>
            <a:ext cx="32115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47663"/>
            <a:ext cx="1536700" cy="4143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Cave-ins</a:t>
            </a:r>
          </a:p>
        </p:txBody>
      </p:sp>
      <p:sp>
        <p:nvSpPr>
          <p:cNvPr id="131077" name="TextBox 7"/>
          <p:cNvSpPr txBox="1">
            <a:spLocks noChangeArrowheads="1"/>
          </p:cNvSpPr>
          <p:nvPr/>
        </p:nvSpPr>
        <p:spPr bwMode="auto">
          <a:xfrm>
            <a:off x="7758113" y="4078288"/>
            <a:ext cx="1524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a:solidFill>
                  <a:schemeClr val="bg1"/>
                </a:solidFill>
              </a:rPr>
              <a:t>Stress</a:t>
            </a:r>
          </a:p>
        </p:txBody>
      </p:sp>
      <p:sp>
        <p:nvSpPr>
          <p:cNvPr id="131078" name="TextBox 8"/>
          <p:cNvSpPr txBox="1">
            <a:spLocks noChangeArrowheads="1"/>
          </p:cNvSpPr>
          <p:nvPr/>
        </p:nvSpPr>
        <p:spPr bwMode="auto">
          <a:xfrm>
            <a:off x="7416800" y="4797425"/>
            <a:ext cx="1524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a:solidFill>
                  <a:schemeClr val="bg1"/>
                </a:solidFill>
              </a:rPr>
              <a:t>First cave-in</a:t>
            </a:r>
          </a:p>
        </p:txBody>
      </p:sp>
      <p:sp>
        <p:nvSpPr>
          <p:cNvPr id="131079" name="TextBox 9"/>
          <p:cNvSpPr txBox="1">
            <a:spLocks noChangeArrowheads="1"/>
          </p:cNvSpPr>
          <p:nvPr/>
        </p:nvSpPr>
        <p:spPr bwMode="auto">
          <a:xfrm>
            <a:off x="7869238" y="3043238"/>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a:solidFill>
                  <a:schemeClr val="bg1"/>
                </a:solidFill>
              </a:rPr>
              <a:t>Soil cracks</a:t>
            </a:r>
          </a:p>
        </p:txBody>
      </p:sp>
      <p:sp>
        <p:nvSpPr>
          <p:cNvPr id="8" name="Rectangle 7"/>
          <p:cNvSpPr/>
          <p:nvPr/>
        </p:nvSpPr>
        <p:spPr>
          <a:xfrm>
            <a:off x="363538" y="393700"/>
            <a:ext cx="1544637" cy="292100"/>
          </a:xfrm>
          <a:prstGeom prst="rect">
            <a:avLst/>
          </a:prstGeom>
        </p:spPr>
        <p:txBody>
          <a:bodyPr wrap="none">
            <a:spAutoFit/>
          </a:bodyPr>
          <a:lstStyle/>
          <a:p>
            <a:pPr>
              <a:defRPr/>
            </a:pPr>
            <a:r>
              <a:rPr lang="en-US" altLang="en-US" sz="1300" b="1" dirty="0">
                <a:solidFill>
                  <a:srgbClr val="FF9900"/>
                </a:solidFill>
                <a:latin typeface="+mn-lt"/>
              </a:rPr>
              <a:t>Cave-in Hazards</a:t>
            </a:r>
            <a:endParaRPr lang="en-US" sz="1300" b="1" dirty="0">
              <a:solidFill>
                <a:srgbClr val="FF9900"/>
              </a:solidFill>
              <a:latin typeface="+mn-lt"/>
            </a:endParaRPr>
          </a:p>
        </p:txBody>
      </p:sp>
      <p:pic>
        <p:nvPicPr>
          <p:cNvPr id="1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2275" y="1676400"/>
            <a:ext cx="3678238"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7"/>
          <p:cNvSpPr txBox="1">
            <a:spLocks noChangeArrowheads="1"/>
          </p:cNvSpPr>
          <p:nvPr/>
        </p:nvSpPr>
        <p:spPr bwMode="auto">
          <a:xfrm>
            <a:off x="7588250" y="4046538"/>
            <a:ext cx="1524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a:solidFill>
                  <a:schemeClr val="bg1"/>
                </a:solidFill>
              </a:rPr>
              <a:t>Stress</a:t>
            </a:r>
          </a:p>
        </p:txBody>
      </p:sp>
      <p:sp>
        <p:nvSpPr>
          <p:cNvPr id="12" name="TextBox 8"/>
          <p:cNvSpPr txBox="1">
            <a:spLocks noChangeArrowheads="1"/>
          </p:cNvSpPr>
          <p:nvPr/>
        </p:nvSpPr>
        <p:spPr bwMode="auto">
          <a:xfrm>
            <a:off x="7331075" y="4702175"/>
            <a:ext cx="1524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a:solidFill>
                  <a:schemeClr val="bg1"/>
                </a:solidFill>
              </a:rPr>
              <a:t>First cave-in</a:t>
            </a:r>
          </a:p>
        </p:txBody>
      </p:sp>
      <p:sp>
        <p:nvSpPr>
          <p:cNvPr id="13" name="TextBox 9"/>
          <p:cNvSpPr txBox="1">
            <a:spLocks noChangeArrowheads="1"/>
          </p:cNvSpPr>
          <p:nvPr/>
        </p:nvSpPr>
        <p:spPr bwMode="auto">
          <a:xfrm>
            <a:off x="7656513" y="3011488"/>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a:solidFill>
                  <a:schemeClr val="bg1"/>
                </a:solidFill>
              </a:rPr>
              <a:t>Soil cracks</a:t>
            </a:r>
          </a:p>
        </p:txBody>
      </p:sp>
      <p:sp>
        <p:nvSpPr>
          <p:cNvPr id="15" name="Content Placeholder 2"/>
          <p:cNvSpPr txBox="1">
            <a:spLocks/>
          </p:cNvSpPr>
          <p:nvPr/>
        </p:nvSpPr>
        <p:spPr bwMode="auto">
          <a:xfrm>
            <a:off x="363538" y="1458913"/>
            <a:ext cx="3114675" cy="3921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510" tIns="40755" rIns="81510" bIns="40755" numCol="1" anchor="t" anchorCtr="0" compatLnSpc="1">
            <a:prstTxWarp prst="textNoShape">
              <a:avLst/>
            </a:prstTxWarp>
          </a:bodyPr>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pPr>
            <a:r>
              <a:rPr lang="en-US" altLang="en-US" sz="1600" kern="0" smtClean="0">
                <a:solidFill>
                  <a:schemeClr val="tx1"/>
                </a:solidFill>
              </a:rPr>
              <a:t>Know the stages of a cave-in.</a:t>
            </a:r>
            <a:endParaRPr lang="en-US" altLang="en-US" sz="1300" kern="0" smtClean="0">
              <a:solidFill>
                <a:schemeClr val="tx1"/>
              </a:solidFill>
            </a:endParaRPr>
          </a:p>
          <a:p>
            <a:pPr marL="0" indent="0">
              <a:buFontTx/>
              <a:buNone/>
            </a:pPr>
            <a:endParaRPr lang="en-US" altLang="en-US" sz="1300" kern="0" smtClean="0">
              <a:solidFill>
                <a:schemeClr val="tx1"/>
              </a:solidFill>
            </a:endParaRPr>
          </a:p>
          <a:p>
            <a:pPr marL="0" indent="0">
              <a:buFontTx/>
              <a:buNone/>
            </a:pPr>
            <a:r>
              <a:rPr lang="en-US" altLang="en-US" sz="1300" kern="0" smtClean="0">
                <a:solidFill>
                  <a:schemeClr val="tx1"/>
                </a:solidFill>
              </a:rPr>
              <a:t>As a trench is excavated, inward pressure on the trench walls becomes unsupported.</a:t>
            </a:r>
          </a:p>
          <a:p>
            <a:pPr marL="0" indent="0">
              <a:buFontTx/>
              <a:buNone/>
            </a:pPr>
            <a:endParaRPr lang="en-US" altLang="en-US" sz="1300" kern="0" smtClean="0">
              <a:solidFill>
                <a:schemeClr val="tx1"/>
              </a:solidFill>
            </a:endParaRPr>
          </a:p>
          <a:p>
            <a:pPr marL="0" indent="0">
              <a:buFontTx/>
              <a:buNone/>
            </a:pPr>
            <a:r>
              <a:rPr lang="en-US" altLang="en-US" sz="1300" kern="0" smtClean="0">
                <a:solidFill>
                  <a:schemeClr val="tx1"/>
                </a:solidFill>
              </a:rPr>
              <a:t>As the soil’s tensile strength is reached, cracks form, running parallel to the trench. This puts stress on the base of the wall, and the path towards a cave-in has begun.</a:t>
            </a:r>
            <a:endParaRPr lang="en-US" altLang="en-US" sz="1300" kern="0" dirty="0" smtClean="0">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38138"/>
            <a:ext cx="1755775" cy="500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Cave-ins</a:t>
            </a:r>
          </a:p>
        </p:txBody>
      </p:sp>
      <p:sp>
        <p:nvSpPr>
          <p:cNvPr id="6" name="Rectangle 5"/>
          <p:cNvSpPr/>
          <p:nvPr/>
        </p:nvSpPr>
        <p:spPr>
          <a:xfrm>
            <a:off x="363538" y="393700"/>
            <a:ext cx="1544637" cy="292100"/>
          </a:xfrm>
          <a:prstGeom prst="rect">
            <a:avLst/>
          </a:prstGeom>
        </p:spPr>
        <p:txBody>
          <a:bodyPr wrap="none">
            <a:spAutoFit/>
          </a:bodyPr>
          <a:lstStyle/>
          <a:p>
            <a:pPr>
              <a:defRPr/>
            </a:pPr>
            <a:r>
              <a:rPr lang="en-US" altLang="en-US" sz="1300" b="1" dirty="0">
                <a:solidFill>
                  <a:srgbClr val="FF9900"/>
                </a:solidFill>
                <a:latin typeface="+mn-lt"/>
              </a:rPr>
              <a:t>Cave-in Hazards</a:t>
            </a:r>
            <a:endParaRPr lang="en-US" sz="1300" b="1" dirty="0">
              <a:solidFill>
                <a:srgbClr val="FF9900"/>
              </a:solidFill>
              <a:latin typeface="+mn-lt"/>
            </a:endParaRPr>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7038" y="1676400"/>
            <a:ext cx="3673475"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p:cNvSpPr txBox="1">
            <a:spLocks noChangeArrowheads="1"/>
          </p:cNvSpPr>
          <p:nvPr/>
        </p:nvSpPr>
        <p:spPr bwMode="auto">
          <a:xfrm>
            <a:off x="7343775" y="4114800"/>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a:solidFill>
                  <a:schemeClr val="bg1"/>
                </a:solidFill>
              </a:rPr>
              <a:t>Second cave-in</a:t>
            </a:r>
          </a:p>
        </p:txBody>
      </p:sp>
      <p:sp>
        <p:nvSpPr>
          <p:cNvPr id="10" name="Content Placeholder 2"/>
          <p:cNvSpPr>
            <a:spLocks noGrp="1"/>
          </p:cNvSpPr>
          <p:nvPr>
            <p:ph idx="1"/>
          </p:nvPr>
        </p:nvSpPr>
        <p:spPr bwMode="auto">
          <a:xfrm>
            <a:off x="363538" y="1458913"/>
            <a:ext cx="3114675" cy="3921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sz="1600" dirty="0" smtClean="0">
                <a:solidFill>
                  <a:schemeClr val="tx1"/>
                </a:solidFill>
              </a:rPr>
              <a:t>Know the stages of a cave-in.</a:t>
            </a:r>
            <a:endParaRPr lang="en-US" altLang="en-US" sz="1300" dirty="0" smtClean="0">
              <a:solidFill>
                <a:schemeClr val="tx1"/>
              </a:solidFill>
            </a:endParaRPr>
          </a:p>
          <a:p>
            <a:pPr marL="0" indent="0">
              <a:buFontTx/>
              <a:buNone/>
            </a:pPr>
            <a:endParaRPr lang="en-US" altLang="en-US" sz="1300" dirty="0" smtClean="0">
              <a:solidFill>
                <a:schemeClr val="tx1"/>
              </a:solidFill>
            </a:endParaRPr>
          </a:p>
          <a:p>
            <a:pPr marL="0" indent="0">
              <a:buFontTx/>
              <a:buNone/>
            </a:pPr>
            <a:r>
              <a:rPr lang="en-US" altLang="en-US" sz="1300" dirty="0" smtClean="0">
                <a:solidFill>
                  <a:schemeClr val="tx1"/>
                </a:solidFill>
              </a:rPr>
              <a:t>As a trench is excavated, inward pressure </a:t>
            </a:r>
            <a:r>
              <a:rPr lang="en-US" altLang="en-US" sz="1300" dirty="0">
                <a:solidFill>
                  <a:schemeClr val="tx1"/>
                </a:solidFill>
              </a:rPr>
              <a:t>on the trench </a:t>
            </a:r>
            <a:r>
              <a:rPr lang="en-US" altLang="en-US" sz="1300" dirty="0" smtClean="0">
                <a:solidFill>
                  <a:schemeClr val="tx1"/>
                </a:solidFill>
              </a:rPr>
              <a:t>walls becomes unsupported.</a:t>
            </a:r>
          </a:p>
          <a:p>
            <a:pPr marL="0" indent="0">
              <a:buFontTx/>
              <a:buNone/>
            </a:pPr>
            <a:endParaRPr lang="en-US" altLang="en-US" sz="1300" dirty="0" smtClean="0">
              <a:solidFill>
                <a:schemeClr val="tx1"/>
              </a:solidFill>
            </a:endParaRPr>
          </a:p>
          <a:p>
            <a:pPr marL="0" indent="0">
              <a:buFontTx/>
              <a:buNone/>
            </a:pPr>
            <a:r>
              <a:rPr lang="en-US" altLang="en-US" sz="1300" dirty="0" smtClean="0">
                <a:solidFill>
                  <a:schemeClr val="tx1"/>
                </a:solidFill>
              </a:rPr>
              <a:t>As the soil’s tensile strength is reached, cracks form, running parallel to the trench. This puts stress on the base of the wall, and the path towards a cave-in has begun.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84425" y="338138"/>
            <a:ext cx="1517650" cy="652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Cave-ins</a:t>
            </a:r>
          </a:p>
        </p:txBody>
      </p:sp>
      <p:sp>
        <p:nvSpPr>
          <p:cNvPr id="6" name="Rectangle 5"/>
          <p:cNvSpPr/>
          <p:nvPr/>
        </p:nvSpPr>
        <p:spPr>
          <a:xfrm>
            <a:off x="363538" y="393700"/>
            <a:ext cx="1544637" cy="292100"/>
          </a:xfrm>
          <a:prstGeom prst="rect">
            <a:avLst/>
          </a:prstGeom>
        </p:spPr>
        <p:txBody>
          <a:bodyPr wrap="none">
            <a:spAutoFit/>
          </a:bodyPr>
          <a:lstStyle/>
          <a:p>
            <a:pPr>
              <a:defRPr/>
            </a:pPr>
            <a:r>
              <a:rPr lang="en-US" altLang="en-US" sz="1300" b="1" dirty="0">
                <a:solidFill>
                  <a:srgbClr val="FF9900"/>
                </a:solidFill>
                <a:latin typeface="+mn-lt"/>
              </a:rPr>
              <a:t>Cave-in Hazards</a:t>
            </a:r>
            <a:endParaRPr lang="en-US" sz="1300" b="1" dirty="0">
              <a:solidFill>
                <a:srgbClr val="FF9900"/>
              </a:solidFill>
              <a:latin typeface="+mn-lt"/>
            </a:endParaRPr>
          </a:p>
        </p:txBody>
      </p:sp>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7038" y="1676400"/>
            <a:ext cx="3673475"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6910388" y="3705225"/>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dirty="0">
                <a:solidFill>
                  <a:schemeClr val="bg1"/>
                </a:solidFill>
              </a:rPr>
              <a:t>Third cave-in</a:t>
            </a:r>
          </a:p>
        </p:txBody>
      </p:sp>
      <p:sp>
        <p:nvSpPr>
          <p:cNvPr id="10" name="Content Placeholder 2"/>
          <p:cNvSpPr>
            <a:spLocks noGrp="1"/>
          </p:cNvSpPr>
          <p:nvPr>
            <p:ph idx="1"/>
          </p:nvPr>
        </p:nvSpPr>
        <p:spPr bwMode="auto">
          <a:xfrm>
            <a:off x="363538" y="1458913"/>
            <a:ext cx="3114675" cy="3921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sz="1600" dirty="0" smtClean="0">
                <a:solidFill>
                  <a:schemeClr val="tx1"/>
                </a:solidFill>
              </a:rPr>
              <a:t>Know the stages of a cave-in.</a:t>
            </a:r>
            <a:endParaRPr lang="en-US" altLang="en-US" sz="1300" dirty="0" smtClean="0">
              <a:solidFill>
                <a:schemeClr val="tx1"/>
              </a:solidFill>
            </a:endParaRPr>
          </a:p>
          <a:p>
            <a:pPr marL="0" indent="0">
              <a:buFontTx/>
              <a:buNone/>
            </a:pPr>
            <a:endParaRPr lang="en-US" altLang="en-US" sz="1300" dirty="0" smtClean="0">
              <a:solidFill>
                <a:schemeClr val="tx1"/>
              </a:solidFill>
            </a:endParaRPr>
          </a:p>
          <a:p>
            <a:pPr marL="0" indent="0">
              <a:buFontTx/>
              <a:buNone/>
            </a:pPr>
            <a:r>
              <a:rPr lang="en-US" altLang="en-US" sz="1300" dirty="0" smtClean="0">
                <a:solidFill>
                  <a:schemeClr val="tx1"/>
                </a:solidFill>
              </a:rPr>
              <a:t>As a trench is excavated, inward pressure </a:t>
            </a:r>
            <a:r>
              <a:rPr lang="en-US" altLang="en-US" sz="1300" dirty="0">
                <a:solidFill>
                  <a:schemeClr val="tx1"/>
                </a:solidFill>
              </a:rPr>
              <a:t>on the trench </a:t>
            </a:r>
            <a:r>
              <a:rPr lang="en-US" altLang="en-US" sz="1300" dirty="0" smtClean="0">
                <a:solidFill>
                  <a:schemeClr val="tx1"/>
                </a:solidFill>
              </a:rPr>
              <a:t>walls becomes unsupported.</a:t>
            </a:r>
          </a:p>
          <a:p>
            <a:pPr marL="0" indent="0">
              <a:buFontTx/>
              <a:buNone/>
            </a:pPr>
            <a:endParaRPr lang="en-US" altLang="en-US" sz="1300" dirty="0" smtClean="0">
              <a:solidFill>
                <a:schemeClr val="tx1"/>
              </a:solidFill>
            </a:endParaRPr>
          </a:p>
          <a:p>
            <a:pPr marL="0" indent="0">
              <a:buFontTx/>
              <a:buNone/>
            </a:pPr>
            <a:r>
              <a:rPr lang="en-US" altLang="en-US" sz="1300" dirty="0" smtClean="0">
                <a:solidFill>
                  <a:schemeClr val="tx1"/>
                </a:solidFill>
              </a:rPr>
              <a:t>As the soil’s tensile strength is reached, cracks form, running parallel to the trench. This puts stress on the base of the wall, and the path towards a cave-in has begun.</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47663"/>
            <a:ext cx="1689100" cy="4905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Cave-ins</a:t>
            </a:r>
          </a:p>
        </p:txBody>
      </p:sp>
      <p:sp>
        <p:nvSpPr>
          <p:cNvPr id="6" name="Rectangle 5"/>
          <p:cNvSpPr/>
          <p:nvPr/>
        </p:nvSpPr>
        <p:spPr>
          <a:xfrm>
            <a:off x="363538" y="393700"/>
            <a:ext cx="1544637" cy="292100"/>
          </a:xfrm>
          <a:prstGeom prst="rect">
            <a:avLst/>
          </a:prstGeom>
        </p:spPr>
        <p:txBody>
          <a:bodyPr wrap="none">
            <a:spAutoFit/>
          </a:bodyPr>
          <a:lstStyle/>
          <a:p>
            <a:pPr>
              <a:defRPr/>
            </a:pPr>
            <a:r>
              <a:rPr lang="en-US" altLang="en-US" sz="1300" b="1" dirty="0">
                <a:solidFill>
                  <a:srgbClr val="FF9900"/>
                </a:solidFill>
                <a:latin typeface="+mn-lt"/>
              </a:rPr>
              <a:t>Cave-in Hazards</a:t>
            </a:r>
            <a:endParaRPr lang="en-US" sz="1300" b="1" dirty="0">
              <a:solidFill>
                <a:srgbClr val="FF9900"/>
              </a:solidFill>
              <a:latin typeface="+mn-lt"/>
            </a:endParaRPr>
          </a:p>
        </p:txBody>
      </p:sp>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7038" y="1676400"/>
            <a:ext cx="3673475"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7024688" y="3657600"/>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dirty="0">
                <a:solidFill>
                  <a:schemeClr val="bg1"/>
                </a:solidFill>
              </a:rPr>
              <a:t>&gt;2000 lbs.</a:t>
            </a:r>
          </a:p>
        </p:txBody>
      </p:sp>
      <p:sp>
        <p:nvSpPr>
          <p:cNvPr id="10" name="Content Placeholder 2"/>
          <p:cNvSpPr>
            <a:spLocks noGrp="1"/>
          </p:cNvSpPr>
          <p:nvPr>
            <p:ph idx="1"/>
          </p:nvPr>
        </p:nvSpPr>
        <p:spPr bwMode="auto">
          <a:xfrm>
            <a:off x="363538" y="1458913"/>
            <a:ext cx="3114675" cy="3921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sz="1600" dirty="0" smtClean="0">
                <a:solidFill>
                  <a:schemeClr val="tx1"/>
                </a:solidFill>
              </a:rPr>
              <a:t>Know the stages of a cave-in.</a:t>
            </a:r>
            <a:endParaRPr lang="en-US" altLang="en-US" sz="1300" dirty="0" smtClean="0">
              <a:solidFill>
                <a:schemeClr val="tx1"/>
              </a:solidFill>
            </a:endParaRPr>
          </a:p>
          <a:p>
            <a:pPr marL="0" indent="0">
              <a:buFontTx/>
              <a:buNone/>
            </a:pPr>
            <a:endParaRPr lang="en-US" altLang="en-US" sz="1300" dirty="0" smtClean="0">
              <a:solidFill>
                <a:schemeClr val="tx1"/>
              </a:solidFill>
            </a:endParaRPr>
          </a:p>
          <a:p>
            <a:pPr marL="0" indent="0">
              <a:buFontTx/>
              <a:buNone/>
            </a:pPr>
            <a:r>
              <a:rPr lang="en-US" altLang="en-US" sz="1300" dirty="0" smtClean="0">
                <a:solidFill>
                  <a:schemeClr val="tx1"/>
                </a:solidFill>
              </a:rPr>
              <a:t>As a trench is excavated, inward pressure </a:t>
            </a:r>
            <a:r>
              <a:rPr lang="en-US" altLang="en-US" sz="1300" dirty="0">
                <a:solidFill>
                  <a:schemeClr val="tx1"/>
                </a:solidFill>
              </a:rPr>
              <a:t>on the trench </a:t>
            </a:r>
            <a:r>
              <a:rPr lang="en-US" altLang="en-US" sz="1300" dirty="0" smtClean="0">
                <a:solidFill>
                  <a:schemeClr val="tx1"/>
                </a:solidFill>
              </a:rPr>
              <a:t>walls becomes unsupported.</a:t>
            </a:r>
          </a:p>
          <a:p>
            <a:pPr marL="0" indent="0">
              <a:buFontTx/>
              <a:buNone/>
            </a:pPr>
            <a:endParaRPr lang="en-US" altLang="en-US" sz="1300" dirty="0" smtClean="0">
              <a:solidFill>
                <a:schemeClr val="tx1"/>
              </a:solidFill>
            </a:endParaRPr>
          </a:p>
          <a:p>
            <a:pPr marL="0" indent="0">
              <a:buFontTx/>
              <a:buNone/>
            </a:pPr>
            <a:r>
              <a:rPr lang="en-US" altLang="en-US" sz="1300" dirty="0" smtClean="0">
                <a:solidFill>
                  <a:schemeClr val="tx1"/>
                </a:solidFill>
              </a:rPr>
              <a:t>As the soil’s tensile strength is reached, cracks form, running parallel to the trench. This puts stress on the base of the wall, and the path towards a cave-in has begun.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6032500" cy="4365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Remember the Signs of a Potential Cave-in</a:t>
            </a:r>
          </a:p>
        </p:txBody>
      </p:sp>
      <p:sp>
        <p:nvSpPr>
          <p:cNvPr id="33795" name="Content Placeholder 2"/>
          <p:cNvSpPr>
            <a:spLocks noGrp="1"/>
          </p:cNvSpPr>
          <p:nvPr>
            <p:ph idx="1"/>
          </p:nvPr>
        </p:nvSpPr>
        <p:spPr bwMode="auto">
          <a:xfrm>
            <a:off x="425450" y="2967038"/>
            <a:ext cx="2105025" cy="6508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defRPr/>
            </a:pPr>
            <a:r>
              <a:rPr lang="en-US" altLang="en-US" sz="1300" b="1" dirty="0" smtClean="0">
                <a:solidFill>
                  <a:schemeClr val="tx1"/>
                </a:solidFill>
              </a:rPr>
              <a:t>Tension cracks</a:t>
            </a:r>
          </a:p>
          <a:p>
            <a:pPr marL="0" indent="0">
              <a:buFontTx/>
              <a:buNone/>
              <a:defRPr/>
            </a:pPr>
            <a:endParaRPr lang="en-US" altLang="en-US" dirty="0" smtClean="0">
              <a:solidFill>
                <a:schemeClr val="tx1"/>
              </a:solidFill>
            </a:endParaRPr>
          </a:p>
        </p:txBody>
      </p:sp>
      <p:pic>
        <p:nvPicPr>
          <p:cNvPr id="14131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0188" y="3302000"/>
            <a:ext cx="202565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4913" y="3295650"/>
            <a:ext cx="2055812"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5450" y="3230563"/>
            <a:ext cx="21050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5219700" y="2967038"/>
            <a:ext cx="1576388" cy="6762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lgn="ctr">
              <a:buFontTx/>
              <a:buNone/>
              <a:defRPr/>
            </a:pPr>
            <a:r>
              <a:rPr lang="en-US" altLang="en-US" sz="1300" b="1" kern="0" dirty="0" smtClean="0">
                <a:solidFill>
                  <a:schemeClr val="tx1"/>
                </a:solidFill>
              </a:rPr>
              <a:t>Bulging</a:t>
            </a:r>
            <a:endParaRPr lang="en-US" altLang="en-US" b="1" kern="0" dirty="0" smtClean="0">
              <a:solidFill>
                <a:schemeClr val="tx1"/>
              </a:solidFill>
            </a:endParaRPr>
          </a:p>
        </p:txBody>
      </p:sp>
      <p:sp>
        <p:nvSpPr>
          <p:cNvPr id="10" name="Content Placeholder 2"/>
          <p:cNvSpPr txBox="1">
            <a:spLocks/>
          </p:cNvSpPr>
          <p:nvPr/>
        </p:nvSpPr>
        <p:spPr bwMode="auto">
          <a:xfrm>
            <a:off x="7559675" y="2971800"/>
            <a:ext cx="1524000" cy="4984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lgn="ctr">
              <a:buFontTx/>
              <a:buNone/>
              <a:defRPr/>
            </a:pPr>
            <a:r>
              <a:rPr lang="en-US" altLang="en-US" sz="1300" b="1" kern="0" dirty="0" smtClean="0">
                <a:solidFill>
                  <a:schemeClr val="tx1"/>
                </a:solidFill>
              </a:rPr>
              <a:t>Bottom heaving</a:t>
            </a:r>
            <a:endParaRPr lang="en-US" altLang="en-US" b="1" kern="0" dirty="0" smtClean="0">
              <a:solidFill>
                <a:schemeClr val="tx1"/>
              </a:solidFill>
            </a:endParaRPr>
          </a:p>
        </p:txBody>
      </p:sp>
      <p:pic>
        <p:nvPicPr>
          <p:cNvPr id="141321"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50125" y="3505200"/>
            <a:ext cx="195262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2822575" y="2976563"/>
            <a:ext cx="2105025" cy="6508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lgn="ctr">
              <a:buFontTx/>
              <a:buNone/>
              <a:defRPr/>
            </a:pPr>
            <a:r>
              <a:rPr lang="en-US" altLang="en-US" sz="1300" b="1" kern="0" dirty="0" smtClean="0">
                <a:solidFill>
                  <a:schemeClr val="tx1"/>
                </a:solidFill>
              </a:rPr>
              <a:t>Toppling</a:t>
            </a:r>
          </a:p>
          <a:p>
            <a:pPr marL="0" indent="0">
              <a:buFontTx/>
              <a:buNone/>
              <a:defRPr/>
            </a:pPr>
            <a:endParaRPr lang="en-US" altLang="en-US" kern="0" dirty="0" smtClean="0">
              <a:solidFill>
                <a:schemeClr val="tx1"/>
              </a:solidFill>
            </a:endParaRPr>
          </a:p>
        </p:txBody>
      </p:sp>
      <p:sp>
        <p:nvSpPr>
          <p:cNvPr id="11" name="TextBox 10"/>
          <p:cNvSpPr txBox="1"/>
          <p:nvPr/>
        </p:nvSpPr>
        <p:spPr>
          <a:xfrm>
            <a:off x="355173" y="1292226"/>
            <a:ext cx="6351588" cy="292100"/>
          </a:xfrm>
          <a:prstGeom prst="rect">
            <a:avLst/>
          </a:prstGeom>
          <a:noFill/>
        </p:spPr>
        <p:txBody>
          <a:bodyPr>
            <a:spAutoFit/>
          </a:bodyPr>
          <a:lstStyle/>
          <a:p>
            <a:pPr>
              <a:defRPr/>
            </a:pPr>
            <a:r>
              <a:rPr lang="en-US" sz="1300" b="1" dirty="0">
                <a:latin typeface="+mn-lt"/>
              </a:rPr>
              <a:t>All of the following soil conditions indicate a potential cave-in!</a:t>
            </a:r>
            <a:endParaRPr lang="en-US" sz="1300" b="1" dirty="0"/>
          </a:p>
        </p:txBody>
      </p:sp>
      <p:sp>
        <p:nvSpPr>
          <p:cNvPr id="12" name="TextBox 11"/>
          <p:cNvSpPr txBox="1"/>
          <p:nvPr/>
        </p:nvSpPr>
        <p:spPr>
          <a:xfrm>
            <a:off x="3044764" y="4862512"/>
            <a:ext cx="6707188" cy="292100"/>
          </a:xfrm>
          <a:prstGeom prst="rect">
            <a:avLst/>
          </a:prstGeom>
          <a:noFill/>
        </p:spPr>
        <p:txBody>
          <a:bodyPr>
            <a:spAutoFit/>
          </a:bodyPr>
          <a:lstStyle/>
          <a:p>
            <a:pPr>
              <a:defRPr/>
            </a:pPr>
            <a:r>
              <a:rPr lang="en-US" sz="1300" b="1" dirty="0">
                <a:solidFill>
                  <a:srgbClr val="C00000"/>
                </a:solidFill>
                <a:latin typeface="+mn-lt"/>
              </a:rPr>
              <a:t>Never allow personnel to work in excavations that display these conditions!</a:t>
            </a:r>
            <a:endParaRPr lang="en-US" sz="1300" b="1" dirty="0">
              <a:solidFill>
                <a:srgbClr val="C00000"/>
              </a:solidFill>
            </a:endParaRPr>
          </a:p>
        </p:txBody>
      </p:sp>
      <p:sp>
        <p:nvSpPr>
          <p:cNvPr id="14" name="Rectangle 13"/>
          <p:cNvSpPr/>
          <p:nvPr/>
        </p:nvSpPr>
        <p:spPr>
          <a:xfrm>
            <a:off x="363538" y="393700"/>
            <a:ext cx="1544637" cy="292100"/>
          </a:xfrm>
          <a:prstGeom prst="rect">
            <a:avLst/>
          </a:prstGeom>
        </p:spPr>
        <p:txBody>
          <a:bodyPr wrap="none">
            <a:spAutoFit/>
          </a:bodyPr>
          <a:lstStyle/>
          <a:p>
            <a:pPr>
              <a:defRPr/>
            </a:pPr>
            <a:r>
              <a:rPr lang="en-US" altLang="en-US" sz="1300" b="1" dirty="0">
                <a:solidFill>
                  <a:srgbClr val="FF9900"/>
                </a:solidFill>
                <a:latin typeface="+mn-lt"/>
              </a:rPr>
              <a:t>Cave-in Hazards</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3975100" cy="652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Prevention and Protection</a:t>
            </a:r>
          </a:p>
        </p:txBody>
      </p:sp>
      <p:sp>
        <p:nvSpPr>
          <p:cNvPr id="44035" name="Content Placeholder 2"/>
          <p:cNvSpPr>
            <a:spLocks noGrp="1"/>
          </p:cNvSpPr>
          <p:nvPr>
            <p:ph idx="1"/>
          </p:nvPr>
        </p:nvSpPr>
        <p:spPr bwMode="auto">
          <a:xfrm>
            <a:off x="2395891" y="1342496"/>
            <a:ext cx="3410390" cy="32591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defRPr/>
            </a:pPr>
            <a:r>
              <a:rPr lang="en-US" sz="1300" dirty="0" smtClean="0">
                <a:solidFill>
                  <a:schemeClr val="tx1"/>
                </a:solidFill>
              </a:rPr>
              <a:t>Protect all </a:t>
            </a:r>
            <a:r>
              <a:rPr lang="en-US" sz="1300" dirty="0">
                <a:solidFill>
                  <a:schemeClr val="tx1"/>
                </a:solidFill>
              </a:rPr>
              <a:t>excavations </a:t>
            </a:r>
            <a:r>
              <a:rPr lang="en-US" sz="1300" dirty="0" smtClean="0">
                <a:solidFill>
                  <a:schemeClr val="tx1"/>
                </a:solidFill>
              </a:rPr>
              <a:t>from potential cave-ins that may harm personnel. Use one of the following methods:</a:t>
            </a:r>
            <a:endParaRPr lang="en-US" altLang="en-US" sz="1300" dirty="0">
              <a:solidFill>
                <a:schemeClr val="tx1"/>
              </a:solidFill>
            </a:endParaRPr>
          </a:p>
          <a:p>
            <a:pPr marL="280959" indent="-280959">
              <a:defRPr/>
            </a:pPr>
            <a:endParaRPr lang="en-US" altLang="en-US" sz="1300" dirty="0" smtClean="0">
              <a:solidFill>
                <a:schemeClr val="tx1"/>
              </a:solidFill>
            </a:endParaRPr>
          </a:p>
          <a:p>
            <a:pPr marL="342900" indent="-342900">
              <a:buFont typeface="+mj-lt"/>
              <a:buAutoNum type="arabicPeriod"/>
              <a:defRPr/>
            </a:pPr>
            <a:r>
              <a:rPr lang="en-US" altLang="en-US" sz="1300" b="1" dirty="0">
                <a:solidFill>
                  <a:schemeClr val="tx1"/>
                </a:solidFill>
              </a:rPr>
              <a:t>Sloping and </a:t>
            </a:r>
            <a:r>
              <a:rPr lang="en-US" altLang="en-US" sz="1300" b="1" dirty="0" smtClean="0">
                <a:solidFill>
                  <a:schemeClr val="tx1"/>
                </a:solidFill>
              </a:rPr>
              <a:t>benching:</a:t>
            </a:r>
            <a:r>
              <a:rPr lang="en-US" altLang="en-US" sz="1300" b="1" dirty="0">
                <a:solidFill>
                  <a:schemeClr val="tx1"/>
                </a:solidFill>
              </a:rPr>
              <a:t> </a:t>
            </a:r>
            <a:r>
              <a:rPr lang="en-US" altLang="en-US" sz="1300" dirty="0" smtClean="0">
                <a:solidFill>
                  <a:schemeClr val="tx1"/>
                </a:solidFill>
              </a:rPr>
              <a:t>Slope or terrace the sides of the excavation to reduce vertical soil load.</a:t>
            </a:r>
            <a:endParaRPr lang="en-US" altLang="en-US" sz="1300" dirty="0">
              <a:solidFill>
                <a:schemeClr val="tx1"/>
              </a:solidFill>
            </a:endParaRPr>
          </a:p>
          <a:p>
            <a:pPr marL="342900" indent="-342900">
              <a:buFont typeface="+mj-lt"/>
              <a:buAutoNum type="arabicPeriod"/>
              <a:defRPr/>
            </a:pPr>
            <a:endParaRPr lang="en-US" altLang="en-US" sz="1300" dirty="0" smtClean="0">
              <a:solidFill>
                <a:schemeClr val="tx1"/>
              </a:solidFill>
            </a:endParaRPr>
          </a:p>
          <a:p>
            <a:pPr marL="342900" indent="-342900">
              <a:buFont typeface="+mj-lt"/>
              <a:buAutoNum type="arabicPeriod"/>
              <a:defRPr/>
            </a:pPr>
            <a:r>
              <a:rPr lang="en-US" altLang="en-US" sz="1300" b="1" dirty="0" smtClean="0">
                <a:solidFill>
                  <a:schemeClr val="tx1"/>
                </a:solidFill>
              </a:rPr>
              <a:t>Shoring:</a:t>
            </a:r>
            <a:r>
              <a:rPr lang="en-US" altLang="en-US" sz="1300" b="1" dirty="0">
                <a:solidFill>
                  <a:schemeClr val="tx1"/>
                </a:solidFill>
              </a:rPr>
              <a:t> </a:t>
            </a:r>
            <a:r>
              <a:rPr lang="en-US" altLang="en-US" sz="1300" dirty="0" smtClean="0">
                <a:solidFill>
                  <a:schemeClr val="tx1"/>
                </a:solidFill>
              </a:rPr>
              <a:t>This support system is engineered to hold soil in position and prevent a cave-in.</a:t>
            </a:r>
          </a:p>
          <a:p>
            <a:pPr marL="342900" indent="-342900">
              <a:buFont typeface="+mj-lt"/>
              <a:buAutoNum type="arabicPeriod"/>
              <a:defRPr/>
            </a:pPr>
            <a:endParaRPr lang="en-US" altLang="en-US" sz="1300" dirty="0">
              <a:solidFill>
                <a:schemeClr val="tx1"/>
              </a:solidFill>
            </a:endParaRPr>
          </a:p>
          <a:p>
            <a:pPr marL="342900" indent="-342900">
              <a:buFont typeface="+mj-lt"/>
              <a:buAutoNum type="arabicPeriod"/>
              <a:defRPr/>
            </a:pPr>
            <a:r>
              <a:rPr lang="en-US" altLang="en-US" sz="1300" b="1" dirty="0" smtClean="0">
                <a:solidFill>
                  <a:schemeClr val="tx1"/>
                </a:solidFill>
              </a:rPr>
              <a:t>Shields (trench boxes):</a:t>
            </a:r>
            <a:r>
              <a:rPr lang="en-US" altLang="en-US" sz="1300" b="1" dirty="0">
                <a:solidFill>
                  <a:schemeClr val="tx1"/>
                </a:solidFill>
              </a:rPr>
              <a:t> </a:t>
            </a:r>
            <a:r>
              <a:rPr lang="en-US" altLang="en-US" sz="1300" dirty="0" smtClean="0">
                <a:solidFill>
                  <a:schemeClr val="tx1"/>
                </a:solidFill>
              </a:rPr>
              <a:t>These protect workers within a walled </a:t>
            </a:r>
            <a:r>
              <a:rPr lang="en-US" altLang="en-US" sz="1300" dirty="0">
                <a:solidFill>
                  <a:schemeClr val="tx1"/>
                </a:solidFill>
              </a:rPr>
              <a:t>structure should a cave-in </a:t>
            </a:r>
            <a:r>
              <a:rPr lang="en-US" altLang="en-US" sz="1300" dirty="0" smtClean="0">
                <a:solidFill>
                  <a:schemeClr val="tx1"/>
                </a:solidFill>
              </a:rPr>
              <a:t>occur.</a:t>
            </a:r>
            <a:endParaRPr lang="en-US" altLang="en-US" dirty="0" smtClean="0">
              <a:solidFill>
                <a:schemeClr val="tx1"/>
              </a:solidFill>
            </a:endParaRPr>
          </a:p>
        </p:txBody>
      </p:sp>
      <p:sp>
        <p:nvSpPr>
          <p:cNvPr id="4" name="Rectangle 3"/>
          <p:cNvSpPr/>
          <p:nvPr/>
        </p:nvSpPr>
        <p:spPr>
          <a:xfrm>
            <a:off x="363538" y="393700"/>
            <a:ext cx="1544637" cy="292100"/>
          </a:xfrm>
          <a:prstGeom prst="rect">
            <a:avLst/>
          </a:prstGeom>
        </p:spPr>
        <p:txBody>
          <a:bodyPr wrap="none">
            <a:spAutoFit/>
          </a:bodyPr>
          <a:lstStyle/>
          <a:p>
            <a:pPr>
              <a:defRPr/>
            </a:pPr>
            <a:r>
              <a:rPr lang="en-US" altLang="en-US" sz="1300" b="1" dirty="0">
                <a:solidFill>
                  <a:srgbClr val="FF9900"/>
                </a:solidFill>
                <a:latin typeface="+mn-lt"/>
              </a:rPr>
              <a:t>Cave-in Hazards</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84425" y="358775"/>
            <a:ext cx="3575050" cy="6318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Sloping and Benching</a:t>
            </a:r>
          </a:p>
        </p:txBody>
      </p:sp>
      <p:grpSp>
        <p:nvGrpSpPr>
          <p:cNvPr id="145411" name="Group 4"/>
          <p:cNvGrpSpPr>
            <a:grpSpLocks/>
          </p:cNvGrpSpPr>
          <p:nvPr/>
        </p:nvGrpSpPr>
        <p:grpSpPr bwMode="auto">
          <a:xfrm>
            <a:off x="449263" y="407988"/>
            <a:ext cx="1557337" cy="1782762"/>
            <a:chOff x="395288" y="284163"/>
            <a:chExt cx="1373187" cy="1571369"/>
          </a:xfrm>
        </p:grpSpPr>
        <p:sp>
          <p:nvSpPr>
            <p:cNvPr id="6" name="Rounded Rectangle 5"/>
            <p:cNvSpPr/>
            <p:nvPr/>
          </p:nvSpPr>
          <p:spPr>
            <a:xfrm>
              <a:off x="395288" y="284163"/>
              <a:ext cx="1371788" cy="1467824"/>
            </a:xfrm>
            <a:prstGeom prst="roundRect">
              <a:avLst>
                <a:gd name="adj" fmla="val 5678"/>
              </a:avLst>
            </a:prstGeom>
            <a:solidFill>
              <a:srgbClr val="FB83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Content Placeholder 2"/>
            <p:cNvSpPr txBox="1">
              <a:spLocks/>
            </p:cNvSpPr>
            <p:nvPr/>
          </p:nvSpPr>
          <p:spPr>
            <a:xfrm>
              <a:off x="396687" y="284163"/>
              <a:ext cx="1371788" cy="249068"/>
            </a:xfrm>
            <a:prstGeom prst="rect">
              <a:avLst/>
            </a:prstGeom>
          </p:spPr>
          <p:txBody>
            <a:bodyPr lIns="92473" tIns="46236" rIns="92473" bIns="46236"/>
            <a:lstStyle>
              <a:lvl1pPr marL="281117" indent="-281117" algn="l" rtl="0" eaLnBrk="0" fontAlgn="base" hangingPunct="0">
                <a:spcBef>
                  <a:spcPct val="20000"/>
                </a:spcBef>
                <a:spcAft>
                  <a:spcPct val="0"/>
                </a:spcAft>
                <a:buChar char="•"/>
                <a:defRPr sz="1112">
                  <a:solidFill>
                    <a:srgbClr val="3D3D3D"/>
                  </a:solidFill>
                  <a:latin typeface="+mn-lt"/>
                  <a:ea typeface="+mn-ea"/>
                  <a:cs typeface="+mn-cs"/>
                </a:defRPr>
              </a:lvl1pPr>
              <a:lvl2pPr marL="612490" indent="-234004" algn="l" rtl="0" eaLnBrk="0" fontAlgn="base" hangingPunct="0">
                <a:spcBef>
                  <a:spcPct val="20000"/>
                </a:spcBef>
                <a:spcAft>
                  <a:spcPct val="0"/>
                </a:spcAft>
                <a:buChar char="–"/>
                <a:defRPr sz="1112">
                  <a:solidFill>
                    <a:srgbClr val="3D3D3D"/>
                  </a:solidFill>
                  <a:latin typeface="+mn-lt"/>
                  <a:cs typeface="+mn-cs"/>
                </a:defRPr>
              </a:lvl2pPr>
              <a:lvl3pPr marL="942293" indent="-186888" algn="l" rtl="0" eaLnBrk="0" fontAlgn="base" hangingPunct="0">
                <a:spcBef>
                  <a:spcPct val="20000"/>
                </a:spcBef>
                <a:spcAft>
                  <a:spcPct val="0"/>
                </a:spcAft>
                <a:buChar char="•"/>
                <a:defRPr sz="1112">
                  <a:solidFill>
                    <a:srgbClr val="3D3D3D"/>
                  </a:solidFill>
                  <a:latin typeface="+mn-lt"/>
                  <a:cs typeface="+mn-cs"/>
                </a:defRPr>
              </a:lvl3pPr>
              <a:lvl4pPr marL="1319210" indent="-186888" algn="l" rtl="0" eaLnBrk="0" fontAlgn="base" hangingPunct="0">
                <a:spcBef>
                  <a:spcPct val="20000"/>
                </a:spcBef>
                <a:spcAft>
                  <a:spcPct val="0"/>
                </a:spcAft>
                <a:buChar char="–"/>
                <a:defRPr sz="1112">
                  <a:solidFill>
                    <a:srgbClr val="3D3D3D"/>
                  </a:solidFill>
                  <a:latin typeface="+mn-lt"/>
                  <a:cs typeface="+mn-cs"/>
                </a:defRPr>
              </a:lvl4pPr>
              <a:lvl5pPr marL="1697698" indent="-186888" algn="l" rtl="0" eaLnBrk="0" fontAlgn="base" hangingPunct="0">
                <a:spcBef>
                  <a:spcPct val="20000"/>
                </a:spcBef>
                <a:spcAft>
                  <a:spcPct val="0"/>
                </a:spcAft>
                <a:buChar char="»"/>
                <a:defRPr sz="1112">
                  <a:solidFill>
                    <a:srgbClr val="3D3D3D"/>
                  </a:solidFill>
                  <a:latin typeface="+mn-lt"/>
                  <a:cs typeface="+mn-cs"/>
                </a:defRPr>
              </a:lvl5pPr>
              <a:lvl6pPr marL="2076740" indent="-188795" algn="l" rtl="0" fontAlgn="base">
                <a:spcBef>
                  <a:spcPct val="20000"/>
                </a:spcBef>
                <a:spcAft>
                  <a:spcPct val="0"/>
                </a:spcAft>
                <a:buChar char="»"/>
                <a:defRPr sz="1668">
                  <a:solidFill>
                    <a:schemeClr val="tx1"/>
                  </a:solidFill>
                  <a:latin typeface="+mn-lt"/>
                  <a:cs typeface="+mn-cs"/>
                </a:defRPr>
              </a:lvl6pPr>
              <a:lvl7pPr marL="2454330" indent="-188795" algn="l" rtl="0" fontAlgn="base">
                <a:spcBef>
                  <a:spcPct val="20000"/>
                </a:spcBef>
                <a:spcAft>
                  <a:spcPct val="0"/>
                </a:spcAft>
                <a:buChar char="»"/>
                <a:defRPr sz="1668">
                  <a:solidFill>
                    <a:schemeClr val="tx1"/>
                  </a:solidFill>
                  <a:latin typeface="+mn-lt"/>
                  <a:cs typeface="+mn-cs"/>
                </a:defRPr>
              </a:lvl7pPr>
              <a:lvl8pPr marL="2831919" indent="-188795" algn="l" rtl="0" fontAlgn="base">
                <a:spcBef>
                  <a:spcPct val="20000"/>
                </a:spcBef>
                <a:spcAft>
                  <a:spcPct val="0"/>
                </a:spcAft>
                <a:buChar char="»"/>
                <a:defRPr sz="1668">
                  <a:solidFill>
                    <a:schemeClr val="tx1"/>
                  </a:solidFill>
                  <a:latin typeface="+mn-lt"/>
                  <a:cs typeface="+mn-cs"/>
                </a:defRPr>
              </a:lvl8pPr>
              <a:lvl9pPr marL="3209507" indent="-188795" algn="l" rtl="0" fontAlgn="base">
                <a:spcBef>
                  <a:spcPct val="20000"/>
                </a:spcBef>
                <a:spcAft>
                  <a:spcPct val="0"/>
                </a:spcAft>
                <a:buChar char="»"/>
                <a:defRPr sz="1668">
                  <a:solidFill>
                    <a:schemeClr val="tx1"/>
                  </a:solidFill>
                  <a:latin typeface="+mn-lt"/>
                  <a:cs typeface="+mn-cs"/>
                </a:defRPr>
              </a:lvl9pPr>
            </a:lstStyle>
            <a:p>
              <a:pPr marL="0" indent="0" algn="ctr">
                <a:spcBef>
                  <a:spcPts val="0"/>
                </a:spcBef>
                <a:spcAft>
                  <a:spcPts val="386"/>
                </a:spcAft>
                <a:buFontTx/>
                <a:buNone/>
                <a:defRPr/>
              </a:pPr>
              <a:r>
                <a:rPr lang="en-US" altLang="en-US" sz="1191" kern="0" dirty="0">
                  <a:solidFill>
                    <a:schemeClr val="bg1"/>
                  </a:solidFill>
                </a:rPr>
                <a:t>Part</a:t>
              </a:r>
            </a:p>
          </p:txBody>
        </p:sp>
        <p:sp>
          <p:nvSpPr>
            <p:cNvPr id="8" name="TextBox 7"/>
            <p:cNvSpPr txBox="1">
              <a:spLocks noChangeArrowheads="1"/>
            </p:cNvSpPr>
            <p:nvPr/>
          </p:nvSpPr>
          <p:spPr bwMode="auto">
            <a:xfrm>
              <a:off x="395288" y="296756"/>
              <a:ext cx="1371788" cy="15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0891" b="1" dirty="0" smtClean="0">
                  <a:solidFill>
                    <a:schemeClr val="bg1"/>
                  </a:solidFill>
                </a:rPr>
                <a:t>5</a:t>
              </a:r>
              <a:endParaRPr lang="en-US" altLang="en-US" sz="10891" b="1" dirty="0">
                <a:solidFill>
                  <a:schemeClr val="bg1"/>
                </a:solidFill>
              </a:endParaRPr>
            </a:p>
          </p:txBody>
        </p:sp>
      </p:grpSp>
      <p:sp>
        <p:nvSpPr>
          <p:cNvPr id="10" name="Content Placeholder 2"/>
          <p:cNvSpPr txBox="1">
            <a:spLocks/>
          </p:cNvSpPr>
          <p:nvPr/>
        </p:nvSpPr>
        <p:spPr>
          <a:xfrm>
            <a:off x="2390775" y="1374775"/>
            <a:ext cx="3567113" cy="2106613"/>
          </a:xfrm>
          <a:prstGeom prst="rect">
            <a:avLst/>
          </a:prstGeom>
        </p:spPr>
        <p:txBody>
          <a:bodyPr lIns="92473" tIns="46236" rIns="92473" bIns="46236"/>
          <a:lstStyle>
            <a:lvl1pPr marL="247650" indent="-247650" algn="l" rtl="0" eaLnBrk="0" fontAlgn="base" hangingPunct="0">
              <a:spcBef>
                <a:spcPct val="20000"/>
              </a:spcBef>
              <a:spcAft>
                <a:spcPct val="0"/>
              </a:spcAft>
              <a:buChar char="•"/>
              <a:defRPr sz="1300">
                <a:solidFill>
                  <a:srgbClr val="3D3D3D"/>
                </a:solidFill>
                <a:latin typeface="+mn-lt"/>
                <a:ea typeface="+mn-ea"/>
                <a:cs typeface="+mn-cs"/>
              </a:defRPr>
            </a:lvl1pPr>
            <a:lvl2pPr marL="538163" indent="-204788" algn="l" rtl="0" eaLnBrk="0" fontAlgn="base" hangingPunct="0">
              <a:spcBef>
                <a:spcPct val="20000"/>
              </a:spcBef>
              <a:spcAft>
                <a:spcPct val="0"/>
              </a:spcAft>
              <a:buChar char="–"/>
              <a:defRPr sz="1300">
                <a:solidFill>
                  <a:srgbClr val="3D3D3D"/>
                </a:solidFill>
                <a:latin typeface="+mn-lt"/>
                <a:cs typeface="+mn-cs"/>
              </a:defRPr>
            </a:lvl2pPr>
            <a:lvl3pPr marL="828675" indent="-163513" algn="l" rtl="0" eaLnBrk="0" fontAlgn="base" hangingPunct="0">
              <a:spcBef>
                <a:spcPct val="20000"/>
              </a:spcBef>
              <a:spcAft>
                <a:spcPct val="0"/>
              </a:spcAft>
              <a:buChar char="•"/>
              <a:defRPr sz="1300">
                <a:solidFill>
                  <a:srgbClr val="3D3D3D"/>
                </a:solidFill>
                <a:latin typeface="+mn-lt"/>
                <a:cs typeface="+mn-cs"/>
              </a:defRPr>
            </a:lvl3pPr>
            <a:lvl4pPr marL="1160463" indent="-163513" algn="l" rtl="0" eaLnBrk="0" fontAlgn="base" hangingPunct="0">
              <a:spcBef>
                <a:spcPct val="20000"/>
              </a:spcBef>
              <a:spcAft>
                <a:spcPct val="0"/>
              </a:spcAft>
              <a:buChar char="–"/>
              <a:defRPr sz="1300">
                <a:solidFill>
                  <a:srgbClr val="3D3D3D"/>
                </a:solidFill>
                <a:latin typeface="+mn-lt"/>
                <a:cs typeface="+mn-cs"/>
              </a:defRPr>
            </a:lvl4pPr>
            <a:lvl5pPr marL="1495425" indent="-163513" algn="l" rtl="0" eaLnBrk="0" fontAlgn="base" hangingPunct="0">
              <a:spcBef>
                <a:spcPct val="20000"/>
              </a:spcBef>
              <a:spcAft>
                <a:spcPct val="0"/>
              </a:spcAft>
              <a:buChar char="»"/>
              <a:defRPr sz="1300">
                <a:solidFill>
                  <a:srgbClr val="3D3D3D"/>
                </a:solidFill>
                <a:latin typeface="+mn-lt"/>
                <a:cs typeface="+mn-cs"/>
              </a:defRPr>
            </a:lvl5pPr>
            <a:lvl6pPr marL="1830439" indent="-166404" algn="l" rtl="0" fontAlgn="base">
              <a:spcBef>
                <a:spcPct val="20000"/>
              </a:spcBef>
              <a:spcAft>
                <a:spcPct val="0"/>
              </a:spcAft>
              <a:buChar char="»"/>
              <a:defRPr sz="1470">
                <a:solidFill>
                  <a:schemeClr val="tx1"/>
                </a:solidFill>
                <a:latin typeface="+mn-lt"/>
                <a:cs typeface="+mn-cs"/>
              </a:defRPr>
            </a:lvl6pPr>
            <a:lvl7pPr marL="2163246" indent="-166404" algn="l" rtl="0" fontAlgn="base">
              <a:spcBef>
                <a:spcPct val="20000"/>
              </a:spcBef>
              <a:spcAft>
                <a:spcPct val="0"/>
              </a:spcAft>
              <a:buChar char="»"/>
              <a:defRPr sz="1470">
                <a:solidFill>
                  <a:schemeClr val="tx1"/>
                </a:solidFill>
                <a:latin typeface="+mn-lt"/>
                <a:cs typeface="+mn-cs"/>
              </a:defRPr>
            </a:lvl7pPr>
            <a:lvl8pPr marL="2496053" indent="-166404" algn="l" rtl="0" fontAlgn="base">
              <a:spcBef>
                <a:spcPct val="20000"/>
              </a:spcBef>
              <a:spcAft>
                <a:spcPct val="0"/>
              </a:spcAft>
              <a:buChar char="»"/>
              <a:defRPr sz="1470">
                <a:solidFill>
                  <a:schemeClr val="tx1"/>
                </a:solidFill>
                <a:latin typeface="+mn-lt"/>
                <a:cs typeface="+mn-cs"/>
              </a:defRPr>
            </a:lvl8pPr>
            <a:lvl9pPr marL="2828859" indent="-166404" algn="l" rtl="0" fontAlgn="base">
              <a:spcBef>
                <a:spcPct val="20000"/>
              </a:spcBef>
              <a:spcAft>
                <a:spcPct val="0"/>
              </a:spcAft>
              <a:buChar char="»"/>
              <a:defRPr sz="1470">
                <a:solidFill>
                  <a:schemeClr val="tx1"/>
                </a:solidFill>
                <a:latin typeface="+mn-lt"/>
                <a:cs typeface="+mn-cs"/>
              </a:defRPr>
            </a:lvl9pPr>
          </a:lstStyle>
          <a:p>
            <a:pPr marL="0" indent="0">
              <a:spcBef>
                <a:spcPts val="0"/>
              </a:spcBef>
              <a:spcAft>
                <a:spcPts val="1135"/>
              </a:spcAft>
              <a:buFontTx/>
              <a:buNone/>
              <a:defRPr/>
            </a:pPr>
            <a:r>
              <a:rPr lang="en-US" altLang="en-US" b="1" kern="0" dirty="0">
                <a:solidFill>
                  <a:schemeClr val="tx1"/>
                </a:solidFill>
              </a:rPr>
              <a:t>What you need to know:</a:t>
            </a:r>
          </a:p>
          <a:p>
            <a:pPr marL="389020" indent="-389020">
              <a:spcBef>
                <a:spcPts val="0"/>
              </a:spcBef>
              <a:spcAft>
                <a:spcPts val="1475"/>
              </a:spcAft>
              <a:buFont typeface="+mj-lt"/>
              <a:buAutoNum type="arabicPeriod"/>
              <a:defRPr/>
            </a:pPr>
            <a:r>
              <a:rPr lang="en-US" altLang="en-US" kern="0" dirty="0" smtClean="0">
                <a:solidFill>
                  <a:schemeClr val="tx1"/>
                </a:solidFill>
              </a:rPr>
              <a:t>The definitions of sloping and benching</a:t>
            </a:r>
            <a:endParaRPr lang="en-US" altLang="en-US" kern="0" dirty="0">
              <a:solidFill>
                <a:schemeClr val="tx1"/>
              </a:solidFill>
            </a:endParaRPr>
          </a:p>
          <a:p>
            <a:pPr marL="389020" indent="-389020">
              <a:spcBef>
                <a:spcPts val="0"/>
              </a:spcBef>
              <a:spcAft>
                <a:spcPts val="1475"/>
              </a:spcAft>
              <a:buFont typeface="+mj-lt"/>
              <a:buAutoNum type="arabicPeriod"/>
              <a:defRPr/>
            </a:pPr>
            <a:r>
              <a:rPr lang="en-US" altLang="en-US" kern="0" dirty="0" smtClean="0">
                <a:solidFill>
                  <a:schemeClr val="tx1"/>
                </a:solidFill>
              </a:rPr>
              <a:t>When to use sloping or benching</a:t>
            </a:r>
            <a:endParaRPr lang="en-US" altLang="en-US" kern="0" dirty="0">
              <a:solidFill>
                <a:schemeClr val="tx1"/>
              </a:solidFill>
            </a:endParaRPr>
          </a:p>
          <a:p>
            <a:pPr marL="389020" indent="-389020">
              <a:spcBef>
                <a:spcPts val="0"/>
              </a:spcBef>
              <a:spcAft>
                <a:spcPts val="1475"/>
              </a:spcAft>
              <a:buFont typeface="+mj-lt"/>
              <a:buAutoNum type="arabicPeriod"/>
              <a:defRPr/>
            </a:pPr>
            <a:r>
              <a:rPr lang="en-US" altLang="en-US" kern="0" dirty="0" smtClean="0">
                <a:solidFill>
                  <a:schemeClr val="tx1"/>
                </a:solidFill>
              </a:rPr>
              <a:t>The angles of repose required for sloping and benching various soil classifications</a:t>
            </a:r>
            <a:endParaRPr lang="en-US" altLang="en-US" kern="0" dirty="0">
              <a:solidFill>
                <a:schemeClr val="tx1"/>
              </a:solidFill>
            </a:endParaRPr>
          </a:p>
          <a:p>
            <a:pPr marL="389020" indent="-389020">
              <a:spcBef>
                <a:spcPts val="0"/>
              </a:spcBef>
              <a:spcAft>
                <a:spcPts val="1475"/>
              </a:spcAft>
              <a:buFont typeface="+mj-lt"/>
              <a:buAutoNum type="arabicPeriod"/>
              <a:defRPr/>
            </a:pPr>
            <a:r>
              <a:rPr lang="en-US" altLang="en-US" kern="0" dirty="0" smtClean="0">
                <a:solidFill>
                  <a:schemeClr val="tx1"/>
                </a:solidFill>
              </a:rPr>
              <a:t>Strategies for sloping layered soil classifications</a:t>
            </a:r>
            <a:endParaRPr lang="en-US" altLang="en-US" kern="0" dirty="0">
              <a:solidFill>
                <a:schemeClr val="tx1"/>
              </a:solidFill>
            </a:endParaRPr>
          </a:p>
          <a:p>
            <a:pPr marL="389020" indent="-389020">
              <a:spcBef>
                <a:spcPts val="0"/>
              </a:spcBef>
              <a:spcAft>
                <a:spcPts val="1475"/>
              </a:spcAft>
              <a:buFont typeface="+mj-lt"/>
              <a:buAutoNum type="arabicPeriod"/>
              <a:defRPr/>
            </a:pPr>
            <a:r>
              <a:rPr lang="en-US" altLang="en-US" kern="0" dirty="0" smtClean="0">
                <a:solidFill>
                  <a:schemeClr val="tx1"/>
                </a:solidFill>
              </a:rPr>
              <a:t>Simple benching and multiple benching systems for type A and B soils</a:t>
            </a:r>
            <a:endParaRPr lang="en-US" altLang="en-US" kern="0" dirty="0">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38138"/>
            <a:ext cx="3433762" cy="5413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Sloping and Benching</a:t>
            </a:r>
          </a:p>
        </p:txBody>
      </p:sp>
      <p:sp>
        <p:nvSpPr>
          <p:cNvPr id="110595" name="Content Placeholder 2"/>
          <p:cNvSpPr>
            <a:spLocks noGrp="1"/>
          </p:cNvSpPr>
          <p:nvPr>
            <p:ph idx="1"/>
          </p:nvPr>
        </p:nvSpPr>
        <p:spPr bwMode="auto">
          <a:xfrm>
            <a:off x="415131" y="1279281"/>
            <a:ext cx="3885406" cy="3803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300"/>
              </a:spcAft>
              <a:buFontTx/>
              <a:buNone/>
              <a:defRPr/>
            </a:pPr>
            <a:r>
              <a:rPr lang="en-US" altLang="en-US" sz="1300" b="1" dirty="0" smtClean="0">
                <a:solidFill>
                  <a:schemeClr val="tx1"/>
                </a:solidFill>
              </a:rPr>
              <a:t>Sloping </a:t>
            </a:r>
            <a:r>
              <a:rPr lang="en-US" altLang="en-US" sz="1300" dirty="0" smtClean="0">
                <a:solidFill>
                  <a:schemeClr val="tx1"/>
                </a:solidFill>
              </a:rPr>
              <a:t>and </a:t>
            </a:r>
            <a:r>
              <a:rPr lang="en-US" altLang="en-US" sz="1300" b="1" dirty="0" smtClean="0">
                <a:solidFill>
                  <a:schemeClr val="tx1"/>
                </a:solidFill>
              </a:rPr>
              <a:t>benching</a:t>
            </a:r>
            <a:r>
              <a:rPr lang="en-US" altLang="en-US" sz="1300" dirty="0" smtClean="0">
                <a:solidFill>
                  <a:schemeClr val="tx1"/>
                </a:solidFill>
              </a:rPr>
              <a:t> mitigates cave-in hazards by angling the trench walls away from the bottom of the trench.</a:t>
            </a:r>
            <a:endParaRPr lang="en-US" altLang="en-US" sz="1300" b="1" dirty="0">
              <a:solidFill>
                <a:schemeClr val="tx1"/>
              </a:solidFill>
            </a:endParaRPr>
          </a:p>
          <a:p>
            <a:pPr marL="339725" indent="-339725">
              <a:spcBef>
                <a:spcPts val="0"/>
              </a:spcBef>
              <a:spcAft>
                <a:spcPts val="1300"/>
              </a:spcAft>
              <a:defRPr/>
            </a:pPr>
            <a:r>
              <a:rPr lang="en-US" altLang="en-US" sz="1300" dirty="0">
                <a:solidFill>
                  <a:schemeClr val="tx1"/>
                </a:solidFill>
              </a:rPr>
              <a:t>The angle in a sloping or benching system should be the same as the soil’s </a:t>
            </a:r>
            <a:r>
              <a:rPr lang="en-US" altLang="en-US" sz="1300" b="1" dirty="0">
                <a:solidFill>
                  <a:schemeClr val="tx1"/>
                </a:solidFill>
              </a:rPr>
              <a:t>angle of repose</a:t>
            </a:r>
            <a:r>
              <a:rPr lang="en-US" altLang="en-US" sz="1300" dirty="0">
                <a:solidFill>
                  <a:schemeClr val="tx1"/>
                </a:solidFill>
              </a:rPr>
              <a:t> and is dependent on the type of soil being excavated.</a:t>
            </a:r>
          </a:p>
          <a:p>
            <a:pPr marL="339725" indent="-339725">
              <a:spcBef>
                <a:spcPts val="0"/>
              </a:spcBef>
              <a:spcAft>
                <a:spcPts val="1300"/>
              </a:spcAft>
              <a:defRPr/>
            </a:pPr>
            <a:r>
              <a:rPr lang="en-US" altLang="en-US" sz="1300" dirty="0">
                <a:solidFill>
                  <a:schemeClr val="tx1"/>
                </a:solidFill>
              </a:rPr>
              <a:t>While effective, sloping and benching systems are not always practical due the limited space available or the amount of soil that needs to be removed and replaced.</a:t>
            </a:r>
          </a:p>
          <a:p>
            <a:pPr marL="339725" indent="-339725">
              <a:spcBef>
                <a:spcPts val="0"/>
              </a:spcBef>
              <a:spcAft>
                <a:spcPts val="1300"/>
              </a:spcAft>
              <a:defRPr/>
            </a:pPr>
            <a:r>
              <a:rPr lang="en-US" altLang="en-US" sz="1300" dirty="0" smtClean="0">
                <a:solidFill>
                  <a:schemeClr val="tx1"/>
                </a:solidFill>
              </a:rPr>
              <a:t>Benching systems and combinations of sloping and benching are permitted for </a:t>
            </a:r>
            <a:r>
              <a:rPr lang="en-US" altLang="en-US" sz="1300" b="1" dirty="0" smtClean="0">
                <a:solidFill>
                  <a:schemeClr val="tx1"/>
                </a:solidFill>
              </a:rPr>
              <a:t>type A and B soils only.</a:t>
            </a:r>
            <a:endParaRPr lang="en-US" altLang="en-US" sz="1300" dirty="0" smtClean="0">
              <a:solidFill>
                <a:schemeClr val="tx1"/>
              </a:solidFill>
            </a:endParaRPr>
          </a:p>
        </p:txBody>
      </p:sp>
      <p:sp>
        <p:nvSpPr>
          <p:cNvPr id="147462" name="TextBox 6"/>
          <p:cNvSpPr txBox="1">
            <a:spLocks noChangeArrowheads="1"/>
          </p:cNvSpPr>
          <p:nvPr/>
        </p:nvSpPr>
        <p:spPr bwMode="auto">
          <a:xfrm>
            <a:off x="5424488" y="2597349"/>
            <a:ext cx="403524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300" b="1" dirty="0">
                <a:latin typeface="Tahoma" panose="020B0604030504040204" pitchFamily="34" charset="0"/>
                <a:cs typeface="Tahoma" panose="020B0604030504040204" pitchFamily="34" charset="0"/>
              </a:rPr>
              <a:t>45</a:t>
            </a:r>
            <a:r>
              <a:rPr lang="en-US" altLang="en-US" sz="1400" b="1" dirty="0">
                <a:latin typeface="Tahoma" panose="020B0604030504040204" pitchFamily="34" charset="0"/>
                <a:cs typeface="Tahoma" panose="020B0604030504040204" pitchFamily="34" charset="0"/>
              </a:rPr>
              <a:t>°</a:t>
            </a:r>
            <a:r>
              <a:rPr lang="en-US" altLang="en-US" sz="1300" b="1" dirty="0">
                <a:latin typeface="Tahoma" panose="020B0604030504040204" pitchFamily="34" charset="0"/>
                <a:cs typeface="Tahoma" panose="020B0604030504040204" pitchFamily="34" charset="0"/>
              </a:rPr>
              <a:t> Sloping</a:t>
            </a:r>
            <a:r>
              <a:rPr lang="en-US" altLang="en-US" sz="1000" dirty="0">
                <a:latin typeface="Tahoma" panose="020B0604030504040204" pitchFamily="34" charset="0"/>
                <a:cs typeface="Tahoma" panose="020B0604030504040204" pitchFamily="34" charset="0"/>
              </a:rPr>
              <a:t/>
            </a:r>
            <a:br>
              <a:rPr lang="en-US" altLang="en-US" sz="1000" dirty="0">
                <a:latin typeface="Tahoma" panose="020B0604030504040204" pitchFamily="34" charset="0"/>
                <a:cs typeface="Tahoma" panose="020B0604030504040204" pitchFamily="34" charset="0"/>
              </a:rPr>
            </a:br>
            <a:r>
              <a:rPr lang="en-US" altLang="en-US" sz="1000" dirty="0">
                <a:latin typeface="Tahoma" panose="020B0604030504040204" pitchFamily="34" charset="0"/>
                <a:cs typeface="Tahoma" panose="020B0604030504040204" pitchFamily="34" charset="0"/>
              </a:rPr>
              <a:t>This sloping </a:t>
            </a:r>
            <a:r>
              <a:rPr lang="en-US" altLang="en-US" sz="1000" dirty="0" smtClean="0">
                <a:latin typeface="Tahoma" panose="020B0604030504040204" pitchFamily="34" charset="0"/>
                <a:cs typeface="Tahoma" panose="020B0604030504040204" pitchFamily="34" charset="0"/>
              </a:rPr>
              <a:t>system is designated for type B soils but can be used for more cohesive soils in </a:t>
            </a:r>
            <a:r>
              <a:rPr lang="en-US" altLang="en-US" sz="1000" dirty="0">
                <a:latin typeface="Tahoma" panose="020B0604030504040204" pitchFamily="34" charset="0"/>
                <a:cs typeface="Tahoma" panose="020B0604030504040204" pitchFamily="34" charset="0"/>
              </a:rPr>
              <a:t>excavations 20 feet or shallower.</a:t>
            </a:r>
          </a:p>
        </p:txBody>
      </p:sp>
      <p:sp>
        <p:nvSpPr>
          <p:cNvPr id="147463" name="TextBox 6"/>
          <p:cNvSpPr txBox="1">
            <a:spLocks noChangeArrowheads="1"/>
          </p:cNvSpPr>
          <p:nvPr/>
        </p:nvSpPr>
        <p:spPr bwMode="auto">
          <a:xfrm>
            <a:off x="5424488" y="4774956"/>
            <a:ext cx="4061504"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300" b="1" dirty="0">
                <a:latin typeface="Tahoma" panose="020B0604030504040204" pitchFamily="34" charset="0"/>
                <a:cs typeface="Tahoma" panose="020B0604030504040204" pitchFamily="34" charset="0"/>
              </a:rPr>
              <a:t>45</a:t>
            </a:r>
            <a:r>
              <a:rPr lang="en-US" altLang="en-US" sz="1400" b="1" dirty="0">
                <a:latin typeface="Tahoma" panose="020B0604030504040204" pitchFamily="34" charset="0"/>
                <a:cs typeface="Tahoma" panose="020B0604030504040204" pitchFamily="34" charset="0"/>
              </a:rPr>
              <a:t>°</a:t>
            </a:r>
            <a:r>
              <a:rPr lang="en-US" altLang="en-US" sz="1300" b="1" dirty="0">
                <a:latin typeface="Tahoma" panose="020B0604030504040204" pitchFamily="34" charset="0"/>
                <a:cs typeface="Tahoma" panose="020B0604030504040204" pitchFamily="34" charset="0"/>
              </a:rPr>
              <a:t> Benching</a:t>
            </a:r>
            <a:r>
              <a:rPr lang="en-US" altLang="en-US" sz="1000" dirty="0">
                <a:latin typeface="Tahoma" panose="020B0604030504040204" pitchFamily="34" charset="0"/>
                <a:cs typeface="Tahoma" panose="020B0604030504040204" pitchFamily="34" charset="0"/>
              </a:rPr>
              <a:t/>
            </a:r>
            <a:br>
              <a:rPr lang="en-US" altLang="en-US" sz="1000" dirty="0">
                <a:latin typeface="Tahoma" panose="020B0604030504040204" pitchFamily="34" charset="0"/>
                <a:cs typeface="Tahoma" panose="020B0604030504040204" pitchFamily="34" charset="0"/>
              </a:rPr>
            </a:br>
            <a:r>
              <a:rPr lang="en-US" altLang="en-US" sz="1000" dirty="0">
                <a:latin typeface="Tahoma" panose="020B0604030504040204" pitchFamily="34" charset="0"/>
                <a:cs typeface="Tahoma" panose="020B0604030504040204" pitchFamily="34" charset="0"/>
              </a:rPr>
              <a:t>This benching system </a:t>
            </a:r>
            <a:r>
              <a:rPr lang="en-US" altLang="en-US" sz="1000" dirty="0" smtClean="0">
                <a:latin typeface="Tahoma" panose="020B0604030504040204" pitchFamily="34" charset="0"/>
                <a:cs typeface="Tahoma" panose="020B0604030504040204" pitchFamily="34" charset="0"/>
              </a:rPr>
              <a:t>is </a:t>
            </a:r>
            <a:r>
              <a:rPr lang="en-US" altLang="en-US" sz="1000" dirty="0">
                <a:latin typeface="Tahoma" panose="020B0604030504040204" pitchFamily="34" charset="0"/>
                <a:cs typeface="Tahoma" panose="020B0604030504040204" pitchFamily="34" charset="0"/>
              </a:rPr>
              <a:t>designated for type B but can be used for more cohesive </a:t>
            </a:r>
            <a:r>
              <a:rPr lang="en-US" altLang="en-US" sz="1000" dirty="0" smtClean="0">
                <a:latin typeface="Tahoma" panose="020B0604030504040204" pitchFamily="34" charset="0"/>
                <a:cs typeface="Tahoma" panose="020B0604030504040204" pitchFamily="34" charset="0"/>
              </a:rPr>
              <a:t>soils in </a:t>
            </a:r>
            <a:r>
              <a:rPr lang="en-US" altLang="en-US" sz="1000" dirty="0">
                <a:latin typeface="Tahoma" panose="020B0604030504040204" pitchFamily="34" charset="0"/>
                <a:cs typeface="Tahoma" panose="020B0604030504040204" pitchFamily="34" charset="0"/>
              </a:rPr>
              <a:t>excavations 20 feet or shallower.</a:t>
            </a:r>
          </a:p>
        </p:txBody>
      </p:sp>
      <p:sp>
        <p:nvSpPr>
          <p:cNvPr id="2" name="Rectangle 1"/>
          <p:cNvSpPr/>
          <p:nvPr/>
        </p:nvSpPr>
        <p:spPr>
          <a:xfrm>
            <a:off x="358775" y="388938"/>
            <a:ext cx="1993900" cy="293687"/>
          </a:xfrm>
          <a:prstGeom prst="rect">
            <a:avLst/>
          </a:prstGeom>
        </p:spPr>
        <p:txBody>
          <a:bodyPr wrap="none">
            <a:spAutoFit/>
          </a:bodyPr>
          <a:lstStyle/>
          <a:p>
            <a:pPr>
              <a:defRPr/>
            </a:pPr>
            <a:r>
              <a:rPr lang="en-US" altLang="en-US" sz="1300" b="1" dirty="0">
                <a:solidFill>
                  <a:srgbClr val="FF9900"/>
                </a:solidFill>
                <a:latin typeface="+mn-lt"/>
              </a:rPr>
              <a:t>Sloping and Benching</a:t>
            </a:r>
            <a:endParaRPr lang="en-US" sz="1300" b="1" dirty="0">
              <a:solidFill>
                <a:srgbClr val="FF9900"/>
              </a:solidFill>
              <a:latin typeface="+mn-lt"/>
            </a:endParaRPr>
          </a:p>
        </p:txBody>
      </p:sp>
      <p:pic>
        <p:nvPicPr>
          <p:cNvPr id="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8288" y="1524000"/>
            <a:ext cx="40386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7563" y="1970088"/>
            <a:ext cx="2778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4488" y="3359150"/>
            <a:ext cx="38449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7563" y="4178300"/>
            <a:ext cx="2778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8" y="2679700"/>
            <a:ext cx="2667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73313" y="347663"/>
            <a:ext cx="1831975" cy="7191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Sloping</a:t>
            </a:r>
          </a:p>
        </p:txBody>
      </p:sp>
      <p:pic>
        <p:nvPicPr>
          <p:cNvPr id="151556"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863975"/>
            <a:ext cx="893921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9088" y="3894138"/>
            <a:ext cx="65722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3888" y="4135438"/>
            <a:ext cx="2819400" cy="769441"/>
          </a:xfrm>
          <a:prstGeom prst="rect">
            <a:avLst/>
          </a:prstGeom>
          <a:noFill/>
        </p:spPr>
        <p:txBody>
          <a:bodyPr>
            <a:spAutoFit/>
          </a:bodyPr>
          <a:lstStyle/>
          <a:p>
            <a:pPr>
              <a:defRPr/>
            </a:pPr>
            <a:r>
              <a:rPr lang="en-US" altLang="en-US" sz="1300" dirty="0">
                <a:latin typeface="+mn-lt"/>
              </a:rPr>
              <a:t>In this example, a 10 foot deep trench is sloped </a:t>
            </a:r>
            <a:r>
              <a:rPr lang="en-US" altLang="en-US" sz="1300" dirty="0" smtClean="0">
                <a:latin typeface="+mn-lt"/>
              </a:rPr>
              <a:t>at 1½:1. </a:t>
            </a:r>
            <a:endParaRPr lang="en-US" altLang="en-US" sz="1300" dirty="0">
              <a:latin typeface="+mn-lt"/>
            </a:endParaRPr>
          </a:p>
          <a:p>
            <a:pPr>
              <a:defRPr/>
            </a:pPr>
            <a:endParaRPr lang="en-US" dirty="0"/>
          </a:p>
        </p:txBody>
      </p:sp>
      <p:pic>
        <p:nvPicPr>
          <p:cNvPr id="151559"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66050" y="4135438"/>
            <a:ext cx="8445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14650" y="3181350"/>
            <a:ext cx="4476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58775" y="388938"/>
            <a:ext cx="1993900" cy="293687"/>
          </a:xfrm>
          <a:prstGeom prst="rect">
            <a:avLst/>
          </a:prstGeom>
        </p:spPr>
        <p:txBody>
          <a:bodyPr wrap="none">
            <a:spAutoFit/>
          </a:bodyPr>
          <a:lstStyle/>
          <a:p>
            <a:pPr>
              <a:defRPr/>
            </a:pPr>
            <a:r>
              <a:rPr lang="en-US" altLang="en-US" sz="1300" b="1" dirty="0">
                <a:solidFill>
                  <a:srgbClr val="FF9900"/>
                </a:solidFill>
                <a:latin typeface="+mn-lt"/>
              </a:rPr>
              <a:t>Sloping and Benching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61944" y="1713342"/>
            <a:ext cx="705606" cy="705606"/>
          </a:xfrm>
          <a:prstGeom prst="rect">
            <a:avLst/>
          </a:prstGeom>
        </p:spPr>
      </p:pic>
      <p:pic>
        <p:nvPicPr>
          <p:cNvPr id="16" name="Picture 15"/>
          <p:cNvPicPr>
            <a:picLocks noChangeAspect="1"/>
          </p:cNvPicPr>
          <p:nvPr/>
        </p:nvPicPr>
        <p:blipFill>
          <a:blip r:embed="rId4"/>
          <a:stretch>
            <a:fillRect/>
          </a:stretch>
        </p:blipFill>
        <p:spPr>
          <a:xfrm>
            <a:off x="4540613" y="1713342"/>
            <a:ext cx="725058" cy="725058"/>
          </a:xfrm>
          <a:prstGeom prst="rect">
            <a:avLst/>
          </a:prstGeom>
        </p:spPr>
      </p:pic>
      <p:pic>
        <p:nvPicPr>
          <p:cNvPr id="17" name="Picture 16"/>
          <p:cNvPicPr>
            <a:picLocks noChangeAspect="1"/>
          </p:cNvPicPr>
          <p:nvPr/>
        </p:nvPicPr>
        <p:blipFill>
          <a:blip r:embed="rId5"/>
          <a:stretch>
            <a:fillRect/>
          </a:stretch>
        </p:blipFill>
        <p:spPr>
          <a:xfrm>
            <a:off x="5484746" y="1713342"/>
            <a:ext cx="702535" cy="702535"/>
          </a:xfrm>
          <a:prstGeom prst="rect">
            <a:avLst/>
          </a:prstGeom>
        </p:spPr>
      </p:pic>
      <p:pic>
        <p:nvPicPr>
          <p:cNvPr id="15360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488" y="2678113"/>
            <a:ext cx="2667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5288" y="3863975"/>
            <a:ext cx="893921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84425" y="347663"/>
            <a:ext cx="1517650" cy="71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Sloping</a:t>
            </a:r>
          </a:p>
        </p:txBody>
      </p:sp>
      <p:sp>
        <p:nvSpPr>
          <p:cNvPr id="153608" name="TextBox 14"/>
          <p:cNvSpPr txBox="1">
            <a:spLocks noChangeArrowheads="1"/>
          </p:cNvSpPr>
          <p:nvPr/>
        </p:nvSpPr>
        <p:spPr bwMode="auto">
          <a:xfrm>
            <a:off x="4633913" y="2468563"/>
            <a:ext cx="561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200" b="1"/>
              <a:t>A</a:t>
            </a:r>
          </a:p>
        </p:txBody>
      </p:sp>
      <p:sp>
        <p:nvSpPr>
          <p:cNvPr id="153609" name="TextBox 15"/>
          <p:cNvSpPr txBox="1">
            <a:spLocks noChangeArrowheads="1"/>
          </p:cNvSpPr>
          <p:nvPr/>
        </p:nvSpPr>
        <p:spPr bwMode="auto">
          <a:xfrm>
            <a:off x="5543550" y="2468563"/>
            <a:ext cx="561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200" b="1"/>
              <a:t>B</a:t>
            </a:r>
          </a:p>
        </p:txBody>
      </p:sp>
      <p:sp>
        <p:nvSpPr>
          <p:cNvPr id="153610" name="TextBox 16"/>
          <p:cNvSpPr txBox="1">
            <a:spLocks noChangeArrowheads="1"/>
          </p:cNvSpPr>
          <p:nvPr/>
        </p:nvSpPr>
        <p:spPr bwMode="auto">
          <a:xfrm>
            <a:off x="6438900" y="2468563"/>
            <a:ext cx="561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200" b="1"/>
              <a:t>C</a:t>
            </a:r>
          </a:p>
        </p:txBody>
      </p:sp>
      <p:sp>
        <p:nvSpPr>
          <p:cNvPr id="9" name="TextBox 8"/>
          <p:cNvSpPr txBox="1"/>
          <p:nvPr/>
        </p:nvSpPr>
        <p:spPr>
          <a:xfrm>
            <a:off x="4421188" y="1374775"/>
            <a:ext cx="2746375" cy="277813"/>
          </a:xfrm>
          <a:prstGeom prst="rect">
            <a:avLst/>
          </a:prstGeom>
          <a:noFill/>
        </p:spPr>
        <p:txBody>
          <a:bodyPr>
            <a:spAutoFit/>
          </a:bodyPr>
          <a:lstStyle/>
          <a:p>
            <a:pPr algn="ctr">
              <a:defRPr/>
            </a:pPr>
            <a:r>
              <a:rPr lang="en-US" sz="1200" b="1" dirty="0">
                <a:latin typeface="+mj-lt"/>
              </a:rPr>
              <a:t>Permitted Soil </a:t>
            </a:r>
            <a:r>
              <a:rPr lang="en-US" sz="1200" b="1" dirty="0" smtClean="0">
                <a:latin typeface="+mj-lt"/>
              </a:rPr>
              <a:t>Classifications</a:t>
            </a:r>
            <a:endParaRPr lang="en-US" sz="1200" b="1" dirty="0">
              <a:latin typeface="+mj-lt"/>
            </a:endParaRPr>
          </a:p>
        </p:txBody>
      </p:sp>
      <p:sp>
        <p:nvSpPr>
          <p:cNvPr id="23" name="TextBox 22"/>
          <p:cNvSpPr txBox="1"/>
          <p:nvPr/>
        </p:nvSpPr>
        <p:spPr>
          <a:xfrm>
            <a:off x="604838" y="4135438"/>
            <a:ext cx="2838450" cy="1169551"/>
          </a:xfrm>
          <a:prstGeom prst="rect">
            <a:avLst/>
          </a:prstGeom>
          <a:noFill/>
        </p:spPr>
        <p:txBody>
          <a:bodyPr>
            <a:spAutoFit/>
          </a:bodyPr>
          <a:lstStyle/>
          <a:p>
            <a:pPr>
              <a:defRPr/>
            </a:pPr>
            <a:r>
              <a:rPr lang="en-US" altLang="en-US" sz="1300" dirty="0">
                <a:latin typeface="+mn-lt"/>
                <a:ea typeface="Segoe UI Black" panose="020B0A02040204020203" pitchFamily="34" charset="0"/>
                <a:cs typeface="Segoe UI Black" panose="020B0A02040204020203" pitchFamily="34" charset="0"/>
              </a:rPr>
              <a:t>With the excavation wall sloped to this degree, a safe excavation is possible with soil </a:t>
            </a:r>
            <a:r>
              <a:rPr lang="en-US" altLang="en-US" sz="1300" dirty="0" smtClean="0">
                <a:latin typeface="+mn-lt"/>
                <a:ea typeface="Segoe UI Black" panose="020B0A02040204020203" pitchFamily="34" charset="0"/>
                <a:cs typeface="Segoe UI Black" panose="020B0A02040204020203" pitchFamily="34" charset="0"/>
              </a:rPr>
              <a:t>classifications</a:t>
            </a:r>
            <a:r>
              <a:rPr lang="en-US" altLang="en-US" sz="1300" b="1" dirty="0" smtClean="0">
                <a:latin typeface="+mn-lt"/>
                <a:ea typeface="Segoe UI Black" panose="020B0A02040204020203" pitchFamily="34" charset="0"/>
                <a:cs typeface="Segoe UI Black" panose="020B0A02040204020203" pitchFamily="34" charset="0"/>
              </a:rPr>
              <a:t> a</a:t>
            </a:r>
            <a:r>
              <a:rPr lang="en-US" altLang="en-US" sz="1300" dirty="0">
                <a:latin typeface="+mn-lt"/>
                <a:ea typeface="Segoe UI Black" panose="020B0A02040204020203" pitchFamily="34" charset="0"/>
                <a:cs typeface="Segoe UI Black" panose="020B0A02040204020203" pitchFamily="34" charset="0"/>
              </a:rPr>
              <a:t>, </a:t>
            </a:r>
            <a:r>
              <a:rPr lang="en-US" altLang="en-US" sz="1300" b="1" dirty="0">
                <a:latin typeface="+mn-lt"/>
                <a:ea typeface="Segoe UI Black" panose="020B0A02040204020203" pitchFamily="34" charset="0"/>
                <a:cs typeface="Segoe UI Black" panose="020B0A02040204020203" pitchFamily="34" charset="0"/>
              </a:rPr>
              <a:t>b</a:t>
            </a:r>
            <a:r>
              <a:rPr lang="en-US" altLang="en-US" sz="1300" dirty="0">
                <a:latin typeface="+mn-lt"/>
                <a:ea typeface="Segoe UI Black" panose="020B0A02040204020203" pitchFamily="34" charset="0"/>
                <a:cs typeface="Segoe UI Black" panose="020B0A02040204020203" pitchFamily="34" charset="0"/>
              </a:rPr>
              <a:t>, and </a:t>
            </a:r>
            <a:r>
              <a:rPr lang="en-US" altLang="en-US" sz="1300" b="1" dirty="0">
                <a:latin typeface="+mn-lt"/>
                <a:ea typeface="Segoe UI Black" panose="020B0A02040204020203" pitchFamily="34" charset="0"/>
                <a:cs typeface="Segoe UI Black" panose="020B0A02040204020203" pitchFamily="34" charset="0"/>
              </a:rPr>
              <a:t>c</a:t>
            </a:r>
            <a:r>
              <a:rPr lang="en-US" altLang="en-US" sz="1300" dirty="0">
                <a:latin typeface="+mn-lt"/>
                <a:ea typeface="Segoe UI Black" panose="020B0A02040204020203" pitchFamily="34" charset="0"/>
                <a:cs typeface="Segoe UI Black" panose="020B0A02040204020203" pitchFamily="34" charset="0"/>
              </a:rPr>
              <a:t>.</a:t>
            </a:r>
          </a:p>
          <a:p>
            <a:pPr>
              <a:defRPr/>
            </a:pPr>
            <a:endParaRPr lang="en-US" dirty="0"/>
          </a:p>
        </p:txBody>
      </p:sp>
      <p:pic>
        <p:nvPicPr>
          <p:cNvPr id="153613"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66050" y="4135438"/>
            <a:ext cx="8445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4"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81663" y="4560888"/>
            <a:ext cx="4476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58775" y="388938"/>
            <a:ext cx="1993900" cy="293687"/>
          </a:xfrm>
          <a:prstGeom prst="rect">
            <a:avLst/>
          </a:prstGeom>
        </p:spPr>
        <p:txBody>
          <a:bodyPr wrap="none">
            <a:spAutoFit/>
          </a:bodyPr>
          <a:lstStyle/>
          <a:p>
            <a:pPr>
              <a:defRPr/>
            </a:pPr>
            <a:r>
              <a:rPr lang="en-US" altLang="en-US" sz="1300" b="1" dirty="0">
                <a:solidFill>
                  <a:srgbClr val="FF9900"/>
                </a:solidFill>
                <a:latin typeface="+mn-lt"/>
              </a:rPr>
              <a:t>Sloping and Benching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5375" y="352425"/>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Competent Person and Registered Engineer</a:t>
            </a:r>
            <a:endParaRPr lang="en-US" altLang="en-US" sz="2000" b="0" dirty="0" smtClean="0"/>
          </a:p>
        </p:txBody>
      </p:sp>
      <p:sp>
        <p:nvSpPr>
          <p:cNvPr id="7" name="Content Placeholder 2"/>
          <p:cNvSpPr txBox="1">
            <a:spLocks/>
          </p:cNvSpPr>
          <p:nvPr/>
        </p:nvSpPr>
        <p:spPr bwMode="auto">
          <a:xfrm>
            <a:off x="3449638" y="1382713"/>
            <a:ext cx="3881437" cy="1589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3" tIns="46236" rIns="92473" bIns="46236"/>
          <a:lstStyle>
            <a:lvl1pPr marL="247650" indent="-247650" algn="l" rtl="0" eaLnBrk="0" fontAlgn="base" hangingPunct="0">
              <a:spcBef>
                <a:spcPct val="20000"/>
              </a:spcBef>
              <a:spcAft>
                <a:spcPct val="0"/>
              </a:spcAft>
              <a:buChar char="•"/>
              <a:defRPr sz="1300">
                <a:solidFill>
                  <a:srgbClr val="3D3D3D"/>
                </a:solidFill>
                <a:latin typeface="+mn-lt"/>
                <a:ea typeface="+mn-ea"/>
                <a:cs typeface="+mn-cs"/>
              </a:defRPr>
            </a:lvl1pPr>
            <a:lvl2pPr marL="538163" indent="-204788" algn="l" rtl="0" eaLnBrk="0" fontAlgn="base" hangingPunct="0">
              <a:spcBef>
                <a:spcPct val="20000"/>
              </a:spcBef>
              <a:spcAft>
                <a:spcPct val="0"/>
              </a:spcAft>
              <a:buChar char="–"/>
              <a:defRPr sz="1300">
                <a:solidFill>
                  <a:srgbClr val="3D3D3D"/>
                </a:solidFill>
                <a:latin typeface="+mn-lt"/>
                <a:cs typeface="+mn-cs"/>
              </a:defRPr>
            </a:lvl2pPr>
            <a:lvl3pPr marL="828675" indent="-163513" algn="l" rtl="0" eaLnBrk="0" fontAlgn="base" hangingPunct="0">
              <a:spcBef>
                <a:spcPct val="20000"/>
              </a:spcBef>
              <a:spcAft>
                <a:spcPct val="0"/>
              </a:spcAft>
              <a:buChar char="•"/>
              <a:defRPr sz="1300">
                <a:solidFill>
                  <a:srgbClr val="3D3D3D"/>
                </a:solidFill>
                <a:latin typeface="+mn-lt"/>
                <a:cs typeface="+mn-cs"/>
              </a:defRPr>
            </a:lvl3pPr>
            <a:lvl4pPr marL="1160463" indent="-163513" algn="l" rtl="0" eaLnBrk="0" fontAlgn="base" hangingPunct="0">
              <a:spcBef>
                <a:spcPct val="20000"/>
              </a:spcBef>
              <a:spcAft>
                <a:spcPct val="0"/>
              </a:spcAft>
              <a:buChar char="–"/>
              <a:defRPr sz="1300">
                <a:solidFill>
                  <a:srgbClr val="3D3D3D"/>
                </a:solidFill>
                <a:latin typeface="+mn-lt"/>
                <a:cs typeface="+mn-cs"/>
              </a:defRPr>
            </a:lvl4pPr>
            <a:lvl5pPr marL="1495425" indent="-163513" algn="l" rtl="0" eaLnBrk="0" fontAlgn="base" hangingPunct="0">
              <a:spcBef>
                <a:spcPct val="20000"/>
              </a:spcBef>
              <a:spcAft>
                <a:spcPct val="0"/>
              </a:spcAft>
              <a:buChar char="»"/>
              <a:defRPr sz="1300">
                <a:solidFill>
                  <a:srgbClr val="3D3D3D"/>
                </a:solidFill>
                <a:latin typeface="+mn-lt"/>
                <a:cs typeface="+mn-cs"/>
              </a:defRPr>
            </a:lvl5pPr>
            <a:lvl6pPr marL="1830439" indent="-166404" algn="l" rtl="0" fontAlgn="base">
              <a:spcBef>
                <a:spcPct val="20000"/>
              </a:spcBef>
              <a:spcAft>
                <a:spcPct val="0"/>
              </a:spcAft>
              <a:buChar char="»"/>
              <a:defRPr sz="1470">
                <a:solidFill>
                  <a:schemeClr val="tx1"/>
                </a:solidFill>
                <a:latin typeface="+mn-lt"/>
                <a:cs typeface="+mn-cs"/>
              </a:defRPr>
            </a:lvl6pPr>
            <a:lvl7pPr marL="2163246" indent="-166404" algn="l" rtl="0" fontAlgn="base">
              <a:spcBef>
                <a:spcPct val="20000"/>
              </a:spcBef>
              <a:spcAft>
                <a:spcPct val="0"/>
              </a:spcAft>
              <a:buChar char="»"/>
              <a:defRPr sz="1470">
                <a:solidFill>
                  <a:schemeClr val="tx1"/>
                </a:solidFill>
                <a:latin typeface="+mn-lt"/>
                <a:cs typeface="+mn-cs"/>
              </a:defRPr>
            </a:lvl7pPr>
            <a:lvl8pPr marL="2496053" indent="-166404" algn="l" rtl="0" fontAlgn="base">
              <a:spcBef>
                <a:spcPct val="20000"/>
              </a:spcBef>
              <a:spcAft>
                <a:spcPct val="0"/>
              </a:spcAft>
              <a:buChar char="»"/>
              <a:defRPr sz="1470">
                <a:solidFill>
                  <a:schemeClr val="tx1"/>
                </a:solidFill>
                <a:latin typeface="+mn-lt"/>
                <a:cs typeface="+mn-cs"/>
              </a:defRPr>
            </a:lvl8pPr>
            <a:lvl9pPr marL="2828859" indent="-166404" algn="l" rtl="0" fontAlgn="base">
              <a:spcBef>
                <a:spcPct val="20000"/>
              </a:spcBef>
              <a:spcAft>
                <a:spcPct val="0"/>
              </a:spcAft>
              <a:buChar char="»"/>
              <a:defRPr sz="1470">
                <a:solidFill>
                  <a:schemeClr val="tx1"/>
                </a:solidFill>
                <a:latin typeface="+mn-lt"/>
                <a:cs typeface="+mn-cs"/>
              </a:defRPr>
            </a:lvl9pPr>
          </a:lstStyle>
          <a:p>
            <a:pPr marL="0" indent="0">
              <a:spcBef>
                <a:spcPts val="0"/>
              </a:spcBef>
              <a:buFontTx/>
              <a:buNone/>
              <a:defRPr/>
            </a:pPr>
            <a:r>
              <a:rPr lang="en-US" altLang="en-US" kern="0" dirty="0" smtClean="0">
                <a:solidFill>
                  <a:schemeClr val="tx1"/>
                </a:solidFill>
              </a:rPr>
              <a:t>“‘</a:t>
            </a:r>
            <a:r>
              <a:rPr lang="en-US" altLang="en-US" b="1" kern="0" dirty="0" smtClean="0">
                <a:solidFill>
                  <a:schemeClr val="tx1"/>
                </a:solidFill>
              </a:rPr>
              <a:t>Competent person</a:t>
            </a:r>
            <a:r>
              <a:rPr lang="en-US" altLang="en-US" kern="0" dirty="0" smtClean="0">
                <a:solidFill>
                  <a:schemeClr val="tx1"/>
                </a:solidFill>
              </a:rPr>
              <a:t>’ </a:t>
            </a:r>
            <a:r>
              <a:rPr lang="en-US" altLang="en-US" kern="0" dirty="0">
                <a:solidFill>
                  <a:schemeClr val="tx1"/>
                </a:solidFill>
              </a:rPr>
              <a:t>means one who is capable of identifying existing and predictable hazards in the surroundings, or working conditions which are unsanitary, hazardous, or dangerous to employees, and </a:t>
            </a:r>
            <a:r>
              <a:rPr lang="en-US" altLang="en-US" b="1" kern="0" dirty="0">
                <a:solidFill>
                  <a:schemeClr val="tx1"/>
                </a:solidFill>
              </a:rPr>
              <a:t>who has authorization </a:t>
            </a:r>
            <a:r>
              <a:rPr lang="en-US" altLang="en-US" kern="0" dirty="0">
                <a:solidFill>
                  <a:schemeClr val="tx1"/>
                </a:solidFill>
              </a:rPr>
              <a:t>to take prompt corrective measures to eliminate them</a:t>
            </a:r>
            <a:r>
              <a:rPr lang="en-US" altLang="en-US" kern="0" dirty="0" smtClean="0">
                <a:solidFill>
                  <a:schemeClr val="tx1"/>
                </a:solidFill>
              </a:rPr>
              <a:t>.”</a:t>
            </a:r>
            <a:endParaRPr lang="en-US" altLang="en-US" b="1" kern="0" dirty="0">
              <a:solidFill>
                <a:schemeClr val="tx1"/>
              </a:solidFill>
            </a:endParaRPr>
          </a:p>
        </p:txBody>
      </p:sp>
      <p:pic>
        <p:nvPicPr>
          <p:cNvPr id="1638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1447800"/>
            <a:ext cx="93662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1073" y="3118217"/>
            <a:ext cx="985838"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
          <p:cNvSpPr txBox="1">
            <a:spLocks/>
          </p:cNvSpPr>
          <p:nvPr/>
        </p:nvSpPr>
        <p:spPr bwMode="auto">
          <a:xfrm>
            <a:off x="3480411" y="3037254"/>
            <a:ext cx="4394993" cy="2120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3" tIns="46236" rIns="92473" bIns="46236"/>
          <a:lstStyle>
            <a:lvl1pPr marL="247650" indent="-247650" algn="l" rtl="0" eaLnBrk="0" fontAlgn="base" hangingPunct="0">
              <a:spcBef>
                <a:spcPct val="20000"/>
              </a:spcBef>
              <a:spcAft>
                <a:spcPct val="0"/>
              </a:spcAft>
              <a:buChar char="•"/>
              <a:defRPr sz="1300">
                <a:solidFill>
                  <a:srgbClr val="3D3D3D"/>
                </a:solidFill>
                <a:latin typeface="+mn-lt"/>
                <a:ea typeface="+mn-ea"/>
                <a:cs typeface="+mn-cs"/>
              </a:defRPr>
            </a:lvl1pPr>
            <a:lvl2pPr marL="538163" indent="-204788" algn="l" rtl="0" eaLnBrk="0" fontAlgn="base" hangingPunct="0">
              <a:spcBef>
                <a:spcPct val="20000"/>
              </a:spcBef>
              <a:spcAft>
                <a:spcPct val="0"/>
              </a:spcAft>
              <a:buChar char="–"/>
              <a:defRPr sz="1300">
                <a:solidFill>
                  <a:srgbClr val="3D3D3D"/>
                </a:solidFill>
                <a:latin typeface="+mn-lt"/>
                <a:cs typeface="+mn-cs"/>
              </a:defRPr>
            </a:lvl2pPr>
            <a:lvl3pPr marL="828675" indent="-163513" algn="l" rtl="0" eaLnBrk="0" fontAlgn="base" hangingPunct="0">
              <a:spcBef>
                <a:spcPct val="20000"/>
              </a:spcBef>
              <a:spcAft>
                <a:spcPct val="0"/>
              </a:spcAft>
              <a:buChar char="•"/>
              <a:defRPr sz="1300">
                <a:solidFill>
                  <a:srgbClr val="3D3D3D"/>
                </a:solidFill>
                <a:latin typeface="+mn-lt"/>
                <a:cs typeface="+mn-cs"/>
              </a:defRPr>
            </a:lvl3pPr>
            <a:lvl4pPr marL="1160463" indent="-163513" algn="l" rtl="0" eaLnBrk="0" fontAlgn="base" hangingPunct="0">
              <a:spcBef>
                <a:spcPct val="20000"/>
              </a:spcBef>
              <a:spcAft>
                <a:spcPct val="0"/>
              </a:spcAft>
              <a:buChar char="–"/>
              <a:defRPr sz="1300">
                <a:solidFill>
                  <a:srgbClr val="3D3D3D"/>
                </a:solidFill>
                <a:latin typeface="+mn-lt"/>
                <a:cs typeface="+mn-cs"/>
              </a:defRPr>
            </a:lvl4pPr>
            <a:lvl5pPr marL="1495425" indent="-163513" algn="l" rtl="0" eaLnBrk="0" fontAlgn="base" hangingPunct="0">
              <a:spcBef>
                <a:spcPct val="20000"/>
              </a:spcBef>
              <a:spcAft>
                <a:spcPct val="0"/>
              </a:spcAft>
              <a:buChar char="»"/>
              <a:defRPr sz="1300">
                <a:solidFill>
                  <a:srgbClr val="3D3D3D"/>
                </a:solidFill>
                <a:latin typeface="+mn-lt"/>
                <a:cs typeface="+mn-cs"/>
              </a:defRPr>
            </a:lvl5pPr>
            <a:lvl6pPr marL="1830439" indent="-166404" algn="l" rtl="0" fontAlgn="base">
              <a:spcBef>
                <a:spcPct val="20000"/>
              </a:spcBef>
              <a:spcAft>
                <a:spcPct val="0"/>
              </a:spcAft>
              <a:buChar char="»"/>
              <a:defRPr sz="1470">
                <a:solidFill>
                  <a:schemeClr val="tx1"/>
                </a:solidFill>
                <a:latin typeface="+mn-lt"/>
                <a:cs typeface="+mn-cs"/>
              </a:defRPr>
            </a:lvl6pPr>
            <a:lvl7pPr marL="2163246" indent="-166404" algn="l" rtl="0" fontAlgn="base">
              <a:spcBef>
                <a:spcPct val="20000"/>
              </a:spcBef>
              <a:spcAft>
                <a:spcPct val="0"/>
              </a:spcAft>
              <a:buChar char="»"/>
              <a:defRPr sz="1470">
                <a:solidFill>
                  <a:schemeClr val="tx1"/>
                </a:solidFill>
                <a:latin typeface="+mn-lt"/>
                <a:cs typeface="+mn-cs"/>
              </a:defRPr>
            </a:lvl7pPr>
            <a:lvl8pPr marL="2496053" indent="-166404" algn="l" rtl="0" fontAlgn="base">
              <a:spcBef>
                <a:spcPct val="20000"/>
              </a:spcBef>
              <a:spcAft>
                <a:spcPct val="0"/>
              </a:spcAft>
              <a:buChar char="»"/>
              <a:defRPr sz="1470">
                <a:solidFill>
                  <a:schemeClr val="tx1"/>
                </a:solidFill>
                <a:latin typeface="+mn-lt"/>
                <a:cs typeface="+mn-cs"/>
              </a:defRPr>
            </a:lvl8pPr>
            <a:lvl9pPr marL="2828859" indent="-166404" algn="l" rtl="0" fontAlgn="base">
              <a:spcBef>
                <a:spcPct val="20000"/>
              </a:spcBef>
              <a:spcAft>
                <a:spcPct val="0"/>
              </a:spcAft>
              <a:buChar char="»"/>
              <a:defRPr sz="1470">
                <a:solidFill>
                  <a:schemeClr val="tx1"/>
                </a:solidFill>
                <a:latin typeface="+mn-lt"/>
                <a:cs typeface="+mn-cs"/>
              </a:defRPr>
            </a:lvl9pPr>
          </a:lstStyle>
          <a:p>
            <a:pPr marL="0" indent="0">
              <a:buFontTx/>
              <a:buNone/>
              <a:defRPr/>
            </a:pPr>
            <a:r>
              <a:rPr lang="en-US" altLang="en-US" b="1" kern="0" dirty="0" smtClean="0">
                <a:solidFill>
                  <a:schemeClr val="tx1"/>
                </a:solidFill>
              </a:rPr>
              <a:t>“‘Registered </a:t>
            </a:r>
            <a:r>
              <a:rPr lang="en-US" altLang="en-US" b="1" kern="0" dirty="0">
                <a:solidFill>
                  <a:schemeClr val="tx1"/>
                </a:solidFill>
              </a:rPr>
              <a:t>Professional </a:t>
            </a:r>
            <a:r>
              <a:rPr lang="en-US" altLang="en-US" b="1" kern="0" dirty="0" smtClean="0">
                <a:solidFill>
                  <a:schemeClr val="tx1"/>
                </a:solidFill>
              </a:rPr>
              <a:t>Engineer’ </a:t>
            </a:r>
            <a:r>
              <a:rPr lang="en-US" altLang="en-US" kern="0" dirty="0">
                <a:solidFill>
                  <a:schemeClr val="tx1"/>
                </a:solidFill>
              </a:rPr>
              <a:t>means a person who is registered as a professional engineer in the state where the work is to be performed. However, a professional engineer, registered in any state is deemed to be a </a:t>
            </a:r>
            <a:r>
              <a:rPr lang="en-US" altLang="en-US" kern="0" dirty="0" smtClean="0">
                <a:solidFill>
                  <a:schemeClr val="tx1"/>
                </a:solidFill>
              </a:rPr>
              <a:t>‘registered </a:t>
            </a:r>
            <a:r>
              <a:rPr lang="en-US" altLang="en-US" kern="0" dirty="0">
                <a:solidFill>
                  <a:schemeClr val="tx1"/>
                </a:solidFill>
              </a:rPr>
              <a:t>professional </a:t>
            </a:r>
            <a:r>
              <a:rPr lang="en-US" altLang="en-US" kern="0" dirty="0" smtClean="0">
                <a:solidFill>
                  <a:schemeClr val="tx1"/>
                </a:solidFill>
              </a:rPr>
              <a:t>engineer’ </a:t>
            </a:r>
            <a:r>
              <a:rPr lang="en-US" altLang="en-US" kern="0" dirty="0">
                <a:solidFill>
                  <a:schemeClr val="tx1"/>
                </a:solidFill>
              </a:rPr>
              <a:t>within the meaning of this standard when approving designs for </a:t>
            </a:r>
            <a:r>
              <a:rPr lang="en-US" altLang="en-US" kern="0" dirty="0" smtClean="0">
                <a:solidFill>
                  <a:schemeClr val="tx1"/>
                </a:solidFill>
              </a:rPr>
              <a:t>‘manufactured </a:t>
            </a:r>
            <a:r>
              <a:rPr lang="en-US" altLang="en-US" kern="0" dirty="0">
                <a:solidFill>
                  <a:schemeClr val="tx1"/>
                </a:solidFill>
              </a:rPr>
              <a:t>protective </a:t>
            </a:r>
            <a:r>
              <a:rPr lang="en-US" altLang="en-US" kern="0" dirty="0" smtClean="0">
                <a:solidFill>
                  <a:schemeClr val="tx1"/>
                </a:solidFill>
              </a:rPr>
              <a:t>systems’ </a:t>
            </a:r>
            <a:r>
              <a:rPr lang="en-US" altLang="en-US" kern="0" dirty="0">
                <a:solidFill>
                  <a:schemeClr val="tx1"/>
                </a:solidFill>
              </a:rPr>
              <a:t>or </a:t>
            </a:r>
            <a:r>
              <a:rPr lang="en-US" altLang="en-US" kern="0" dirty="0" smtClean="0">
                <a:solidFill>
                  <a:schemeClr val="tx1"/>
                </a:solidFill>
              </a:rPr>
              <a:t>‘tabulated data’ </a:t>
            </a:r>
            <a:r>
              <a:rPr lang="en-US" altLang="en-US" kern="0" dirty="0">
                <a:solidFill>
                  <a:schemeClr val="tx1"/>
                </a:solidFill>
              </a:rPr>
              <a:t>to be used in interstate commerce</a:t>
            </a:r>
            <a:r>
              <a:rPr lang="en-US" altLang="en-US" kern="0" dirty="0" smtClean="0">
                <a:solidFill>
                  <a:schemeClr val="tx1"/>
                </a:solidFill>
              </a:rPr>
              <a:t>.”</a:t>
            </a:r>
            <a:endParaRPr lang="en-US" altLang="en-US" kern="0" dirty="0">
              <a:solidFill>
                <a:srgbClr val="FF0000"/>
              </a:solidFill>
            </a:endParaRPr>
          </a:p>
        </p:txBody>
      </p:sp>
      <p:sp>
        <p:nvSpPr>
          <p:cNvPr id="2" name="TextBox 1"/>
          <p:cNvSpPr txBox="1"/>
          <p:nvPr/>
        </p:nvSpPr>
        <p:spPr>
          <a:xfrm>
            <a:off x="3477908" y="4783974"/>
            <a:ext cx="1465466" cy="246221"/>
          </a:xfrm>
          <a:prstGeom prst="rect">
            <a:avLst/>
          </a:prstGeom>
          <a:noFill/>
        </p:spPr>
        <p:txBody>
          <a:bodyPr wrap="none" rtlCol="0">
            <a:spAutoFit/>
          </a:bodyPr>
          <a:lstStyle/>
          <a:p>
            <a:r>
              <a:rPr lang="en-US" sz="1000" dirty="0" smtClean="0">
                <a:solidFill>
                  <a:schemeClr val="bg1">
                    <a:lumMod val="65000"/>
                  </a:schemeClr>
                </a:solidFill>
                <a:latin typeface="+mn-lt"/>
              </a:rPr>
              <a:t>OSHA 1926, Subpart P</a:t>
            </a:r>
            <a:endParaRPr lang="en-US" sz="1000" dirty="0">
              <a:solidFill>
                <a:schemeClr val="bg1">
                  <a:lumMod val="65000"/>
                </a:schemeClr>
              </a:solidFill>
              <a:latin typeface="+mn-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867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8738" y="3009900"/>
            <a:ext cx="46069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908425"/>
            <a:ext cx="893921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73313"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Sloping</a:t>
            </a:r>
          </a:p>
        </p:txBody>
      </p:sp>
      <p:pic>
        <p:nvPicPr>
          <p:cNvPr id="157701" name="Picture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424238"/>
            <a:ext cx="4095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9588" y="2862263"/>
            <a:ext cx="938212"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2867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2616200"/>
            <a:ext cx="67960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4" name="TextBox 28674"/>
          <p:cNvSpPr txBox="1">
            <a:spLocks noChangeArrowheads="1"/>
          </p:cNvSpPr>
          <p:nvPr/>
        </p:nvSpPr>
        <p:spPr bwMode="auto">
          <a:xfrm>
            <a:off x="4510088" y="2454275"/>
            <a:ext cx="5651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a:solidFill>
                  <a:srgbClr val="C1272D"/>
                </a:solidFill>
              </a:rPr>
              <a:t>40’</a:t>
            </a:r>
          </a:p>
        </p:txBody>
      </p:sp>
      <p:sp>
        <p:nvSpPr>
          <p:cNvPr id="28676" name="TextBox 28675"/>
          <p:cNvSpPr txBox="1"/>
          <p:nvPr/>
        </p:nvSpPr>
        <p:spPr>
          <a:xfrm>
            <a:off x="623888" y="4144963"/>
            <a:ext cx="5181600" cy="1292662"/>
          </a:xfrm>
          <a:prstGeom prst="rect">
            <a:avLst/>
          </a:prstGeom>
          <a:noFill/>
        </p:spPr>
        <p:txBody>
          <a:bodyPr>
            <a:spAutoFit/>
          </a:bodyPr>
          <a:lstStyle/>
          <a:p>
            <a:pPr>
              <a:defRPr/>
            </a:pPr>
            <a:r>
              <a:rPr lang="en-US" altLang="en-US" sz="1300" dirty="0">
                <a:latin typeface="+mj-lt"/>
              </a:rPr>
              <a:t>If a </a:t>
            </a:r>
            <a:r>
              <a:rPr lang="en-US" altLang="en-US" sz="1300" dirty="0" smtClean="0">
                <a:latin typeface="+mj-lt"/>
              </a:rPr>
              <a:t>10-foot-deep </a:t>
            </a:r>
            <a:r>
              <a:rPr lang="en-US" altLang="en-US" sz="1300" dirty="0">
                <a:latin typeface="+mj-lt"/>
              </a:rPr>
              <a:t>cut is sloped for maximum safety, the extra </a:t>
            </a:r>
            <a:r>
              <a:rPr lang="en-US" altLang="en-US" sz="1300" dirty="0" smtClean="0">
                <a:latin typeface="+mj-lt"/>
              </a:rPr>
              <a:t>space necessary </a:t>
            </a:r>
            <a:r>
              <a:rPr lang="en-US" altLang="en-US" sz="1300" dirty="0">
                <a:latin typeface="+mj-lt"/>
              </a:rPr>
              <a:t>to accommodate slope, spoil pile, material storage, and work access may extend 40 feet or more on each side of the trench. Cost factors associated with extra excavation, spoils, backfill, compaction, and hauling make this </a:t>
            </a:r>
            <a:r>
              <a:rPr lang="en-US" altLang="en-US" sz="1300" dirty="0" smtClean="0">
                <a:latin typeface="+mj-lt"/>
              </a:rPr>
              <a:t>system impractical </a:t>
            </a:r>
            <a:r>
              <a:rPr lang="en-US" altLang="en-US" sz="1300" dirty="0">
                <a:latin typeface="+mj-lt"/>
              </a:rPr>
              <a:t>when excavating more cohesive soils.  </a:t>
            </a:r>
            <a:endParaRPr lang="en-US" dirty="0">
              <a:latin typeface="+mj-lt"/>
            </a:endParaRPr>
          </a:p>
        </p:txBody>
      </p:sp>
      <p:pic>
        <p:nvPicPr>
          <p:cNvPr id="157706"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50238" y="4524375"/>
            <a:ext cx="493712"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58775" y="388938"/>
            <a:ext cx="1993900" cy="293687"/>
          </a:xfrm>
          <a:prstGeom prst="rect">
            <a:avLst/>
          </a:prstGeom>
        </p:spPr>
        <p:txBody>
          <a:bodyPr wrap="none">
            <a:spAutoFit/>
          </a:bodyPr>
          <a:lstStyle/>
          <a:p>
            <a:pPr>
              <a:defRPr/>
            </a:pPr>
            <a:r>
              <a:rPr lang="en-US" altLang="en-US" sz="1300" b="1" dirty="0">
                <a:solidFill>
                  <a:srgbClr val="FF9900"/>
                </a:solidFill>
                <a:latin typeface="+mn-lt"/>
              </a:rPr>
              <a:t>Sloping and Benching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42330" y="1964465"/>
            <a:ext cx="725058" cy="725058"/>
          </a:xfrm>
          <a:prstGeom prst="rect">
            <a:avLst/>
          </a:prstGeom>
        </p:spPr>
      </p:pic>
      <p:pic>
        <p:nvPicPr>
          <p:cNvPr id="3" name="Picture 2"/>
          <p:cNvPicPr>
            <a:picLocks noChangeAspect="1"/>
          </p:cNvPicPr>
          <p:nvPr/>
        </p:nvPicPr>
        <p:blipFill>
          <a:blip r:embed="rId4"/>
          <a:stretch>
            <a:fillRect/>
          </a:stretch>
        </p:blipFill>
        <p:spPr>
          <a:xfrm>
            <a:off x="5986463" y="1964465"/>
            <a:ext cx="702535" cy="702535"/>
          </a:xfrm>
          <a:prstGeom prst="rect">
            <a:avLst/>
          </a:prstGeom>
        </p:spPr>
      </p:pic>
      <p:pic>
        <p:nvPicPr>
          <p:cNvPr id="161794"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875" y="3151188"/>
            <a:ext cx="36576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863975"/>
            <a:ext cx="893921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73313" y="358775"/>
            <a:ext cx="1681162" cy="5556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Sloping</a:t>
            </a:r>
          </a:p>
        </p:txBody>
      </p:sp>
      <p:sp>
        <p:nvSpPr>
          <p:cNvPr id="161799" name="TextBox 16"/>
          <p:cNvSpPr txBox="1">
            <a:spLocks noChangeArrowheads="1"/>
          </p:cNvSpPr>
          <p:nvPr/>
        </p:nvSpPr>
        <p:spPr bwMode="auto">
          <a:xfrm>
            <a:off x="5143500" y="2667000"/>
            <a:ext cx="561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200" b="1"/>
              <a:t>A</a:t>
            </a:r>
          </a:p>
        </p:txBody>
      </p:sp>
      <p:sp>
        <p:nvSpPr>
          <p:cNvPr id="161800" name="TextBox 17"/>
          <p:cNvSpPr txBox="1">
            <a:spLocks noChangeArrowheads="1"/>
          </p:cNvSpPr>
          <p:nvPr/>
        </p:nvSpPr>
        <p:spPr bwMode="auto">
          <a:xfrm>
            <a:off x="6053138" y="2667000"/>
            <a:ext cx="561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200" b="1"/>
              <a:t>B</a:t>
            </a:r>
          </a:p>
        </p:txBody>
      </p:sp>
      <p:sp>
        <p:nvSpPr>
          <p:cNvPr id="20" name="TextBox 19"/>
          <p:cNvSpPr txBox="1"/>
          <p:nvPr/>
        </p:nvSpPr>
        <p:spPr>
          <a:xfrm>
            <a:off x="4506913" y="1630363"/>
            <a:ext cx="2746375" cy="277812"/>
          </a:xfrm>
          <a:prstGeom prst="rect">
            <a:avLst/>
          </a:prstGeom>
          <a:noFill/>
        </p:spPr>
        <p:txBody>
          <a:bodyPr>
            <a:spAutoFit/>
          </a:bodyPr>
          <a:lstStyle/>
          <a:p>
            <a:pPr algn="ctr">
              <a:defRPr/>
            </a:pPr>
            <a:r>
              <a:rPr lang="en-US" sz="1200" b="1" dirty="0">
                <a:latin typeface="+mj-lt"/>
              </a:rPr>
              <a:t>Permitted Soil </a:t>
            </a:r>
            <a:r>
              <a:rPr lang="en-US" sz="1200" b="1" dirty="0" smtClean="0">
                <a:solidFill>
                  <a:schemeClr val="tx2"/>
                </a:solidFill>
                <a:latin typeface="+mj-lt"/>
              </a:rPr>
              <a:t>Classifications</a:t>
            </a:r>
            <a:endParaRPr lang="en-US" sz="1200" b="1" dirty="0">
              <a:solidFill>
                <a:schemeClr val="tx2"/>
              </a:solidFill>
              <a:latin typeface="+mj-lt"/>
            </a:endParaRPr>
          </a:p>
        </p:txBody>
      </p:sp>
      <p:sp>
        <p:nvSpPr>
          <p:cNvPr id="25" name="TextBox 24"/>
          <p:cNvSpPr txBox="1"/>
          <p:nvPr/>
        </p:nvSpPr>
        <p:spPr>
          <a:xfrm>
            <a:off x="623888" y="4100513"/>
            <a:ext cx="3581400" cy="1370012"/>
          </a:xfrm>
          <a:prstGeom prst="rect">
            <a:avLst/>
          </a:prstGeom>
          <a:noFill/>
        </p:spPr>
        <p:txBody>
          <a:bodyPr>
            <a:spAutoFit/>
          </a:bodyPr>
          <a:lstStyle/>
          <a:p>
            <a:pPr>
              <a:defRPr/>
            </a:pPr>
            <a:r>
              <a:rPr lang="en-US" altLang="en-US" sz="1300" dirty="0">
                <a:latin typeface="+mn-lt"/>
              </a:rPr>
              <a:t>A steeper slope with a </a:t>
            </a:r>
            <a:r>
              <a:rPr lang="en-US" altLang="en-US" sz="1300" dirty="0" smtClean="0">
                <a:latin typeface="+mn-lt"/>
              </a:rPr>
              <a:t>1:1 angle is </a:t>
            </a:r>
            <a:r>
              <a:rPr lang="en-US" altLang="en-US" sz="1300" dirty="0">
                <a:latin typeface="+mn-lt"/>
              </a:rPr>
              <a:t>permitted for excavations in more cohesive soils. If you are working in </a:t>
            </a:r>
            <a:r>
              <a:rPr lang="en-US" altLang="en-US" sz="1300" b="1" dirty="0" smtClean="0">
                <a:latin typeface="+mn-lt"/>
              </a:rPr>
              <a:t>type A or B soil,</a:t>
            </a:r>
            <a:r>
              <a:rPr lang="en-US" altLang="en-US" sz="1300" dirty="0" smtClean="0">
                <a:latin typeface="+mn-lt"/>
              </a:rPr>
              <a:t> </a:t>
            </a:r>
            <a:r>
              <a:rPr lang="en-US" altLang="en-US" sz="1300" dirty="0">
                <a:latin typeface="+mn-lt"/>
              </a:rPr>
              <a:t>this approach will reduce the volume of your dig without compromising safety.</a:t>
            </a:r>
          </a:p>
          <a:p>
            <a:pPr>
              <a:defRPr/>
            </a:pPr>
            <a:endParaRPr lang="en-US" dirty="0">
              <a:latin typeface="+mj-lt"/>
            </a:endParaRPr>
          </a:p>
        </p:txBody>
      </p:sp>
      <p:pic>
        <p:nvPicPr>
          <p:cNvPr id="161803"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29488" y="4078288"/>
            <a:ext cx="6238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4"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27688" y="4522788"/>
            <a:ext cx="4794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58775" y="388938"/>
            <a:ext cx="1993900" cy="293687"/>
          </a:xfrm>
          <a:prstGeom prst="rect">
            <a:avLst/>
          </a:prstGeom>
        </p:spPr>
        <p:txBody>
          <a:bodyPr wrap="none">
            <a:spAutoFit/>
          </a:bodyPr>
          <a:lstStyle/>
          <a:p>
            <a:pPr>
              <a:defRPr/>
            </a:pPr>
            <a:r>
              <a:rPr lang="en-US" altLang="en-US" sz="1300" b="1" dirty="0">
                <a:solidFill>
                  <a:srgbClr val="FF9900"/>
                </a:solidFill>
                <a:latin typeface="+mn-lt"/>
              </a:rPr>
              <a:t>Sloping and Benching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 y="3059113"/>
            <a:ext cx="4167188"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863975"/>
            <a:ext cx="893921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73313" y="347663"/>
            <a:ext cx="2133600" cy="5667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Sloping</a:t>
            </a:r>
          </a:p>
        </p:txBody>
      </p:sp>
      <p:sp>
        <p:nvSpPr>
          <p:cNvPr id="165894" name="TextBox 19"/>
          <p:cNvSpPr txBox="1">
            <a:spLocks noChangeArrowheads="1"/>
          </p:cNvSpPr>
          <p:nvPr/>
        </p:nvSpPr>
        <p:spPr bwMode="auto">
          <a:xfrm>
            <a:off x="5595938" y="2724150"/>
            <a:ext cx="561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200" b="1"/>
              <a:t>A</a:t>
            </a:r>
          </a:p>
        </p:txBody>
      </p:sp>
      <p:sp>
        <p:nvSpPr>
          <p:cNvPr id="22" name="TextBox 21"/>
          <p:cNvSpPr txBox="1"/>
          <p:nvPr/>
        </p:nvSpPr>
        <p:spPr>
          <a:xfrm>
            <a:off x="4506913" y="1630363"/>
            <a:ext cx="2746375" cy="277812"/>
          </a:xfrm>
          <a:prstGeom prst="rect">
            <a:avLst/>
          </a:prstGeom>
          <a:noFill/>
        </p:spPr>
        <p:txBody>
          <a:bodyPr>
            <a:spAutoFit/>
          </a:bodyPr>
          <a:lstStyle/>
          <a:p>
            <a:pPr algn="ctr">
              <a:defRPr/>
            </a:pPr>
            <a:r>
              <a:rPr lang="en-US" sz="1200" b="1" dirty="0">
                <a:latin typeface="+mj-lt"/>
              </a:rPr>
              <a:t>Permitted Soil </a:t>
            </a:r>
            <a:r>
              <a:rPr lang="en-US" sz="1200" b="1" dirty="0" smtClean="0">
                <a:latin typeface="+mj-lt"/>
              </a:rPr>
              <a:t>Classification</a:t>
            </a:r>
            <a:endParaRPr lang="en-US" sz="1200" b="1" dirty="0">
              <a:latin typeface="+mj-lt"/>
            </a:endParaRPr>
          </a:p>
        </p:txBody>
      </p:sp>
      <p:sp>
        <p:nvSpPr>
          <p:cNvPr id="27" name="TextBox 26"/>
          <p:cNvSpPr txBox="1"/>
          <p:nvPr/>
        </p:nvSpPr>
        <p:spPr>
          <a:xfrm>
            <a:off x="623888" y="4100513"/>
            <a:ext cx="3883025" cy="1169987"/>
          </a:xfrm>
          <a:prstGeom prst="rect">
            <a:avLst/>
          </a:prstGeom>
          <a:noFill/>
        </p:spPr>
        <p:txBody>
          <a:bodyPr>
            <a:spAutoFit/>
          </a:bodyPr>
          <a:lstStyle/>
          <a:p>
            <a:pPr>
              <a:defRPr/>
            </a:pPr>
            <a:r>
              <a:rPr lang="en-US" altLang="en-US" sz="1300" dirty="0">
                <a:latin typeface="+mn-lt"/>
              </a:rPr>
              <a:t>When excavating a homogenous area of highly cohesive </a:t>
            </a:r>
            <a:r>
              <a:rPr lang="en-US" altLang="en-US" sz="1300" b="1" dirty="0">
                <a:latin typeface="+mn-lt"/>
              </a:rPr>
              <a:t>type A </a:t>
            </a:r>
            <a:r>
              <a:rPr lang="en-US" altLang="en-US" sz="1300" dirty="0">
                <a:latin typeface="+mn-lt"/>
              </a:rPr>
              <a:t>soil, a steeper slope of ¾ run to 1 rise will offer adequate safety while further reducing the volume of the dig.</a:t>
            </a:r>
          </a:p>
          <a:p>
            <a:pPr>
              <a:defRPr/>
            </a:pPr>
            <a:endParaRPr lang="en-US" dirty="0">
              <a:latin typeface="+mj-lt"/>
            </a:endParaRPr>
          </a:p>
        </p:txBody>
      </p:sp>
      <p:pic>
        <p:nvPicPr>
          <p:cNvPr id="16589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64363" y="4052888"/>
            <a:ext cx="577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24513" y="4518025"/>
            <a:ext cx="48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58775" y="388938"/>
            <a:ext cx="1993900" cy="293687"/>
          </a:xfrm>
          <a:prstGeom prst="rect">
            <a:avLst/>
          </a:prstGeom>
        </p:spPr>
        <p:txBody>
          <a:bodyPr wrap="none">
            <a:spAutoFit/>
          </a:bodyPr>
          <a:lstStyle/>
          <a:p>
            <a:pPr>
              <a:defRPr/>
            </a:pPr>
            <a:r>
              <a:rPr lang="en-US" altLang="en-US" sz="1300" b="1" dirty="0">
                <a:solidFill>
                  <a:srgbClr val="FF9900"/>
                </a:solidFill>
                <a:latin typeface="+mn-lt"/>
              </a:rPr>
              <a:t>Sloping and Benching</a:t>
            </a:r>
            <a:endParaRPr lang="en-US" sz="1300" b="1" dirty="0">
              <a:solidFill>
                <a:srgbClr val="FF9900"/>
              </a:solidFill>
              <a:latin typeface="+mn-lt"/>
            </a:endParaRPr>
          </a:p>
        </p:txBody>
      </p:sp>
      <p:pic>
        <p:nvPicPr>
          <p:cNvPr id="2" name="Picture 1"/>
          <p:cNvPicPr>
            <a:picLocks noChangeAspect="1"/>
          </p:cNvPicPr>
          <p:nvPr/>
        </p:nvPicPr>
        <p:blipFill>
          <a:blip r:embed="rId7"/>
          <a:stretch>
            <a:fillRect/>
          </a:stretch>
        </p:blipFill>
        <p:spPr>
          <a:xfrm>
            <a:off x="5498306" y="1947068"/>
            <a:ext cx="738188" cy="73818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58775"/>
            <a:ext cx="4432300" cy="511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Sloping </a:t>
            </a:r>
            <a:r>
              <a:rPr lang="en-US" altLang="en-US" sz="2000" dirty="0" smtClean="0"/>
              <a:t>Options—Type </a:t>
            </a:r>
            <a:r>
              <a:rPr lang="en-US" altLang="en-US" sz="2000" dirty="0"/>
              <a:t>A</a:t>
            </a:r>
            <a:endParaRPr lang="en-US" altLang="en-US" sz="2000" dirty="0" smtClean="0"/>
          </a:p>
        </p:txBody>
      </p:sp>
      <p:sp>
        <p:nvSpPr>
          <p:cNvPr id="167939" name="Content Placeholder 2"/>
          <p:cNvSpPr>
            <a:spLocks noGrp="1"/>
          </p:cNvSpPr>
          <p:nvPr>
            <p:ph idx="1"/>
          </p:nvPr>
        </p:nvSpPr>
        <p:spPr bwMode="auto">
          <a:xfrm>
            <a:off x="403835" y="1154751"/>
            <a:ext cx="4547149" cy="19342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sz="1300" dirty="0" smtClean="0">
                <a:solidFill>
                  <a:schemeClr val="tx1"/>
                </a:solidFill>
              </a:rPr>
              <a:t>If excavating cohesive Type A soil, unsupported vertical walls with a maximum depth of </a:t>
            </a:r>
            <a:r>
              <a:rPr lang="en-US" altLang="en-US" sz="1300" b="1" dirty="0" smtClean="0">
                <a:solidFill>
                  <a:schemeClr val="tx1"/>
                </a:solidFill>
              </a:rPr>
              <a:t>3 ½ feet </a:t>
            </a:r>
            <a:r>
              <a:rPr lang="en-US" altLang="en-US" sz="1300" dirty="0" smtClean="0">
                <a:solidFill>
                  <a:schemeClr val="tx1"/>
                </a:solidFill>
              </a:rPr>
              <a:t>are permitted at the bottom of the trench. </a:t>
            </a:r>
            <a:br>
              <a:rPr lang="en-US" altLang="en-US" sz="1300" dirty="0" smtClean="0">
                <a:solidFill>
                  <a:schemeClr val="tx1"/>
                </a:solidFill>
              </a:rPr>
            </a:br>
            <a:endParaRPr lang="en-US" altLang="en-US" sz="1300" dirty="0" smtClean="0">
              <a:solidFill>
                <a:schemeClr val="tx1"/>
              </a:solidFill>
            </a:endParaRPr>
          </a:p>
          <a:p>
            <a:pPr marL="0" indent="0">
              <a:buFontTx/>
              <a:buNone/>
            </a:pPr>
            <a:r>
              <a:rPr lang="en-US" altLang="en-US" sz="1300" dirty="0" smtClean="0">
                <a:solidFill>
                  <a:schemeClr val="tx1"/>
                </a:solidFill>
              </a:rPr>
              <a:t>Requirements for overlying sloped portions of the excavation are illustrated below.</a:t>
            </a:r>
          </a:p>
        </p:txBody>
      </p:sp>
      <p:sp>
        <p:nvSpPr>
          <p:cNvPr id="176132" name="TextBox 6"/>
          <p:cNvSpPr txBox="1">
            <a:spLocks noChangeArrowheads="1"/>
          </p:cNvSpPr>
          <p:nvPr/>
        </p:nvSpPr>
        <p:spPr bwMode="auto">
          <a:xfrm>
            <a:off x="5120481" y="3264877"/>
            <a:ext cx="41910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en-US" sz="1300" b="1" dirty="0" smtClean="0">
                <a:latin typeface="+mn-lt"/>
              </a:rPr>
              <a:t>8 – 12 feet deep:</a:t>
            </a:r>
            <a:r>
              <a:rPr lang="en-US" altLang="en-US" sz="1000" dirty="0">
                <a:latin typeface="+mn-lt"/>
              </a:rPr>
              <a:t/>
            </a:r>
            <a:br>
              <a:rPr lang="en-US" altLang="en-US" sz="1000" dirty="0">
                <a:latin typeface="+mn-lt"/>
              </a:rPr>
            </a:br>
            <a:r>
              <a:rPr lang="en-US" altLang="en-US" sz="1300" dirty="0">
                <a:latin typeface="+mn-lt"/>
              </a:rPr>
              <a:t>The slope overlying a 3 ½ ft. vertical wall must </a:t>
            </a:r>
            <a:r>
              <a:rPr lang="en-US" altLang="en-US" sz="1300" dirty="0" smtClean="0">
                <a:latin typeface="+mn-lt"/>
              </a:rPr>
              <a:t>conform to a </a:t>
            </a:r>
            <a:r>
              <a:rPr lang="en-US" altLang="en-US" sz="1300" b="1" dirty="0" smtClean="0">
                <a:latin typeface="+mn-lt"/>
              </a:rPr>
              <a:t>1:1 or </a:t>
            </a:r>
            <a:r>
              <a:rPr lang="en-US" altLang="en-US" sz="1300" b="1" dirty="0">
                <a:latin typeface="+mn-lt"/>
              </a:rPr>
              <a:t>gentler rise</a:t>
            </a:r>
            <a:r>
              <a:rPr lang="en-US" altLang="en-US" sz="1300" dirty="0">
                <a:latin typeface="+mn-lt"/>
              </a:rPr>
              <a:t>.</a:t>
            </a:r>
          </a:p>
        </p:txBody>
      </p:sp>
      <p:pic>
        <p:nvPicPr>
          <p:cNvPr id="167941"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6831" y="4026877"/>
            <a:ext cx="42799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2"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931" y="4106375"/>
            <a:ext cx="4191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Box 20"/>
          <p:cNvSpPr txBox="1">
            <a:spLocks noChangeArrowheads="1"/>
          </p:cNvSpPr>
          <p:nvPr/>
        </p:nvSpPr>
        <p:spPr bwMode="auto">
          <a:xfrm>
            <a:off x="360911" y="3264877"/>
            <a:ext cx="41910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en-US" sz="1300" b="1" dirty="0" smtClean="0">
                <a:latin typeface="+mn-lt"/>
              </a:rPr>
              <a:t>Up to 8 feet deep:</a:t>
            </a:r>
            <a:r>
              <a:rPr lang="en-US" altLang="en-US" sz="1000" dirty="0">
                <a:latin typeface="+mn-lt"/>
              </a:rPr>
              <a:t/>
            </a:r>
            <a:br>
              <a:rPr lang="en-US" altLang="en-US" sz="1000" dirty="0">
                <a:latin typeface="+mn-lt"/>
              </a:rPr>
            </a:br>
            <a:r>
              <a:rPr lang="en-US" altLang="en-US" sz="1300" dirty="0">
                <a:latin typeface="+mn-lt"/>
              </a:rPr>
              <a:t>The slope overlying a 3 ½ ft. vertical wall must conform to a </a:t>
            </a:r>
            <a:r>
              <a:rPr lang="en-US" altLang="en-US" sz="1300" b="1" dirty="0" smtClean="0">
                <a:latin typeface="+mn-lt"/>
              </a:rPr>
              <a:t>¾:1 </a:t>
            </a:r>
            <a:r>
              <a:rPr lang="en-US" altLang="en-US" sz="1300" b="1" dirty="0">
                <a:latin typeface="+mn-lt"/>
              </a:rPr>
              <a:t>or</a:t>
            </a:r>
            <a:r>
              <a:rPr lang="en-US" altLang="en-US" sz="1300" dirty="0">
                <a:latin typeface="+mn-lt"/>
              </a:rPr>
              <a:t> </a:t>
            </a:r>
            <a:r>
              <a:rPr lang="en-US" altLang="en-US" sz="1300" b="1" dirty="0">
                <a:latin typeface="+mn-lt"/>
              </a:rPr>
              <a:t>gentler rise.</a:t>
            </a:r>
          </a:p>
        </p:txBody>
      </p:sp>
      <p:sp>
        <p:nvSpPr>
          <p:cNvPr id="8" name="Rectangle 7"/>
          <p:cNvSpPr/>
          <p:nvPr/>
        </p:nvSpPr>
        <p:spPr>
          <a:xfrm>
            <a:off x="358775" y="388938"/>
            <a:ext cx="1993900" cy="293687"/>
          </a:xfrm>
          <a:prstGeom prst="rect">
            <a:avLst/>
          </a:prstGeom>
        </p:spPr>
        <p:txBody>
          <a:bodyPr wrap="none">
            <a:spAutoFit/>
          </a:bodyPr>
          <a:lstStyle/>
          <a:p>
            <a:pPr>
              <a:defRPr/>
            </a:pPr>
            <a:r>
              <a:rPr lang="en-US" altLang="en-US" sz="1300" b="1" dirty="0">
                <a:solidFill>
                  <a:srgbClr val="FF9900"/>
                </a:solidFill>
                <a:latin typeface="+mn-lt"/>
              </a:rPr>
              <a:t>Sloping and Benching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5302250" cy="5556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Short Term Excavation—Type </a:t>
            </a:r>
            <a:r>
              <a:rPr lang="en-US" altLang="en-US" sz="2000" dirty="0"/>
              <a:t>A</a:t>
            </a:r>
            <a:endParaRPr lang="en-US" altLang="en-US" sz="2000" dirty="0" smtClean="0"/>
          </a:p>
        </p:txBody>
      </p:sp>
      <p:sp>
        <p:nvSpPr>
          <p:cNvPr id="169987" name="Content Placeholder 2"/>
          <p:cNvSpPr>
            <a:spLocks noGrp="1"/>
          </p:cNvSpPr>
          <p:nvPr>
            <p:ph idx="1"/>
          </p:nvPr>
        </p:nvSpPr>
        <p:spPr bwMode="auto">
          <a:xfrm>
            <a:off x="2373313" y="1376363"/>
            <a:ext cx="3889375"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sz="1300" dirty="0" smtClean="0">
                <a:solidFill>
                  <a:schemeClr val="tx1"/>
                </a:solidFill>
              </a:rPr>
              <a:t>If a simple sloped excavation will be open for </a:t>
            </a:r>
            <a:r>
              <a:rPr lang="en-US" altLang="en-US" sz="1300" b="1" dirty="0" smtClean="0">
                <a:solidFill>
                  <a:schemeClr val="tx1"/>
                </a:solidFill>
              </a:rPr>
              <a:t>24 hours</a:t>
            </a:r>
            <a:r>
              <a:rPr lang="en-US" altLang="en-US" sz="1300" dirty="0" smtClean="0">
                <a:solidFill>
                  <a:schemeClr val="tx1"/>
                </a:solidFill>
              </a:rPr>
              <a:t> or less AND has a maximum depth of </a:t>
            </a:r>
            <a:r>
              <a:rPr lang="en-US" altLang="en-US" sz="1300" b="1" dirty="0" smtClean="0">
                <a:solidFill>
                  <a:schemeClr val="tx1"/>
                </a:solidFill>
              </a:rPr>
              <a:t>12 feet, </a:t>
            </a:r>
            <a:r>
              <a:rPr lang="en-US" altLang="en-US" sz="1300" dirty="0" smtClean="0">
                <a:solidFill>
                  <a:schemeClr val="tx1"/>
                </a:solidFill>
              </a:rPr>
              <a:t>the maximum allowable angle is ½:1.</a:t>
            </a:r>
          </a:p>
        </p:txBody>
      </p:sp>
      <p:pic>
        <p:nvPicPr>
          <p:cNvPr id="1699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8863" y="3781425"/>
            <a:ext cx="7005637"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3525" y="3170238"/>
            <a:ext cx="4476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58775" y="388938"/>
            <a:ext cx="1993900" cy="293687"/>
          </a:xfrm>
          <a:prstGeom prst="rect">
            <a:avLst/>
          </a:prstGeom>
        </p:spPr>
        <p:txBody>
          <a:bodyPr wrap="none">
            <a:spAutoFit/>
          </a:bodyPr>
          <a:lstStyle/>
          <a:p>
            <a:pPr>
              <a:defRPr/>
            </a:pPr>
            <a:r>
              <a:rPr lang="en-US" altLang="en-US" sz="1300" b="1" dirty="0">
                <a:solidFill>
                  <a:srgbClr val="FF9900"/>
                </a:solidFill>
                <a:latin typeface="+mn-lt"/>
              </a:rPr>
              <a:t>Sloping and Benching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47663"/>
            <a:ext cx="5033168" cy="74268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Layered </a:t>
            </a:r>
            <a:r>
              <a:rPr lang="en-US" altLang="en-US" sz="2000" dirty="0" smtClean="0"/>
              <a:t>Soils</a:t>
            </a:r>
            <a:endParaRPr lang="en-US" altLang="en-US" sz="2000" dirty="0"/>
          </a:p>
        </p:txBody>
      </p:sp>
      <p:sp>
        <p:nvSpPr>
          <p:cNvPr id="172035" name="Content Placeholder 2"/>
          <p:cNvSpPr>
            <a:spLocks noGrp="1"/>
          </p:cNvSpPr>
          <p:nvPr>
            <p:ph idx="1"/>
          </p:nvPr>
        </p:nvSpPr>
        <p:spPr bwMode="auto">
          <a:xfrm>
            <a:off x="406753" y="1364722"/>
            <a:ext cx="4191000" cy="1411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sz="1300" dirty="0" smtClean="0">
                <a:solidFill>
                  <a:schemeClr val="tx1"/>
                </a:solidFill>
              </a:rPr>
              <a:t>When excavating layered geologic structures, classify the soil based on the weakest soil layer.</a:t>
            </a:r>
          </a:p>
        </p:txBody>
      </p:sp>
      <p:sp>
        <p:nvSpPr>
          <p:cNvPr id="180228" name="TextBox 6"/>
          <p:cNvSpPr txBox="1">
            <a:spLocks noChangeArrowheads="1"/>
          </p:cNvSpPr>
          <p:nvPr/>
        </p:nvSpPr>
        <p:spPr bwMode="auto">
          <a:xfrm>
            <a:off x="356923" y="3276600"/>
            <a:ext cx="27432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en-US" sz="1300" b="1" dirty="0">
                <a:latin typeface="+mn-lt"/>
              </a:rPr>
              <a:t>Safe</a:t>
            </a:r>
            <a:r>
              <a:rPr lang="en-US" altLang="en-US" sz="1000" dirty="0">
                <a:latin typeface="+mn-lt"/>
              </a:rPr>
              <a:t/>
            </a:r>
            <a:br>
              <a:rPr lang="en-US" altLang="en-US" sz="1000" dirty="0">
                <a:latin typeface="+mn-lt"/>
              </a:rPr>
            </a:br>
            <a:r>
              <a:rPr lang="en-US" altLang="en-US" sz="1000" dirty="0">
                <a:latin typeface="+mn-lt"/>
              </a:rPr>
              <a:t>A steeper slope is permitted where the more cohesive type A soil layer supports the less cohesive type B soil layer.</a:t>
            </a:r>
          </a:p>
        </p:txBody>
      </p:sp>
      <p:sp>
        <p:nvSpPr>
          <p:cNvPr id="180229" name="TextBox 9"/>
          <p:cNvSpPr txBox="1">
            <a:spLocks noChangeArrowheads="1"/>
          </p:cNvSpPr>
          <p:nvPr/>
        </p:nvSpPr>
        <p:spPr bwMode="auto">
          <a:xfrm>
            <a:off x="3519488" y="3276600"/>
            <a:ext cx="28479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en-US" sz="1300" b="1" dirty="0">
                <a:latin typeface="+mn-lt"/>
              </a:rPr>
              <a:t>Safe</a:t>
            </a:r>
            <a:r>
              <a:rPr lang="en-US" altLang="en-US" sz="1000" dirty="0">
                <a:latin typeface="+mn-lt"/>
              </a:rPr>
              <a:t/>
            </a:r>
            <a:br>
              <a:rPr lang="en-US" altLang="en-US" sz="1000" dirty="0">
                <a:latin typeface="+mn-lt"/>
              </a:rPr>
            </a:br>
            <a:r>
              <a:rPr lang="en-US" altLang="en-US" sz="1000" dirty="0">
                <a:latin typeface="+mn-lt"/>
              </a:rPr>
              <a:t>A reduced slope is required where the less cohesive type B soil layer supports the more cohesive type A soil layer.</a:t>
            </a:r>
          </a:p>
        </p:txBody>
      </p:sp>
      <p:pic>
        <p:nvPicPr>
          <p:cNvPr id="1720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267200"/>
            <a:ext cx="286702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1" name="TextBox 12"/>
          <p:cNvSpPr txBox="1">
            <a:spLocks noChangeArrowheads="1"/>
          </p:cNvSpPr>
          <p:nvPr/>
        </p:nvSpPr>
        <p:spPr bwMode="auto">
          <a:xfrm>
            <a:off x="6491288" y="3276600"/>
            <a:ext cx="28860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en-US" sz="1300" b="1" dirty="0">
                <a:solidFill>
                  <a:srgbClr val="C00000"/>
                </a:solidFill>
                <a:latin typeface="+mn-lt"/>
              </a:rPr>
              <a:t>Not Safe</a:t>
            </a:r>
            <a:r>
              <a:rPr lang="en-US" altLang="en-US" sz="1000" dirty="0">
                <a:latin typeface="+mn-lt"/>
              </a:rPr>
              <a:t/>
            </a:r>
            <a:br>
              <a:rPr lang="en-US" altLang="en-US" sz="1000" dirty="0">
                <a:latin typeface="+mn-lt"/>
              </a:rPr>
            </a:br>
            <a:r>
              <a:rPr lang="en-US" altLang="en-US" sz="1000" dirty="0">
                <a:latin typeface="+mn-lt"/>
              </a:rPr>
              <a:t>A steeper slope is prohibited where the more cohesive soil layer overlays the less cohesive layer. </a:t>
            </a:r>
          </a:p>
        </p:txBody>
      </p:sp>
      <p:pic>
        <p:nvPicPr>
          <p:cNvPr id="17204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16313" y="4295775"/>
            <a:ext cx="27432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1288" y="4232275"/>
            <a:ext cx="288607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4" name="Content Placeholder 2"/>
          <p:cNvSpPr txBox="1">
            <a:spLocks/>
          </p:cNvSpPr>
          <p:nvPr/>
        </p:nvSpPr>
        <p:spPr bwMode="auto">
          <a:xfrm>
            <a:off x="5235575" y="1355460"/>
            <a:ext cx="4191000" cy="47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a:defRPr>
                <a:solidFill>
                  <a:schemeClr val="tx1"/>
                </a:solidFill>
                <a:latin typeface="Arial" panose="020B0604020202020204" pitchFamily="34" charset="0"/>
                <a:cs typeface="Arial" panose="020B0604020202020204" pitchFamily="34" charset="0"/>
              </a:defRPr>
            </a:lvl1pPr>
            <a:lvl2pPr marL="609600" indent="-231775">
              <a:defRPr>
                <a:solidFill>
                  <a:schemeClr val="tx1"/>
                </a:solidFill>
                <a:latin typeface="Arial" panose="020B0604020202020204" pitchFamily="34" charset="0"/>
                <a:cs typeface="Arial" panose="020B0604020202020204" pitchFamily="34" charset="0"/>
              </a:defRPr>
            </a:lvl2pPr>
            <a:lvl3pPr marL="939800" indent="-184150">
              <a:defRPr>
                <a:solidFill>
                  <a:schemeClr val="tx1"/>
                </a:solidFill>
                <a:latin typeface="Arial" panose="020B0604020202020204" pitchFamily="34" charset="0"/>
                <a:cs typeface="Arial" panose="020B0604020202020204" pitchFamily="34" charset="0"/>
              </a:defRPr>
            </a:lvl3pPr>
            <a:lvl4pPr marL="1316038" indent="-184150">
              <a:defRPr>
                <a:solidFill>
                  <a:schemeClr val="tx1"/>
                </a:solidFill>
                <a:latin typeface="Arial" panose="020B0604020202020204" pitchFamily="34" charset="0"/>
                <a:cs typeface="Arial" panose="020B0604020202020204" pitchFamily="34" charset="0"/>
              </a:defRPr>
            </a:lvl4pPr>
            <a:lvl5pPr marL="1695450" indent="-184150">
              <a:defRPr>
                <a:solidFill>
                  <a:schemeClr val="tx1"/>
                </a:solidFill>
                <a:latin typeface="Arial" panose="020B0604020202020204" pitchFamily="34" charset="0"/>
                <a:cs typeface="Arial" panose="020B0604020202020204" pitchFamily="34" charset="0"/>
              </a:defRPr>
            </a:lvl5pPr>
            <a:lvl6pPr marL="21526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098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0670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5242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defRPr/>
            </a:pPr>
            <a:r>
              <a:rPr lang="en-US" altLang="en-US" sz="1300" dirty="0" smtClean="0">
                <a:latin typeface="+mn-lt"/>
              </a:rPr>
              <a:t>In cases where a more stable layer lies under a less stable layer, each layer may be individually classified.</a:t>
            </a:r>
          </a:p>
        </p:txBody>
      </p:sp>
      <p:sp>
        <p:nvSpPr>
          <p:cNvPr id="11" name="Rectangle 10"/>
          <p:cNvSpPr/>
          <p:nvPr/>
        </p:nvSpPr>
        <p:spPr>
          <a:xfrm>
            <a:off x="358775" y="388938"/>
            <a:ext cx="1993900" cy="293687"/>
          </a:xfrm>
          <a:prstGeom prst="rect">
            <a:avLst/>
          </a:prstGeom>
        </p:spPr>
        <p:txBody>
          <a:bodyPr wrap="none">
            <a:spAutoFit/>
          </a:bodyPr>
          <a:lstStyle/>
          <a:p>
            <a:pPr>
              <a:defRPr/>
            </a:pPr>
            <a:r>
              <a:rPr lang="en-US" altLang="en-US" sz="1300" b="1" dirty="0">
                <a:solidFill>
                  <a:srgbClr val="FF9900"/>
                </a:solidFill>
                <a:latin typeface="+mn-lt"/>
              </a:rPr>
              <a:t>Sloping and Benching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5088" y="2984500"/>
            <a:ext cx="29495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63788" y="327025"/>
            <a:ext cx="3517900" cy="663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Stable Rock</a:t>
            </a:r>
          </a:p>
        </p:txBody>
      </p:sp>
      <p:sp>
        <p:nvSpPr>
          <p:cNvPr id="174085" name="TextBox 18"/>
          <p:cNvSpPr txBox="1">
            <a:spLocks noChangeArrowheads="1"/>
          </p:cNvSpPr>
          <p:nvPr/>
        </p:nvSpPr>
        <p:spPr bwMode="auto">
          <a:xfrm>
            <a:off x="5400919" y="2471371"/>
            <a:ext cx="11673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200" b="1" dirty="0">
                <a:latin typeface="+mj-lt"/>
              </a:rPr>
              <a:t>Stable Rock</a:t>
            </a:r>
          </a:p>
        </p:txBody>
      </p:sp>
      <p:sp>
        <p:nvSpPr>
          <p:cNvPr id="22" name="TextBox 21"/>
          <p:cNvSpPr txBox="1"/>
          <p:nvPr/>
        </p:nvSpPr>
        <p:spPr>
          <a:xfrm>
            <a:off x="4683369" y="1377584"/>
            <a:ext cx="2573338" cy="277812"/>
          </a:xfrm>
          <a:prstGeom prst="rect">
            <a:avLst/>
          </a:prstGeom>
          <a:noFill/>
        </p:spPr>
        <p:txBody>
          <a:bodyPr>
            <a:spAutoFit/>
          </a:bodyPr>
          <a:lstStyle/>
          <a:p>
            <a:pPr algn="ctr">
              <a:defRPr/>
            </a:pPr>
            <a:r>
              <a:rPr lang="en-US" sz="1200" b="1" dirty="0">
                <a:latin typeface="+mj-lt"/>
              </a:rPr>
              <a:t>Permitted Soil </a:t>
            </a:r>
            <a:r>
              <a:rPr lang="en-US" sz="1200" b="1" dirty="0" smtClean="0">
                <a:latin typeface="+mj-lt"/>
              </a:rPr>
              <a:t>Classification</a:t>
            </a:r>
            <a:endParaRPr lang="en-US" sz="1200" b="1" dirty="0">
              <a:latin typeface="+mj-lt"/>
            </a:endParaRPr>
          </a:p>
        </p:txBody>
      </p:sp>
      <p:pic>
        <p:nvPicPr>
          <p:cNvPr id="17408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521075"/>
            <a:ext cx="893921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623888" y="3765550"/>
            <a:ext cx="4572000" cy="1169988"/>
          </a:xfrm>
          <a:prstGeom prst="rect">
            <a:avLst/>
          </a:prstGeom>
          <a:noFill/>
        </p:spPr>
        <p:txBody>
          <a:bodyPr>
            <a:spAutoFit/>
          </a:bodyPr>
          <a:lstStyle/>
          <a:p>
            <a:pPr>
              <a:defRPr/>
            </a:pPr>
            <a:r>
              <a:rPr lang="en-US" altLang="en-US" sz="1300" dirty="0">
                <a:latin typeface="+mn-lt"/>
              </a:rPr>
              <a:t>Sloping a stable rock formation is unnecessary and impractical. When digging into stable rock formations, your excavation wall is considered safe in a vertical configuration. </a:t>
            </a:r>
          </a:p>
          <a:p>
            <a:pPr>
              <a:defRPr/>
            </a:pPr>
            <a:endParaRPr lang="en-US" dirty="0">
              <a:latin typeface="+mn-lt"/>
            </a:endParaRPr>
          </a:p>
        </p:txBody>
      </p:sp>
      <p:pic>
        <p:nvPicPr>
          <p:cNvPr id="17408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6113" y="4217988"/>
            <a:ext cx="4460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8775" y="388938"/>
            <a:ext cx="1993900" cy="293687"/>
          </a:xfrm>
          <a:prstGeom prst="rect">
            <a:avLst/>
          </a:prstGeom>
        </p:spPr>
        <p:txBody>
          <a:bodyPr wrap="none">
            <a:spAutoFit/>
          </a:bodyPr>
          <a:lstStyle/>
          <a:p>
            <a:pPr>
              <a:defRPr/>
            </a:pPr>
            <a:r>
              <a:rPr lang="en-US" altLang="en-US" sz="1300" b="1" dirty="0">
                <a:solidFill>
                  <a:srgbClr val="FF9900"/>
                </a:solidFill>
                <a:latin typeface="+mn-lt"/>
              </a:rPr>
              <a:t>Sloping and Benching</a:t>
            </a:r>
            <a:endParaRPr lang="en-US" sz="1300" b="1" dirty="0">
              <a:solidFill>
                <a:srgbClr val="FF9900"/>
              </a:solidFill>
              <a:latin typeface="+mn-lt"/>
            </a:endParaRPr>
          </a:p>
        </p:txBody>
      </p:sp>
      <p:sp>
        <p:nvSpPr>
          <p:cNvPr id="2" name="Rectangle 1"/>
          <p:cNvSpPr/>
          <p:nvPr/>
        </p:nvSpPr>
        <p:spPr>
          <a:xfrm>
            <a:off x="395288" y="1147762"/>
            <a:ext cx="2438400" cy="338137"/>
          </a:xfrm>
          <a:prstGeom prst="rect">
            <a:avLst/>
          </a:prstGeom>
        </p:spPr>
        <p:txBody>
          <a:bodyPr wrap="none">
            <a:spAutoFit/>
          </a:bodyPr>
          <a:lstStyle/>
          <a:p>
            <a:pPr>
              <a:defRPr/>
            </a:pPr>
            <a:r>
              <a:rPr lang="en-US" altLang="en-US" sz="1600" dirty="0">
                <a:latin typeface="+mn-lt"/>
              </a:rPr>
              <a:t>Do not slope stable rock.</a:t>
            </a:r>
            <a:endParaRPr lang="en-US" sz="1600" dirty="0">
              <a:latin typeface="+mn-lt"/>
            </a:endParaRPr>
          </a:p>
        </p:txBody>
      </p:sp>
      <p:pic>
        <p:nvPicPr>
          <p:cNvPr id="3" name="Picture 2"/>
          <p:cNvPicPr>
            <a:picLocks noChangeAspect="1"/>
          </p:cNvPicPr>
          <p:nvPr/>
        </p:nvPicPr>
        <p:blipFill>
          <a:blip r:embed="rId6"/>
          <a:stretch>
            <a:fillRect/>
          </a:stretch>
        </p:blipFill>
        <p:spPr>
          <a:xfrm>
            <a:off x="5609793" y="1718482"/>
            <a:ext cx="653813" cy="689802"/>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27025"/>
            <a:ext cx="4584700" cy="514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Benching Options for Type A Soil</a:t>
            </a:r>
          </a:p>
        </p:txBody>
      </p:sp>
      <p:sp>
        <p:nvSpPr>
          <p:cNvPr id="176132" name="TextBox 6"/>
          <p:cNvSpPr txBox="1">
            <a:spLocks noChangeArrowheads="1"/>
          </p:cNvSpPr>
          <p:nvPr/>
        </p:nvSpPr>
        <p:spPr bwMode="auto">
          <a:xfrm>
            <a:off x="332825" y="1143000"/>
            <a:ext cx="3967688" cy="182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800"/>
              </a:spcAft>
            </a:pPr>
            <a:r>
              <a:rPr lang="en-US" altLang="en-US" sz="1200" b="1" dirty="0">
                <a:latin typeface="+mn-lt"/>
                <a:cs typeface="Tahoma" panose="020B0604030504040204" pitchFamily="34" charset="0"/>
              </a:rPr>
              <a:t>Simple </a:t>
            </a:r>
            <a:r>
              <a:rPr lang="en-US" altLang="en-US" sz="1200" b="1" dirty="0" smtClean="0">
                <a:latin typeface="+mn-lt"/>
                <a:cs typeface="Tahoma" panose="020B0604030504040204" pitchFamily="34" charset="0"/>
              </a:rPr>
              <a:t>benching system:</a:t>
            </a:r>
          </a:p>
          <a:p>
            <a:pPr>
              <a:spcAft>
                <a:spcPts val="1300"/>
              </a:spcAft>
            </a:pPr>
            <a:r>
              <a:rPr lang="en-US" altLang="en-US" sz="1200" dirty="0" smtClean="0">
                <a:latin typeface="+mn-lt"/>
                <a:cs typeface="Tahoma" panose="020B0604030504040204" pitchFamily="34" charset="0"/>
              </a:rPr>
              <a:t>A </a:t>
            </a:r>
            <a:r>
              <a:rPr lang="en-US" altLang="en-US" sz="1200" dirty="0">
                <a:latin typeface="+mn-lt"/>
                <a:cs typeface="Tahoma" panose="020B0604030504040204" pitchFamily="34" charset="0"/>
              </a:rPr>
              <a:t>simple </a:t>
            </a:r>
            <a:r>
              <a:rPr lang="en-US" altLang="en-US" sz="1200" dirty="0" smtClean="0">
                <a:latin typeface="+mn-lt"/>
                <a:cs typeface="Tahoma" panose="020B0604030504040204" pitchFamily="34" charset="0"/>
              </a:rPr>
              <a:t>benching system is adequate for shallow </a:t>
            </a:r>
            <a:r>
              <a:rPr lang="en-US" altLang="en-US" sz="1200" dirty="0">
                <a:latin typeface="+mn-lt"/>
                <a:cs typeface="Tahoma" panose="020B0604030504040204" pitchFamily="34" charset="0"/>
              </a:rPr>
              <a:t>excavations </a:t>
            </a:r>
            <a:r>
              <a:rPr lang="en-US" altLang="en-US" sz="1200" b="1" dirty="0">
                <a:latin typeface="+mn-lt"/>
                <a:cs typeface="Tahoma" panose="020B0604030504040204" pitchFamily="34" charset="0"/>
              </a:rPr>
              <a:t>under 12 feet </a:t>
            </a:r>
            <a:r>
              <a:rPr lang="en-US" altLang="en-US" sz="1200" dirty="0">
                <a:latin typeface="+mn-lt"/>
                <a:cs typeface="Tahoma" panose="020B0604030504040204" pitchFamily="34" charset="0"/>
              </a:rPr>
              <a:t>deep. </a:t>
            </a:r>
            <a:endParaRPr lang="en-US" altLang="en-US" sz="1200" dirty="0" smtClean="0">
              <a:latin typeface="+mn-lt"/>
              <a:cs typeface="Tahoma" panose="020B0604030504040204" pitchFamily="34" charset="0"/>
            </a:endParaRPr>
          </a:p>
          <a:p>
            <a:pPr>
              <a:spcAft>
                <a:spcPts val="1300"/>
              </a:spcAft>
            </a:pPr>
            <a:r>
              <a:rPr lang="en-US" altLang="en-US" sz="1200" dirty="0" smtClean="0">
                <a:latin typeface="+mn-lt"/>
                <a:cs typeface="Tahoma" panose="020B0604030504040204" pitchFamily="34" charset="0"/>
              </a:rPr>
              <a:t>Make a </a:t>
            </a:r>
            <a:r>
              <a:rPr lang="en-US" altLang="en-US" sz="1200" dirty="0">
                <a:latin typeface="+mn-lt"/>
                <a:cs typeface="Tahoma" panose="020B0604030504040204" pitchFamily="34" charset="0"/>
              </a:rPr>
              <a:t>single bench at the base of the slope that does not exceed </a:t>
            </a:r>
            <a:r>
              <a:rPr lang="en-US" altLang="en-US" sz="1200" dirty="0" smtClean="0">
                <a:latin typeface="+mn-lt"/>
                <a:cs typeface="Tahoma" panose="020B0604030504040204" pitchFamily="34" charset="0"/>
              </a:rPr>
              <a:t>four feet in </a:t>
            </a:r>
            <a:r>
              <a:rPr lang="en-US" altLang="en-US" sz="1200" dirty="0">
                <a:latin typeface="+mn-lt"/>
                <a:cs typeface="Tahoma" panose="020B0604030504040204" pitchFamily="34" charset="0"/>
              </a:rPr>
              <a:t>height. </a:t>
            </a:r>
            <a:endParaRPr lang="en-US" altLang="en-US" sz="1200" dirty="0" smtClean="0">
              <a:latin typeface="+mn-lt"/>
              <a:cs typeface="Tahoma" panose="020B0604030504040204" pitchFamily="34" charset="0"/>
            </a:endParaRPr>
          </a:p>
          <a:p>
            <a:pPr>
              <a:spcAft>
                <a:spcPts val="1300"/>
              </a:spcAft>
            </a:pPr>
            <a:r>
              <a:rPr lang="en-US" altLang="en-US" sz="1200" dirty="0" smtClean="0">
                <a:latin typeface="+mn-lt"/>
                <a:cs typeface="Tahoma" panose="020B0604030504040204" pitchFamily="34" charset="0"/>
              </a:rPr>
              <a:t>The </a:t>
            </a:r>
            <a:r>
              <a:rPr lang="en-US" altLang="en-US" sz="1200" dirty="0">
                <a:latin typeface="+mn-lt"/>
                <a:cs typeface="Tahoma" panose="020B0604030504040204" pitchFamily="34" charset="0"/>
              </a:rPr>
              <a:t>slope should originate from the excavation floor, not from the top of the </a:t>
            </a:r>
            <a:r>
              <a:rPr lang="en-US" altLang="en-US" sz="1200" dirty="0" smtClean="0">
                <a:latin typeface="+mn-lt"/>
                <a:cs typeface="Tahoma" panose="020B0604030504040204" pitchFamily="34" charset="0"/>
              </a:rPr>
              <a:t>bench.</a:t>
            </a:r>
          </a:p>
        </p:txBody>
      </p:sp>
      <p:sp>
        <p:nvSpPr>
          <p:cNvPr id="176133" name="TextBox 20"/>
          <p:cNvSpPr txBox="1">
            <a:spLocks noChangeArrowheads="1"/>
          </p:cNvSpPr>
          <p:nvPr/>
        </p:nvSpPr>
        <p:spPr bwMode="auto">
          <a:xfrm>
            <a:off x="4675004" y="1168294"/>
            <a:ext cx="4572000" cy="231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US" altLang="en-US" sz="1200" b="1" dirty="0">
                <a:latin typeface="+mn-lt"/>
                <a:cs typeface="Tahoma" panose="020B0604030504040204" pitchFamily="34" charset="0"/>
              </a:rPr>
              <a:t>Multiple </a:t>
            </a:r>
            <a:r>
              <a:rPr lang="en-US" altLang="en-US" sz="1200" b="1" dirty="0" smtClean="0">
                <a:latin typeface="+mn-lt"/>
                <a:cs typeface="Tahoma" panose="020B0604030504040204" pitchFamily="34" charset="0"/>
              </a:rPr>
              <a:t>benching system:</a:t>
            </a:r>
            <a:endParaRPr lang="en-US" altLang="en-US" sz="1200" dirty="0">
              <a:latin typeface="+mn-lt"/>
              <a:cs typeface="Tahoma" panose="020B0604030504040204" pitchFamily="34" charset="0"/>
            </a:endParaRPr>
          </a:p>
          <a:p>
            <a:pPr>
              <a:spcAft>
                <a:spcPts val="600"/>
              </a:spcAft>
            </a:pPr>
            <a:r>
              <a:rPr lang="en-US" altLang="en-US" sz="1200" kern="0" dirty="0">
                <a:latin typeface="+mn-lt"/>
                <a:ea typeface="Tahoma" panose="020B0604030504040204" pitchFamily="34" charset="0"/>
                <a:cs typeface="Tahoma" panose="020B0604030504040204" pitchFamily="34" charset="0"/>
              </a:rPr>
              <a:t>A</a:t>
            </a:r>
            <a:r>
              <a:rPr lang="en-US" altLang="en-US" sz="1200" kern="0" dirty="0" smtClean="0">
                <a:latin typeface="+mn-lt"/>
                <a:ea typeface="Tahoma" panose="020B0604030504040204" pitchFamily="34" charset="0"/>
                <a:cs typeface="Tahoma" panose="020B0604030504040204" pitchFamily="34" charset="0"/>
              </a:rPr>
              <a:t> multiple benching system is required for excavations </a:t>
            </a:r>
            <a:r>
              <a:rPr lang="en-US" altLang="en-US" sz="1200" b="1" kern="0" dirty="0">
                <a:latin typeface="+mn-lt"/>
                <a:ea typeface="Tahoma" panose="020B0604030504040204" pitchFamily="34" charset="0"/>
                <a:cs typeface="Tahoma" panose="020B0604030504040204" pitchFamily="34" charset="0"/>
              </a:rPr>
              <a:t>over 12 </a:t>
            </a:r>
            <a:r>
              <a:rPr lang="en-US" altLang="en-US" sz="1200" b="1" kern="0" dirty="0" smtClean="0">
                <a:latin typeface="+mn-lt"/>
                <a:ea typeface="Tahoma" panose="020B0604030504040204" pitchFamily="34" charset="0"/>
                <a:cs typeface="Tahoma" panose="020B0604030504040204" pitchFamily="34" charset="0"/>
              </a:rPr>
              <a:t>feet deep</a:t>
            </a:r>
            <a:r>
              <a:rPr lang="en-US" altLang="en-US" sz="1200" b="1" kern="0" dirty="0">
                <a:latin typeface="+mn-lt"/>
                <a:ea typeface="Tahoma" panose="020B0604030504040204" pitchFamily="34" charset="0"/>
                <a:cs typeface="Tahoma" panose="020B0604030504040204" pitchFamily="34" charset="0"/>
              </a:rPr>
              <a:t>.</a:t>
            </a:r>
            <a:endParaRPr lang="en-US" altLang="en-US" sz="1200" b="1" u="sng" kern="0" dirty="0">
              <a:latin typeface="+mn-lt"/>
              <a:ea typeface="Tahoma" panose="020B0604030504040204" pitchFamily="34" charset="0"/>
              <a:cs typeface="Tahoma" panose="020B0604030504040204" pitchFamily="34" charset="0"/>
            </a:endParaRPr>
          </a:p>
          <a:p>
            <a:pPr>
              <a:spcAft>
                <a:spcPts val="600"/>
              </a:spcAft>
            </a:pPr>
            <a:r>
              <a:rPr lang="en-US" altLang="en-US" sz="1200" dirty="0" smtClean="0">
                <a:latin typeface="+mn-lt"/>
                <a:cs typeface="Tahoma" panose="020B0604030504040204" pitchFamily="34" charset="0"/>
              </a:rPr>
              <a:t>Make a </a:t>
            </a:r>
            <a:r>
              <a:rPr lang="en-US" altLang="en-US" sz="1200" dirty="0">
                <a:latin typeface="+mn-lt"/>
                <a:cs typeface="Tahoma" panose="020B0604030504040204" pitchFamily="34" charset="0"/>
              </a:rPr>
              <a:t>single bench at the base of the slope that does not exceed </a:t>
            </a:r>
            <a:r>
              <a:rPr lang="en-US" altLang="en-US" sz="1200" dirty="0">
                <a:cs typeface="Tahoma" panose="020B0604030504040204" pitchFamily="34" charset="0"/>
              </a:rPr>
              <a:t>four </a:t>
            </a:r>
            <a:r>
              <a:rPr lang="en-US" altLang="en-US" sz="1200" dirty="0">
                <a:latin typeface="+mn-lt"/>
                <a:cs typeface="Tahoma" panose="020B0604030504040204" pitchFamily="34" charset="0"/>
              </a:rPr>
              <a:t>feet </a:t>
            </a:r>
            <a:r>
              <a:rPr lang="en-US" altLang="en-US" sz="1200" dirty="0" smtClean="0">
                <a:latin typeface="+mn-lt"/>
                <a:cs typeface="Tahoma" panose="020B0604030504040204" pitchFamily="34" charset="0"/>
              </a:rPr>
              <a:t>in </a:t>
            </a:r>
            <a:r>
              <a:rPr lang="en-US" altLang="en-US" sz="1200" dirty="0">
                <a:latin typeface="+mn-lt"/>
                <a:cs typeface="Tahoma" panose="020B0604030504040204" pitchFamily="34" charset="0"/>
              </a:rPr>
              <a:t>height. </a:t>
            </a:r>
            <a:endParaRPr lang="en-US" altLang="en-US" sz="1200" dirty="0" smtClean="0">
              <a:latin typeface="+mn-lt"/>
              <a:cs typeface="Tahoma" panose="020B0604030504040204" pitchFamily="34" charset="0"/>
            </a:endParaRPr>
          </a:p>
          <a:p>
            <a:pPr>
              <a:spcAft>
                <a:spcPts val="600"/>
              </a:spcAft>
            </a:pPr>
            <a:r>
              <a:rPr lang="en-US" altLang="en-US" sz="1200" dirty="0" smtClean="0">
                <a:latin typeface="+mn-lt"/>
                <a:cs typeface="Tahoma" panose="020B0604030504040204" pitchFamily="34" charset="0"/>
              </a:rPr>
              <a:t>After the first bench, make subsequent benches no higher than 5 feet. The horizontal length of each bench should accommodate the slope angle. </a:t>
            </a:r>
          </a:p>
          <a:p>
            <a:pPr>
              <a:spcAft>
                <a:spcPts val="600"/>
              </a:spcAft>
            </a:pPr>
            <a:r>
              <a:rPr lang="en-US" altLang="en-US" sz="1200" dirty="0" smtClean="0">
                <a:latin typeface="+mn-lt"/>
                <a:cs typeface="Tahoma" panose="020B0604030504040204" pitchFamily="34" charset="0"/>
              </a:rPr>
              <a:t>The </a:t>
            </a:r>
            <a:r>
              <a:rPr lang="en-US" altLang="en-US" sz="1200" dirty="0">
                <a:latin typeface="+mn-lt"/>
                <a:cs typeface="Tahoma" panose="020B0604030504040204" pitchFamily="34" charset="0"/>
              </a:rPr>
              <a:t>slope should originate from the excavation floor, not from the top of the bench</a:t>
            </a:r>
            <a:r>
              <a:rPr lang="en-US" altLang="en-US" sz="1200" dirty="0" smtClean="0">
                <a:latin typeface="+mn-lt"/>
                <a:cs typeface="Tahoma" panose="020B0604030504040204" pitchFamily="34" charset="0"/>
              </a:rPr>
              <a:t>.</a:t>
            </a:r>
            <a:endParaRPr lang="en-US" altLang="en-US" sz="1200" dirty="0">
              <a:latin typeface="+mn-lt"/>
              <a:cs typeface="Tahoma" panose="020B0604030504040204" pitchFamily="34" charset="0"/>
            </a:endParaRPr>
          </a:p>
        </p:txBody>
      </p:sp>
      <p:sp>
        <p:nvSpPr>
          <p:cNvPr id="15" name="Content Placeholder 2"/>
          <p:cNvSpPr txBox="1">
            <a:spLocks/>
          </p:cNvSpPr>
          <p:nvPr/>
        </p:nvSpPr>
        <p:spPr bwMode="auto">
          <a:xfrm>
            <a:off x="5063508" y="1776678"/>
            <a:ext cx="4286250" cy="1371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defRPr/>
            </a:pPr>
            <a:endParaRPr lang="en-US" altLang="en-US" sz="1200" kern="0" dirty="0" smtClean="0">
              <a:solidFill>
                <a:schemeClr val="tx1"/>
              </a:solidFill>
              <a:ea typeface="Tahoma" panose="020B0604030504040204" pitchFamily="34" charset="0"/>
              <a:cs typeface="Tahoma" panose="020B0604030504040204" pitchFamily="34" charset="0"/>
            </a:endParaRPr>
          </a:p>
        </p:txBody>
      </p:sp>
      <p:pic>
        <p:nvPicPr>
          <p:cNvPr id="17613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 y="4419600"/>
            <a:ext cx="4189374" cy="11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5325" y="3956953"/>
            <a:ext cx="4531358" cy="163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58775" y="388938"/>
            <a:ext cx="1993900" cy="293687"/>
          </a:xfrm>
          <a:prstGeom prst="rect">
            <a:avLst/>
          </a:prstGeom>
        </p:spPr>
        <p:txBody>
          <a:bodyPr wrap="none">
            <a:spAutoFit/>
          </a:bodyPr>
          <a:lstStyle/>
          <a:p>
            <a:pPr>
              <a:defRPr/>
            </a:pPr>
            <a:r>
              <a:rPr lang="en-US" altLang="en-US" sz="1300" b="1" dirty="0">
                <a:solidFill>
                  <a:srgbClr val="FF9900"/>
                </a:solidFill>
                <a:latin typeface="+mn-lt"/>
              </a:rPr>
              <a:t>Sloping and Benching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47663"/>
            <a:ext cx="4356100" cy="6254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Benching Options for Type B Soil</a:t>
            </a:r>
          </a:p>
        </p:txBody>
      </p:sp>
      <p:sp>
        <p:nvSpPr>
          <p:cNvPr id="178180" name="TextBox 6"/>
          <p:cNvSpPr txBox="1">
            <a:spLocks noChangeArrowheads="1"/>
          </p:cNvSpPr>
          <p:nvPr/>
        </p:nvSpPr>
        <p:spPr bwMode="auto">
          <a:xfrm>
            <a:off x="391869" y="1070936"/>
            <a:ext cx="4191000"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800"/>
              </a:spcAft>
            </a:pPr>
            <a:r>
              <a:rPr lang="en-US" altLang="en-US" sz="1200" b="1" dirty="0">
                <a:latin typeface="+mn-lt"/>
                <a:cs typeface="Tahoma" panose="020B0604030504040204" pitchFamily="34" charset="0"/>
              </a:rPr>
              <a:t>Simple benching system:</a:t>
            </a:r>
          </a:p>
          <a:p>
            <a:pPr>
              <a:spcAft>
                <a:spcPts val="1300"/>
              </a:spcAft>
            </a:pPr>
            <a:r>
              <a:rPr lang="en-US" altLang="en-US" sz="1200" dirty="0">
                <a:latin typeface="+mn-lt"/>
                <a:cs typeface="Tahoma" panose="020B0604030504040204" pitchFamily="34" charset="0"/>
              </a:rPr>
              <a:t>Make a single bench at the base of the slope that does not exceed four feet in height. </a:t>
            </a:r>
          </a:p>
          <a:p>
            <a:pPr>
              <a:spcAft>
                <a:spcPts val="1300"/>
              </a:spcAft>
            </a:pPr>
            <a:r>
              <a:rPr lang="en-US" altLang="en-US" sz="1200" dirty="0">
                <a:cs typeface="Tahoma" panose="020B0604030504040204" pitchFamily="34" charset="0"/>
              </a:rPr>
              <a:t>The slope should originate from the excavation floor, not from the top of the bench.</a:t>
            </a:r>
          </a:p>
        </p:txBody>
      </p:sp>
      <p:sp>
        <p:nvSpPr>
          <p:cNvPr id="178181" name="TextBox 20"/>
          <p:cNvSpPr txBox="1">
            <a:spLocks noChangeArrowheads="1"/>
          </p:cNvSpPr>
          <p:nvPr/>
        </p:nvSpPr>
        <p:spPr bwMode="auto">
          <a:xfrm>
            <a:off x="5016148" y="1066800"/>
            <a:ext cx="4398080" cy="182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800"/>
              </a:spcAft>
            </a:pPr>
            <a:r>
              <a:rPr lang="en-US" altLang="en-US" sz="1200" b="1" dirty="0">
                <a:latin typeface="+mn-lt"/>
                <a:cs typeface="Tahoma" panose="020B0604030504040204" pitchFamily="34" charset="0"/>
              </a:rPr>
              <a:t>Multiple benching system:</a:t>
            </a:r>
            <a:endParaRPr lang="en-US" altLang="en-US" sz="1200" dirty="0">
              <a:latin typeface="+mn-lt"/>
              <a:cs typeface="Tahoma" panose="020B0604030504040204" pitchFamily="34" charset="0"/>
            </a:endParaRPr>
          </a:p>
          <a:p>
            <a:pPr>
              <a:spcAft>
                <a:spcPts val="600"/>
              </a:spcAft>
            </a:pPr>
            <a:r>
              <a:rPr lang="en-US" altLang="en-US" sz="1200" dirty="0">
                <a:latin typeface="+mn-lt"/>
                <a:cs typeface="Tahoma" panose="020B0604030504040204" pitchFamily="34" charset="0"/>
              </a:rPr>
              <a:t>Make a single bench at the base of the slope that does not exceed four feet in height. </a:t>
            </a:r>
          </a:p>
          <a:p>
            <a:pPr>
              <a:spcAft>
                <a:spcPts val="600"/>
              </a:spcAft>
            </a:pPr>
            <a:r>
              <a:rPr lang="en-US" altLang="en-US" sz="1200" dirty="0">
                <a:latin typeface="+mn-lt"/>
                <a:cs typeface="Tahoma" panose="020B0604030504040204" pitchFamily="34" charset="0"/>
              </a:rPr>
              <a:t>The slope should originate from the excavation floor, not from the top of the bench.</a:t>
            </a:r>
          </a:p>
          <a:p>
            <a:pPr>
              <a:spcAft>
                <a:spcPts val="600"/>
              </a:spcAft>
            </a:pPr>
            <a:r>
              <a:rPr lang="en-US" altLang="en-US" sz="1200" dirty="0">
                <a:latin typeface="+mn-lt"/>
                <a:cs typeface="Tahoma" panose="020B0604030504040204" pitchFamily="34" charset="0"/>
              </a:rPr>
              <a:t>After the first bench, make subsequent benches no higher </a:t>
            </a:r>
            <a:r>
              <a:rPr lang="en-US" altLang="en-US" sz="1200" dirty="0" smtClean="0">
                <a:latin typeface="+mn-lt"/>
                <a:cs typeface="Tahoma" panose="020B0604030504040204" pitchFamily="34" charset="0"/>
              </a:rPr>
              <a:t>than four feet. </a:t>
            </a:r>
            <a:r>
              <a:rPr lang="en-US" altLang="en-US" sz="1200" dirty="0">
                <a:latin typeface="+mn-lt"/>
                <a:cs typeface="Tahoma" panose="020B0604030504040204" pitchFamily="34" charset="0"/>
              </a:rPr>
              <a:t>The horizontal length of each bench should accommodate the slope angle</a:t>
            </a:r>
            <a:r>
              <a:rPr lang="en-US" altLang="en-US" sz="1200">
                <a:latin typeface="+mn-lt"/>
                <a:cs typeface="Tahoma" panose="020B0604030504040204" pitchFamily="34" charset="0"/>
              </a:rPr>
              <a:t>. </a:t>
            </a:r>
            <a:endParaRPr lang="en-US" altLang="en-US" sz="1200" dirty="0" smtClean="0">
              <a:latin typeface="+mn-lt"/>
              <a:cs typeface="Tahoma" panose="020B0604030504040204" pitchFamily="34" charset="0"/>
            </a:endParaRPr>
          </a:p>
        </p:txBody>
      </p:sp>
      <p:pic>
        <p:nvPicPr>
          <p:cNvPr id="17818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177" y="4049713"/>
            <a:ext cx="4133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9688" y="4049713"/>
            <a:ext cx="41910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58775" y="388938"/>
            <a:ext cx="1993900" cy="293687"/>
          </a:xfrm>
          <a:prstGeom prst="rect">
            <a:avLst/>
          </a:prstGeom>
        </p:spPr>
        <p:txBody>
          <a:bodyPr wrap="none">
            <a:spAutoFit/>
          </a:bodyPr>
          <a:lstStyle/>
          <a:p>
            <a:pPr>
              <a:defRPr/>
            </a:pPr>
            <a:r>
              <a:rPr lang="en-US" altLang="en-US" sz="1300" b="1" dirty="0">
                <a:solidFill>
                  <a:srgbClr val="FF9900"/>
                </a:solidFill>
                <a:latin typeface="+mn-lt"/>
              </a:rPr>
              <a:t>Sloping and Benching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38138"/>
            <a:ext cx="3052762"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Shoring and Shielding</a:t>
            </a:r>
          </a:p>
        </p:txBody>
      </p:sp>
      <p:grpSp>
        <p:nvGrpSpPr>
          <p:cNvPr id="192515" name="Group 4"/>
          <p:cNvGrpSpPr>
            <a:grpSpLocks/>
          </p:cNvGrpSpPr>
          <p:nvPr/>
        </p:nvGrpSpPr>
        <p:grpSpPr bwMode="auto">
          <a:xfrm>
            <a:off x="449263" y="407988"/>
            <a:ext cx="1557337" cy="1782762"/>
            <a:chOff x="395288" y="284163"/>
            <a:chExt cx="1373187" cy="1571369"/>
          </a:xfrm>
        </p:grpSpPr>
        <p:sp>
          <p:nvSpPr>
            <p:cNvPr id="6" name="Rounded Rectangle 5"/>
            <p:cNvSpPr/>
            <p:nvPr/>
          </p:nvSpPr>
          <p:spPr>
            <a:xfrm>
              <a:off x="395288" y="284163"/>
              <a:ext cx="1371788" cy="1467824"/>
            </a:xfrm>
            <a:prstGeom prst="roundRect">
              <a:avLst>
                <a:gd name="adj" fmla="val 5678"/>
              </a:avLst>
            </a:prstGeom>
            <a:solidFill>
              <a:srgbClr val="FB83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Content Placeholder 2"/>
            <p:cNvSpPr txBox="1">
              <a:spLocks/>
            </p:cNvSpPr>
            <p:nvPr/>
          </p:nvSpPr>
          <p:spPr>
            <a:xfrm>
              <a:off x="396687" y="284163"/>
              <a:ext cx="1371788" cy="249068"/>
            </a:xfrm>
            <a:prstGeom prst="rect">
              <a:avLst/>
            </a:prstGeom>
          </p:spPr>
          <p:txBody>
            <a:bodyPr lIns="92473" tIns="46236" rIns="92473" bIns="46236"/>
            <a:lstStyle>
              <a:lvl1pPr marL="281117" indent="-281117" algn="l" rtl="0" eaLnBrk="0" fontAlgn="base" hangingPunct="0">
                <a:spcBef>
                  <a:spcPct val="20000"/>
                </a:spcBef>
                <a:spcAft>
                  <a:spcPct val="0"/>
                </a:spcAft>
                <a:buChar char="•"/>
                <a:defRPr sz="1112">
                  <a:solidFill>
                    <a:srgbClr val="3D3D3D"/>
                  </a:solidFill>
                  <a:latin typeface="+mn-lt"/>
                  <a:ea typeface="+mn-ea"/>
                  <a:cs typeface="+mn-cs"/>
                </a:defRPr>
              </a:lvl1pPr>
              <a:lvl2pPr marL="612490" indent="-234004" algn="l" rtl="0" eaLnBrk="0" fontAlgn="base" hangingPunct="0">
                <a:spcBef>
                  <a:spcPct val="20000"/>
                </a:spcBef>
                <a:spcAft>
                  <a:spcPct val="0"/>
                </a:spcAft>
                <a:buChar char="–"/>
                <a:defRPr sz="1112">
                  <a:solidFill>
                    <a:srgbClr val="3D3D3D"/>
                  </a:solidFill>
                  <a:latin typeface="+mn-lt"/>
                  <a:cs typeface="+mn-cs"/>
                </a:defRPr>
              </a:lvl2pPr>
              <a:lvl3pPr marL="942293" indent="-186888" algn="l" rtl="0" eaLnBrk="0" fontAlgn="base" hangingPunct="0">
                <a:spcBef>
                  <a:spcPct val="20000"/>
                </a:spcBef>
                <a:spcAft>
                  <a:spcPct val="0"/>
                </a:spcAft>
                <a:buChar char="•"/>
                <a:defRPr sz="1112">
                  <a:solidFill>
                    <a:srgbClr val="3D3D3D"/>
                  </a:solidFill>
                  <a:latin typeface="+mn-lt"/>
                  <a:cs typeface="+mn-cs"/>
                </a:defRPr>
              </a:lvl3pPr>
              <a:lvl4pPr marL="1319210" indent="-186888" algn="l" rtl="0" eaLnBrk="0" fontAlgn="base" hangingPunct="0">
                <a:spcBef>
                  <a:spcPct val="20000"/>
                </a:spcBef>
                <a:spcAft>
                  <a:spcPct val="0"/>
                </a:spcAft>
                <a:buChar char="–"/>
                <a:defRPr sz="1112">
                  <a:solidFill>
                    <a:srgbClr val="3D3D3D"/>
                  </a:solidFill>
                  <a:latin typeface="+mn-lt"/>
                  <a:cs typeface="+mn-cs"/>
                </a:defRPr>
              </a:lvl4pPr>
              <a:lvl5pPr marL="1697698" indent="-186888" algn="l" rtl="0" eaLnBrk="0" fontAlgn="base" hangingPunct="0">
                <a:spcBef>
                  <a:spcPct val="20000"/>
                </a:spcBef>
                <a:spcAft>
                  <a:spcPct val="0"/>
                </a:spcAft>
                <a:buChar char="»"/>
                <a:defRPr sz="1112">
                  <a:solidFill>
                    <a:srgbClr val="3D3D3D"/>
                  </a:solidFill>
                  <a:latin typeface="+mn-lt"/>
                  <a:cs typeface="+mn-cs"/>
                </a:defRPr>
              </a:lvl5pPr>
              <a:lvl6pPr marL="2076740" indent="-188795" algn="l" rtl="0" fontAlgn="base">
                <a:spcBef>
                  <a:spcPct val="20000"/>
                </a:spcBef>
                <a:spcAft>
                  <a:spcPct val="0"/>
                </a:spcAft>
                <a:buChar char="»"/>
                <a:defRPr sz="1668">
                  <a:solidFill>
                    <a:schemeClr val="tx1"/>
                  </a:solidFill>
                  <a:latin typeface="+mn-lt"/>
                  <a:cs typeface="+mn-cs"/>
                </a:defRPr>
              </a:lvl6pPr>
              <a:lvl7pPr marL="2454330" indent="-188795" algn="l" rtl="0" fontAlgn="base">
                <a:spcBef>
                  <a:spcPct val="20000"/>
                </a:spcBef>
                <a:spcAft>
                  <a:spcPct val="0"/>
                </a:spcAft>
                <a:buChar char="»"/>
                <a:defRPr sz="1668">
                  <a:solidFill>
                    <a:schemeClr val="tx1"/>
                  </a:solidFill>
                  <a:latin typeface="+mn-lt"/>
                  <a:cs typeface="+mn-cs"/>
                </a:defRPr>
              </a:lvl7pPr>
              <a:lvl8pPr marL="2831919" indent="-188795" algn="l" rtl="0" fontAlgn="base">
                <a:spcBef>
                  <a:spcPct val="20000"/>
                </a:spcBef>
                <a:spcAft>
                  <a:spcPct val="0"/>
                </a:spcAft>
                <a:buChar char="»"/>
                <a:defRPr sz="1668">
                  <a:solidFill>
                    <a:schemeClr val="tx1"/>
                  </a:solidFill>
                  <a:latin typeface="+mn-lt"/>
                  <a:cs typeface="+mn-cs"/>
                </a:defRPr>
              </a:lvl8pPr>
              <a:lvl9pPr marL="3209507" indent="-188795" algn="l" rtl="0" fontAlgn="base">
                <a:spcBef>
                  <a:spcPct val="20000"/>
                </a:spcBef>
                <a:spcAft>
                  <a:spcPct val="0"/>
                </a:spcAft>
                <a:buChar char="»"/>
                <a:defRPr sz="1668">
                  <a:solidFill>
                    <a:schemeClr val="tx1"/>
                  </a:solidFill>
                  <a:latin typeface="+mn-lt"/>
                  <a:cs typeface="+mn-cs"/>
                </a:defRPr>
              </a:lvl9pPr>
            </a:lstStyle>
            <a:p>
              <a:pPr marL="0" indent="0" algn="ctr">
                <a:spcBef>
                  <a:spcPts val="0"/>
                </a:spcBef>
                <a:spcAft>
                  <a:spcPts val="386"/>
                </a:spcAft>
                <a:buFontTx/>
                <a:buNone/>
                <a:defRPr/>
              </a:pPr>
              <a:r>
                <a:rPr lang="en-US" altLang="en-US" sz="1191" kern="0" dirty="0">
                  <a:solidFill>
                    <a:schemeClr val="bg1"/>
                  </a:solidFill>
                </a:rPr>
                <a:t>Part</a:t>
              </a:r>
            </a:p>
          </p:txBody>
        </p:sp>
        <p:sp>
          <p:nvSpPr>
            <p:cNvPr id="8" name="TextBox 7"/>
            <p:cNvSpPr txBox="1">
              <a:spLocks noChangeArrowheads="1"/>
            </p:cNvSpPr>
            <p:nvPr/>
          </p:nvSpPr>
          <p:spPr bwMode="auto">
            <a:xfrm>
              <a:off x="395288" y="296756"/>
              <a:ext cx="1371788" cy="15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0891" b="1" dirty="0" smtClean="0">
                  <a:solidFill>
                    <a:schemeClr val="bg1"/>
                  </a:solidFill>
                </a:rPr>
                <a:t>6</a:t>
              </a:r>
              <a:endParaRPr lang="en-US" altLang="en-US" sz="10891" b="1" dirty="0">
                <a:solidFill>
                  <a:schemeClr val="bg1"/>
                </a:solidFill>
              </a:endParaRPr>
            </a:p>
          </p:txBody>
        </p:sp>
      </p:grpSp>
      <p:sp>
        <p:nvSpPr>
          <p:cNvPr id="10" name="Content Placeholder 2"/>
          <p:cNvSpPr txBox="1">
            <a:spLocks/>
          </p:cNvSpPr>
          <p:nvPr/>
        </p:nvSpPr>
        <p:spPr>
          <a:xfrm>
            <a:off x="2359025" y="1363663"/>
            <a:ext cx="4024313" cy="2106612"/>
          </a:xfrm>
          <a:prstGeom prst="rect">
            <a:avLst/>
          </a:prstGeom>
        </p:spPr>
        <p:txBody>
          <a:bodyPr lIns="92473" tIns="46236" rIns="92473" bIns="46236"/>
          <a:lstStyle>
            <a:lvl1pPr marL="247650" indent="-247650" algn="l" rtl="0" eaLnBrk="0" fontAlgn="base" hangingPunct="0">
              <a:spcBef>
                <a:spcPct val="20000"/>
              </a:spcBef>
              <a:spcAft>
                <a:spcPct val="0"/>
              </a:spcAft>
              <a:buChar char="•"/>
              <a:defRPr sz="1300">
                <a:solidFill>
                  <a:srgbClr val="3D3D3D"/>
                </a:solidFill>
                <a:latin typeface="+mn-lt"/>
                <a:ea typeface="+mn-ea"/>
                <a:cs typeface="+mn-cs"/>
              </a:defRPr>
            </a:lvl1pPr>
            <a:lvl2pPr marL="538163" indent="-204788" algn="l" rtl="0" eaLnBrk="0" fontAlgn="base" hangingPunct="0">
              <a:spcBef>
                <a:spcPct val="20000"/>
              </a:spcBef>
              <a:spcAft>
                <a:spcPct val="0"/>
              </a:spcAft>
              <a:buChar char="–"/>
              <a:defRPr sz="1300">
                <a:solidFill>
                  <a:srgbClr val="3D3D3D"/>
                </a:solidFill>
                <a:latin typeface="+mn-lt"/>
                <a:cs typeface="+mn-cs"/>
              </a:defRPr>
            </a:lvl2pPr>
            <a:lvl3pPr marL="828675" indent="-163513" algn="l" rtl="0" eaLnBrk="0" fontAlgn="base" hangingPunct="0">
              <a:spcBef>
                <a:spcPct val="20000"/>
              </a:spcBef>
              <a:spcAft>
                <a:spcPct val="0"/>
              </a:spcAft>
              <a:buChar char="•"/>
              <a:defRPr sz="1300">
                <a:solidFill>
                  <a:srgbClr val="3D3D3D"/>
                </a:solidFill>
                <a:latin typeface="+mn-lt"/>
                <a:cs typeface="+mn-cs"/>
              </a:defRPr>
            </a:lvl3pPr>
            <a:lvl4pPr marL="1160463" indent="-163513" algn="l" rtl="0" eaLnBrk="0" fontAlgn="base" hangingPunct="0">
              <a:spcBef>
                <a:spcPct val="20000"/>
              </a:spcBef>
              <a:spcAft>
                <a:spcPct val="0"/>
              </a:spcAft>
              <a:buChar char="–"/>
              <a:defRPr sz="1300">
                <a:solidFill>
                  <a:srgbClr val="3D3D3D"/>
                </a:solidFill>
                <a:latin typeface="+mn-lt"/>
                <a:cs typeface="+mn-cs"/>
              </a:defRPr>
            </a:lvl4pPr>
            <a:lvl5pPr marL="1495425" indent="-163513" algn="l" rtl="0" eaLnBrk="0" fontAlgn="base" hangingPunct="0">
              <a:spcBef>
                <a:spcPct val="20000"/>
              </a:spcBef>
              <a:spcAft>
                <a:spcPct val="0"/>
              </a:spcAft>
              <a:buChar char="»"/>
              <a:defRPr sz="1300">
                <a:solidFill>
                  <a:srgbClr val="3D3D3D"/>
                </a:solidFill>
                <a:latin typeface="+mn-lt"/>
                <a:cs typeface="+mn-cs"/>
              </a:defRPr>
            </a:lvl5pPr>
            <a:lvl6pPr marL="1830439" indent="-166404" algn="l" rtl="0" fontAlgn="base">
              <a:spcBef>
                <a:spcPct val="20000"/>
              </a:spcBef>
              <a:spcAft>
                <a:spcPct val="0"/>
              </a:spcAft>
              <a:buChar char="»"/>
              <a:defRPr sz="1470">
                <a:solidFill>
                  <a:schemeClr val="tx1"/>
                </a:solidFill>
                <a:latin typeface="+mn-lt"/>
                <a:cs typeface="+mn-cs"/>
              </a:defRPr>
            </a:lvl6pPr>
            <a:lvl7pPr marL="2163246" indent="-166404" algn="l" rtl="0" fontAlgn="base">
              <a:spcBef>
                <a:spcPct val="20000"/>
              </a:spcBef>
              <a:spcAft>
                <a:spcPct val="0"/>
              </a:spcAft>
              <a:buChar char="»"/>
              <a:defRPr sz="1470">
                <a:solidFill>
                  <a:schemeClr val="tx1"/>
                </a:solidFill>
                <a:latin typeface="+mn-lt"/>
                <a:cs typeface="+mn-cs"/>
              </a:defRPr>
            </a:lvl7pPr>
            <a:lvl8pPr marL="2496053" indent="-166404" algn="l" rtl="0" fontAlgn="base">
              <a:spcBef>
                <a:spcPct val="20000"/>
              </a:spcBef>
              <a:spcAft>
                <a:spcPct val="0"/>
              </a:spcAft>
              <a:buChar char="»"/>
              <a:defRPr sz="1470">
                <a:solidFill>
                  <a:schemeClr val="tx1"/>
                </a:solidFill>
                <a:latin typeface="+mn-lt"/>
                <a:cs typeface="+mn-cs"/>
              </a:defRPr>
            </a:lvl8pPr>
            <a:lvl9pPr marL="2828859" indent="-166404" algn="l" rtl="0" fontAlgn="base">
              <a:spcBef>
                <a:spcPct val="20000"/>
              </a:spcBef>
              <a:spcAft>
                <a:spcPct val="0"/>
              </a:spcAft>
              <a:buChar char="»"/>
              <a:defRPr sz="1470">
                <a:solidFill>
                  <a:schemeClr val="tx1"/>
                </a:solidFill>
                <a:latin typeface="+mn-lt"/>
                <a:cs typeface="+mn-cs"/>
              </a:defRPr>
            </a:lvl9pPr>
          </a:lstStyle>
          <a:p>
            <a:pPr marL="0" indent="0">
              <a:spcBef>
                <a:spcPts val="0"/>
              </a:spcBef>
              <a:spcAft>
                <a:spcPts val="1135"/>
              </a:spcAft>
              <a:buFontTx/>
              <a:buNone/>
              <a:defRPr/>
            </a:pPr>
            <a:r>
              <a:rPr lang="en-US" altLang="en-US" b="1" kern="0" dirty="0">
                <a:solidFill>
                  <a:schemeClr val="tx1"/>
                </a:solidFill>
              </a:rPr>
              <a:t>What you need to know:</a:t>
            </a:r>
          </a:p>
          <a:p>
            <a:pPr marL="389020" indent="-389020">
              <a:spcBef>
                <a:spcPts val="0"/>
              </a:spcBef>
              <a:spcAft>
                <a:spcPts val="1475"/>
              </a:spcAft>
              <a:buFont typeface="+mj-lt"/>
              <a:buAutoNum type="arabicPeriod"/>
              <a:defRPr/>
            </a:pPr>
            <a:r>
              <a:rPr lang="en-US" altLang="en-US" kern="0" dirty="0" smtClean="0">
                <a:solidFill>
                  <a:schemeClr val="tx1"/>
                </a:solidFill>
              </a:rPr>
              <a:t>The components of a shoring system</a:t>
            </a:r>
            <a:endParaRPr lang="en-US" altLang="en-US" kern="0" dirty="0">
              <a:solidFill>
                <a:schemeClr val="tx1"/>
              </a:solidFill>
            </a:endParaRPr>
          </a:p>
          <a:p>
            <a:pPr marL="389020" indent="-389020">
              <a:spcBef>
                <a:spcPts val="0"/>
              </a:spcBef>
              <a:spcAft>
                <a:spcPts val="1475"/>
              </a:spcAft>
              <a:buFont typeface="+mj-lt"/>
              <a:buAutoNum type="arabicPeriod"/>
              <a:defRPr/>
            </a:pPr>
            <a:r>
              <a:rPr lang="en-US" altLang="en-US" kern="0" dirty="0" smtClean="0">
                <a:solidFill>
                  <a:schemeClr val="tx1"/>
                </a:solidFill>
              </a:rPr>
              <a:t>When to use shoring systems</a:t>
            </a:r>
            <a:endParaRPr lang="en-US" altLang="en-US" kern="0" dirty="0">
              <a:solidFill>
                <a:schemeClr val="tx1"/>
              </a:solidFill>
            </a:endParaRPr>
          </a:p>
          <a:p>
            <a:pPr marL="389020" indent="-389020">
              <a:spcBef>
                <a:spcPts val="0"/>
              </a:spcBef>
              <a:spcAft>
                <a:spcPts val="1475"/>
              </a:spcAft>
              <a:buFont typeface="+mj-lt"/>
              <a:buAutoNum type="arabicPeriod"/>
              <a:defRPr/>
            </a:pPr>
            <a:r>
              <a:rPr lang="en-US" altLang="en-US" kern="0" dirty="0" smtClean="0">
                <a:solidFill>
                  <a:schemeClr val="tx1"/>
                </a:solidFill>
              </a:rPr>
              <a:t>The main types of shoring systems</a:t>
            </a:r>
            <a:endParaRPr lang="en-US" altLang="en-US" kern="0" dirty="0">
              <a:solidFill>
                <a:schemeClr val="tx1"/>
              </a:solidFill>
            </a:endParaRPr>
          </a:p>
          <a:p>
            <a:pPr marL="389020" indent="-389020">
              <a:spcBef>
                <a:spcPts val="0"/>
              </a:spcBef>
              <a:spcAft>
                <a:spcPts val="1475"/>
              </a:spcAft>
              <a:buFont typeface="+mj-lt"/>
              <a:buAutoNum type="arabicPeriod"/>
              <a:defRPr/>
            </a:pPr>
            <a:r>
              <a:rPr lang="en-US" altLang="en-US" kern="0" dirty="0" smtClean="0">
                <a:solidFill>
                  <a:schemeClr val="tx1"/>
                </a:solidFill>
              </a:rPr>
              <a:t>Guidelines for installing hydraulic shoring</a:t>
            </a:r>
            <a:endParaRPr lang="en-US" altLang="en-US" kern="0" dirty="0">
              <a:solidFill>
                <a:schemeClr val="tx1"/>
              </a:solidFill>
            </a:endParaRPr>
          </a:p>
          <a:p>
            <a:pPr marL="389020" indent="-389020">
              <a:spcBef>
                <a:spcPts val="0"/>
              </a:spcBef>
              <a:spcAft>
                <a:spcPts val="1475"/>
              </a:spcAft>
              <a:buFont typeface="+mj-lt"/>
              <a:buAutoNum type="arabicPeriod"/>
              <a:defRPr/>
            </a:pPr>
            <a:r>
              <a:rPr lang="en-US" altLang="en-US" kern="0" dirty="0" smtClean="0">
                <a:solidFill>
                  <a:schemeClr val="tx1"/>
                </a:solidFill>
              </a:rPr>
              <a:t>Proper installation and use of a trench box</a:t>
            </a:r>
            <a:endParaRPr lang="en-US" altLang="en-US" kern="0"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55850" y="342900"/>
            <a:ext cx="3625850" cy="6667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Planning a Safe Excavation</a:t>
            </a:r>
          </a:p>
        </p:txBody>
      </p:sp>
      <p:grpSp>
        <p:nvGrpSpPr>
          <p:cNvPr id="18435" name="Group 4"/>
          <p:cNvGrpSpPr>
            <a:grpSpLocks/>
          </p:cNvGrpSpPr>
          <p:nvPr/>
        </p:nvGrpSpPr>
        <p:grpSpPr bwMode="auto">
          <a:xfrm>
            <a:off x="449263" y="407988"/>
            <a:ext cx="1557337" cy="1782762"/>
            <a:chOff x="395288" y="284163"/>
            <a:chExt cx="1373187" cy="1571369"/>
          </a:xfrm>
        </p:grpSpPr>
        <p:sp>
          <p:nvSpPr>
            <p:cNvPr id="6" name="Rounded Rectangle 5"/>
            <p:cNvSpPr/>
            <p:nvPr/>
          </p:nvSpPr>
          <p:spPr>
            <a:xfrm>
              <a:off x="395288" y="284163"/>
              <a:ext cx="1371788" cy="1467824"/>
            </a:xfrm>
            <a:prstGeom prst="roundRect">
              <a:avLst>
                <a:gd name="adj" fmla="val 5678"/>
              </a:avLst>
            </a:prstGeom>
            <a:solidFill>
              <a:srgbClr val="FB83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Content Placeholder 2"/>
            <p:cNvSpPr txBox="1">
              <a:spLocks/>
            </p:cNvSpPr>
            <p:nvPr/>
          </p:nvSpPr>
          <p:spPr>
            <a:xfrm>
              <a:off x="396687" y="284163"/>
              <a:ext cx="1371788" cy="249068"/>
            </a:xfrm>
            <a:prstGeom prst="rect">
              <a:avLst/>
            </a:prstGeom>
          </p:spPr>
          <p:txBody>
            <a:bodyPr lIns="92473" tIns="46236" rIns="92473" bIns="46236"/>
            <a:lstStyle>
              <a:lvl1pPr marL="281117" indent="-281117" algn="l" rtl="0" eaLnBrk="0" fontAlgn="base" hangingPunct="0">
                <a:spcBef>
                  <a:spcPct val="20000"/>
                </a:spcBef>
                <a:spcAft>
                  <a:spcPct val="0"/>
                </a:spcAft>
                <a:buChar char="•"/>
                <a:defRPr sz="1112">
                  <a:solidFill>
                    <a:srgbClr val="3D3D3D"/>
                  </a:solidFill>
                  <a:latin typeface="+mn-lt"/>
                  <a:ea typeface="+mn-ea"/>
                  <a:cs typeface="+mn-cs"/>
                </a:defRPr>
              </a:lvl1pPr>
              <a:lvl2pPr marL="612490" indent="-234004" algn="l" rtl="0" eaLnBrk="0" fontAlgn="base" hangingPunct="0">
                <a:spcBef>
                  <a:spcPct val="20000"/>
                </a:spcBef>
                <a:spcAft>
                  <a:spcPct val="0"/>
                </a:spcAft>
                <a:buChar char="–"/>
                <a:defRPr sz="1112">
                  <a:solidFill>
                    <a:srgbClr val="3D3D3D"/>
                  </a:solidFill>
                  <a:latin typeface="+mn-lt"/>
                  <a:cs typeface="+mn-cs"/>
                </a:defRPr>
              </a:lvl2pPr>
              <a:lvl3pPr marL="942293" indent="-186888" algn="l" rtl="0" eaLnBrk="0" fontAlgn="base" hangingPunct="0">
                <a:spcBef>
                  <a:spcPct val="20000"/>
                </a:spcBef>
                <a:spcAft>
                  <a:spcPct val="0"/>
                </a:spcAft>
                <a:buChar char="•"/>
                <a:defRPr sz="1112">
                  <a:solidFill>
                    <a:srgbClr val="3D3D3D"/>
                  </a:solidFill>
                  <a:latin typeface="+mn-lt"/>
                  <a:cs typeface="+mn-cs"/>
                </a:defRPr>
              </a:lvl3pPr>
              <a:lvl4pPr marL="1319210" indent="-186888" algn="l" rtl="0" eaLnBrk="0" fontAlgn="base" hangingPunct="0">
                <a:spcBef>
                  <a:spcPct val="20000"/>
                </a:spcBef>
                <a:spcAft>
                  <a:spcPct val="0"/>
                </a:spcAft>
                <a:buChar char="–"/>
                <a:defRPr sz="1112">
                  <a:solidFill>
                    <a:srgbClr val="3D3D3D"/>
                  </a:solidFill>
                  <a:latin typeface="+mn-lt"/>
                  <a:cs typeface="+mn-cs"/>
                </a:defRPr>
              </a:lvl4pPr>
              <a:lvl5pPr marL="1697698" indent="-186888" algn="l" rtl="0" eaLnBrk="0" fontAlgn="base" hangingPunct="0">
                <a:spcBef>
                  <a:spcPct val="20000"/>
                </a:spcBef>
                <a:spcAft>
                  <a:spcPct val="0"/>
                </a:spcAft>
                <a:buChar char="»"/>
                <a:defRPr sz="1112">
                  <a:solidFill>
                    <a:srgbClr val="3D3D3D"/>
                  </a:solidFill>
                  <a:latin typeface="+mn-lt"/>
                  <a:cs typeface="+mn-cs"/>
                </a:defRPr>
              </a:lvl5pPr>
              <a:lvl6pPr marL="2076740" indent="-188795" algn="l" rtl="0" fontAlgn="base">
                <a:spcBef>
                  <a:spcPct val="20000"/>
                </a:spcBef>
                <a:spcAft>
                  <a:spcPct val="0"/>
                </a:spcAft>
                <a:buChar char="»"/>
                <a:defRPr sz="1668">
                  <a:solidFill>
                    <a:schemeClr val="tx1"/>
                  </a:solidFill>
                  <a:latin typeface="+mn-lt"/>
                  <a:cs typeface="+mn-cs"/>
                </a:defRPr>
              </a:lvl6pPr>
              <a:lvl7pPr marL="2454330" indent="-188795" algn="l" rtl="0" fontAlgn="base">
                <a:spcBef>
                  <a:spcPct val="20000"/>
                </a:spcBef>
                <a:spcAft>
                  <a:spcPct val="0"/>
                </a:spcAft>
                <a:buChar char="»"/>
                <a:defRPr sz="1668">
                  <a:solidFill>
                    <a:schemeClr val="tx1"/>
                  </a:solidFill>
                  <a:latin typeface="+mn-lt"/>
                  <a:cs typeface="+mn-cs"/>
                </a:defRPr>
              </a:lvl7pPr>
              <a:lvl8pPr marL="2831919" indent="-188795" algn="l" rtl="0" fontAlgn="base">
                <a:spcBef>
                  <a:spcPct val="20000"/>
                </a:spcBef>
                <a:spcAft>
                  <a:spcPct val="0"/>
                </a:spcAft>
                <a:buChar char="»"/>
                <a:defRPr sz="1668">
                  <a:solidFill>
                    <a:schemeClr val="tx1"/>
                  </a:solidFill>
                  <a:latin typeface="+mn-lt"/>
                  <a:cs typeface="+mn-cs"/>
                </a:defRPr>
              </a:lvl8pPr>
              <a:lvl9pPr marL="3209507" indent="-188795" algn="l" rtl="0" fontAlgn="base">
                <a:spcBef>
                  <a:spcPct val="20000"/>
                </a:spcBef>
                <a:spcAft>
                  <a:spcPct val="0"/>
                </a:spcAft>
                <a:buChar char="»"/>
                <a:defRPr sz="1668">
                  <a:solidFill>
                    <a:schemeClr val="tx1"/>
                  </a:solidFill>
                  <a:latin typeface="+mn-lt"/>
                  <a:cs typeface="+mn-cs"/>
                </a:defRPr>
              </a:lvl9pPr>
            </a:lstStyle>
            <a:p>
              <a:pPr marL="0" indent="0" algn="ctr">
                <a:spcBef>
                  <a:spcPts val="0"/>
                </a:spcBef>
                <a:spcAft>
                  <a:spcPts val="386"/>
                </a:spcAft>
                <a:buFontTx/>
                <a:buNone/>
                <a:defRPr/>
              </a:pPr>
              <a:r>
                <a:rPr lang="en-US" altLang="en-US" sz="1191" kern="0" dirty="0">
                  <a:solidFill>
                    <a:schemeClr val="bg1"/>
                  </a:solidFill>
                </a:rPr>
                <a:t>Part</a:t>
              </a:r>
            </a:p>
          </p:txBody>
        </p:sp>
        <p:sp>
          <p:nvSpPr>
            <p:cNvPr id="8" name="TextBox 7"/>
            <p:cNvSpPr txBox="1">
              <a:spLocks noChangeArrowheads="1"/>
            </p:cNvSpPr>
            <p:nvPr/>
          </p:nvSpPr>
          <p:spPr bwMode="auto">
            <a:xfrm>
              <a:off x="395288" y="296756"/>
              <a:ext cx="1371788" cy="15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0891" b="1" dirty="0">
                  <a:solidFill>
                    <a:schemeClr val="bg1"/>
                  </a:solidFill>
                </a:rPr>
                <a:t>1</a:t>
              </a:r>
            </a:p>
          </p:txBody>
        </p:sp>
      </p:grpSp>
      <p:sp>
        <p:nvSpPr>
          <p:cNvPr id="10" name="Content Placeholder 2"/>
          <p:cNvSpPr txBox="1">
            <a:spLocks/>
          </p:cNvSpPr>
          <p:nvPr/>
        </p:nvSpPr>
        <p:spPr>
          <a:xfrm>
            <a:off x="2349500" y="1363663"/>
            <a:ext cx="4471988" cy="2106612"/>
          </a:xfrm>
          <a:prstGeom prst="rect">
            <a:avLst/>
          </a:prstGeom>
        </p:spPr>
        <p:txBody>
          <a:bodyPr lIns="92473" tIns="46236" rIns="92473" bIns="46236"/>
          <a:lstStyle>
            <a:lvl1pPr marL="247650" indent="-247650" algn="l" rtl="0" eaLnBrk="0" fontAlgn="base" hangingPunct="0">
              <a:spcBef>
                <a:spcPct val="20000"/>
              </a:spcBef>
              <a:spcAft>
                <a:spcPct val="0"/>
              </a:spcAft>
              <a:buChar char="•"/>
              <a:defRPr sz="1300">
                <a:solidFill>
                  <a:srgbClr val="3D3D3D"/>
                </a:solidFill>
                <a:latin typeface="+mn-lt"/>
                <a:ea typeface="+mn-ea"/>
                <a:cs typeface="+mn-cs"/>
              </a:defRPr>
            </a:lvl1pPr>
            <a:lvl2pPr marL="538163" indent="-204788" algn="l" rtl="0" eaLnBrk="0" fontAlgn="base" hangingPunct="0">
              <a:spcBef>
                <a:spcPct val="20000"/>
              </a:spcBef>
              <a:spcAft>
                <a:spcPct val="0"/>
              </a:spcAft>
              <a:buChar char="–"/>
              <a:defRPr sz="1300">
                <a:solidFill>
                  <a:srgbClr val="3D3D3D"/>
                </a:solidFill>
                <a:latin typeface="+mn-lt"/>
                <a:cs typeface="+mn-cs"/>
              </a:defRPr>
            </a:lvl2pPr>
            <a:lvl3pPr marL="828675" indent="-163513" algn="l" rtl="0" eaLnBrk="0" fontAlgn="base" hangingPunct="0">
              <a:spcBef>
                <a:spcPct val="20000"/>
              </a:spcBef>
              <a:spcAft>
                <a:spcPct val="0"/>
              </a:spcAft>
              <a:buChar char="•"/>
              <a:defRPr sz="1300">
                <a:solidFill>
                  <a:srgbClr val="3D3D3D"/>
                </a:solidFill>
                <a:latin typeface="+mn-lt"/>
                <a:cs typeface="+mn-cs"/>
              </a:defRPr>
            </a:lvl3pPr>
            <a:lvl4pPr marL="1160463" indent="-163513" algn="l" rtl="0" eaLnBrk="0" fontAlgn="base" hangingPunct="0">
              <a:spcBef>
                <a:spcPct val="20000"/>
              </a:spcBef>
              <a:spcAft>
                <a:spcPct val="0"/>
              </a:spcAft>
              <a:buChar char="–"/>
              <a:defRPr sz="1300">
                <a:solidFill>
                  <a:srgbClr val="3D3D3D"/>
                </a:solidFill>
                <a:latin typeface="+mn-lt"/>
                <a:cs typeface="+mn-cs"/>
              </a:defRPr>
            </a:lvl4pPr>
            <a:lvl5pPr marL="1495425" indent="-163513" algn="l" rtl="0" eaLnBrk="0" fontAlgn="base" hangingPunct="0">
              <a:spcBef>
                <a:spcPct val="20000"/>
              </a:spcBef>
              <a:spcAft>
                <a:spcPct val="0"/>
              </a:spcAft>
              <a:buChar char="»"/>
              <a:defRPr sz="1300">
                <a:solidFill>
                  <a:srgbClr val="3D3D3D"/>
                </a:solidFill>
                <a:latin typeface="+mn-lt"/>
                <a:cs typeface="+mn-cs"/>
              </a:defRPr>
            </a:lvl5pPr>
            <a:lvl6pPr marL="1830439" indent="-166404" algn="l" rtl="0" fontAlgn="base">
              <a:spcBef>
                <a:spcPct val="20000"/>
              </a:spcBef>
              <a:spcAft>
                <a:spcPct val="0"/>
              </a:spcAft>
              <a:buChar char="»"/>
              <a:defRPr sz="1470">
                <a:solidFill>
                  <a:schemeClr val="tx1"/>
                </a:solidFill>
                <a:latin typeface="+mn-lt"/>
                <a:cs typeface="+mn-cs"/>
              </a:defRPr>
            </a:lvl6pPr>
            <a:lvl7pPr marL="2163246" indent="-166404" algn="l" rtl="0" fontAlgn="base">
              <a:spcBef>
                <a:spcPct val="20000"/>
              </a:spcBef>
              <a:spcAft>
                <a:spcPct val="0"/>
              </a:spcAft>
              <a:buChar char="»"/>
              <a:defRPr sz="1470">
                <a:solidFill>
                  <a:schemeClr val="tx1"/>
                </a:solidFill>
                <a:latin typeface="+mn-lt"/>
                <a:cs typeface="+mn-cs"/>
              </a:defRPr>
            </a:lvl7pPr>
            <a:lvl8pPr marL="2496053" indent="-166404" algn="l" rtl="0" fontAlgn="base">
              <a:spcBef>
                <a:spcPct val="20000"/>
              </a:spcBef>
              <a:spcAft>
                <a:spcPct val="0"/>
              </a:spcAft>
              <a:buChar char="»"/>
              <a:defRPr sz="1470">
                <a:solidFill>
                  <a:schemeClr val="tx1"/>
                </a:solidFill>
                <a:latin typeface="+mn-lt"/>
                <a:cs typeface="+mn-cs"/>
              </a:defRPr>
            </a:lvl8pPr>
            <a:lvl9pPr marL="2828859" indent="-166404" algn="l" rtl="0" fontAlgn="base">
              <a:spcBef>
                <a:spcPct val="20000"/>
              </a:spcBef>
              <a:spcAft>
                <a:spcPct val="0"/>
              </a:spcAft>
              <a:buChar char="»"/>
              <a:defRPr sz="1470">
                <a:solidFill>
                  <a:schemeClr val="tx1"/>
                </a:solidFill>
                <a:latin typeface="+mn-lt"/>
                <a:cs typeface="+mn-cs"/>
              </a:defRPr>
            </a:lvl9pPr>
          </a:lstStyle>
          <a:p>
            <a:pPr marL="0" indent="0">
              <a:spcBef>
                <a:spcPts val="0"/>
              </a:spcBef>
              <a:spcAft>
                <a:spcPts val="1135"/>
              </a:spcAft>
              <a:buFontTx/>
              <a:buNone/>
              <a:defRPr/>
            </a:pPr>
            <a:r>
              <a:rPr lang="en-US" altLang="en-US" b="1" kern="0" dirty="0">
                <a:solidFill>
                  <a:schemeClr val="tx1"/>
                </a:solidFill>
              </a:rPr>
              <a:t>What you need to know:</a:t>
            </a:r>
          </a:p>
          <a:p>
            <a:pPr marL="389020" indent="-389020">
              <a:spcBef>
                <a:spcPts val="0"/>
              </a:spcBef>
              <a:spcAft>
                <a:spcPts val="1475"/>
              </a:spcAft>
              <a:buFont typeface="+mj-lt"/>
              <a:buAutoNum type="arabicPeriod"/>
              <a:defRPr/>
            </a:pPr>
            <a:r>
              <a:rPr lang="en-US" altLang="en-US" kern="0" dirty="0" smtClean="0">
                <a:solidFill>
                  <a:schemeClr val="tx1"/>
                </a:solidFill>
              </a:rPr>
              <a:t>The components of an excavation plan</a:t>
            </a:r>
          </a:p>
          <a:p>
            <a:pPr marL="389020" indent="-389020">
              <a:spcBef>
                <a:spcPts val="0"/>
              </a:spcBef>
              <a:spcAft>
                <a:spcPts val="1475"/>
              </a:spcAft>
              <a:buFont typeface="+mj-lt"/>
              <a:buAutoNum type="arabicPeriod"/>
              <a:defRPr/>
            </a:pPr>
            <a:r>
              <a:rPr lang="en-US" altLang="en-US" kern="0" dirty="0" smtClean="0">
                <a:solidFill>
                  <a:schemeClr val="tx1"/>
                </a:solidFill>
              </a:rPr>
              <a:t>What to consider when planning an excavation</a:t>
            </a:r>
          </a:p>
          <a:p>
            <a:pPr marL="389020" indent="-389020">
              <a:spcBef>
                <a:spcPts val="0"/>
              </a:spcBef>
              <a:spcAft>
                <a:spcPts val="1475"/>
              </a:spcAft>
              <a:buFont typeface="+mj-lt"/>
              <a:buAutoNum type="arabicPeriod"/>
              <a:defRPr/>
            </a:pPr>
            <a:r>
              <a:rPr lang="en-US" altLang="en-US" kern="0" dirty="0" smtClean="0">
                <a:solidFill>
                  <a:schemeClr val="tx1"/>
                </a:solidFill>
              </a:rPr>
              <a:t>How to read color-coded field markings</a:t>
            </a:r>
            <a:endParaRPr lang="en-US" altLang="en-US" kern="0" dirty="0">
              <a:solidFill>
                <a:schemeClr val="tx1"/>
              </a:solidFill>
            </a:endParaRPr>
          </a:p>
          <a:p>
            <a:pPr marL="0" indent="0">
              <a:spcBef>
                <a:spcPts val="0"/>
              </a:spcBef>
              <a:spcAft>
                <a:spcPts val="1475"/>
              </a:spcAft>
              <a:buFontTx/>
              <a:buNone/>
              <a:defRPr/>
            </a:pPr>
            <a:endParaRPr lang="en-US" altLang="en-US" kern="0" dirty="0">
              <a:solidFill>
                <a:schemeClr val="tx1"/>
              </a:solidFill>
            </a:endParaRPr>
          </a:p>
          <a:p>
            <a:pPr marL="389020" indent="-389020">
              <a:spcBef>
                <a:spcPts val="0"/>
              </a:spcBef>
              <a:spcAft>
                <a:spcPts val="1475"/>
              </a:spcAft>
              <a:buFont typeface="+mj-lt"/>
              <a:buAutoNum type="arabicPeriod"/>
              <a:defRPr/>
            </a:pPr>
            <a:endParaRPr lang="en-US" altLang="en-US" kern="0" dirty="0">
              <a:solidFill>
                <a:schemeClr val="tx1"/>
              </a:solidFill>
            </a:endParaRPr>
          </a:p>
        </p:txBody>
      </p:sp>
      <p:cxnSp>
        <p:nvCxnSpPr>
          <p:cNvPr id="12" name="Straight Connector 11"/>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6"/>
          <p:cNvPicPr>
            <a:picLocks/>
          </p:cNvPicPr>
          <p:nvPr/>
        </p:nvPicPr>
        <p:blipFill>
          <a:blip r:embed="rId3">
            <a:extLst>
              <a:ext uri="{28A0092B-C50C-407E-A947-70E740481C1C}">
                <a14:useLocalDpi xmlns:a14="http://schemas.microsoft.com/office/drawing/2010/main" val="0"/>
              </a:ext>
            </a:extLst>
          </a:blip>
          <a:srcRect l="9261" t="5511" r="5537" b="9006"/>
          <a:stretch>
            <a:fillRect/>
          </a:stretch>
        </p:blipFill>
        <p:spPr bwMode="auto">
          <a:xfrm>
            <a:off x="2181225" y="1371600"/>
            <a:ext cx="66008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73313" y="338138"/>
            <a:ext cx="3281362"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An Avoidable Fatality</a:t>
            </a:r>
          </a:p>
        </p:txBody>
      </p:sp>
      <p:sp>
        <p:nvSpPr>
          <p:cNvPr id="194564" name="Content Placeholder 2"/>
          <p:cNvSpPr>
            <a:spLocks noGrp="1"/>
          </p:cNvSpPr>
          <p:nvPr>
            <p:ph idx="1"/>
          </p:nvPr>
        </p:nvSpPr>
        <p:spPr bwMode="auto">
          <a:xfrm>
            <a:off x="3140075" y="1908174"/>
            <a:ext cx="4868863" cy="228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sz="1800" b="1" dirty="0" smtClean="0">
                <a:solidFill>
                  <a:schemeClr val="tx1"/>
                </a:solidFill>
              </a:rPr>
              <a:t>Experienced Worker Killed by Trench Wall Collapse </a:t>
            </a:r>
            <a:r>
              <a:rPr lang="en-US" altLang="en-US" sz="1300" dirty="0" smtClean="0">
                <a:solidFill>
                  <a:schemeClr val="tx1"/>
                </a:solidFill>
              </a:rPr>
              <a:t/>
            </a:r>
            <a:br>
              <a:rPr lang="en-US" altLang="en-US" sz="1300" dirty="0" smtClean="0">
                <a:solidFill>
                  <a:schemeClr val="tx1"/>
                </a:solidFill>
              </a:rPr>
            </a:br>
            <a:r>
              <a:rPr lang="en-US" altLang="en-US" sz="1300" dirty="0" smtClean="0">
                <a:solidFill>
                  <a:schemeClr val="tx1"/>
                </a:solidFill>
              </a:rPr>
              <a:t/>
            </a:r>
            <a:br>
              <a:rPr lang="en-US" altLang="en-US" sz="1300" dirty="0" smtClean="0">
                <a:solidFill>
                  <a:schemeClr val="tx1"/>
                </a:solidFill>
              </a:rPr>
            </a:br>
            <a:r>
              <a:rPr lang="en-US" altLang="en-US" sz="1300" dirty="0" smtClean="0">
                <a:solidFill>
                  <a:schemeClr val="tx1"/>
                </a:solidFill>
              </a:rPr>
              <a:t/>
            </a:r>
            <a:br>
              <a:rPr lang="en-US" altLang="en-US" sz="1300" dirty="0" smtClean="0">
                <a:solidFill>
                  <a:schemeClr val="tx1"/>
                </a:solidFill>
              </a:rPr>
            </a:br>
            <a:r>
              <a:rPr lang="en-US" altLang="en-US" sz="1300" dirty="0" smtClean="0">
                <a:solidFill>
                  <a:schemeClr val="tx1"/>
                </a:solidFill>
              </a:rPr>
              <a:t>A 45-year-old </a:t>
            </a:r>
            <a:r>
              <a:rPr lang="en-US" altLang="en-US" sz="1300" dirty="0" err="1" smtClean="0">
                <a:solidFill>
                  <a:schemeClr val="tx1"/>
                </a:solidFill>
              </a:rPr>
              <a:t>leadman</a:t>
            </a:r>
            <a:r>
              <a:rPr lang="en-US" altLang="en-US" sz="1300" dirty="0" smtClean="0">
                <a:solidFill>
                  <a:schemeClr val="tx1"/>
                </a:solidFill>
              </a:rPr>
              <a:t> was buried at the bottom of a 21-foot-deep trench as he was preparing it for the installation of a trench shield. He </a:t>
            </a:r>
            <a:r>
              <a:rPr lang="en-US" altLang="en-US" sz="1300" dirty="0">
                <a:solidFill>
                  <a:schemeClr val="tx1"/>
                </a:solidFill>
              </a:rPr>
              <a:t>noticed soil falling away from a </a:t>
            </a:r>
            <a:r>
              <a:rPr lang="en-US" altLang="en-US" sz="1300" dirty="0" smtClean="0">
                <a:solidFill>
                  <a:schemeClr val="tx1"/>
                </a:solidFill>
              </a:rPr>
              <a:t>wall and attempted to exit the trench but was unable to get clear before the wall collapsed and he was completely covered.</a:t>
            </a:r>
          </a:p>
        </p:txBody>
      </p:sp>
      <p:sp>
        <p:nvSpPr>
          <p:cNvPr id="2" name="TextBox 1"/>
          <p:cNvSpPr txBox="1"/>
          <p:nvPr/>
        </p:nvSpPr>
        <p:spPr>
          <a:xfrm>
            <a:off x="2384425" y="4886325"/>
            <a:ext cx="6697663" cy="338554"/>
          </a:xfrm>
          <a:prstGeom prst="rect">
            <a:avLst/>
          </a:prstGeom>
          <a:noFill/>
        </p:spPr>
        <p:txBody>
          <a:bodyPr>
            <a:spAutoFit/>
          </a:bodyPr>
          <a:lstStyle/>
          <a:p>
            <a:pPr>
              <a:defRPr/>
            </a:pPr>
            <a:r>
              <a:rPr lang="en-US" sz="1600" b="1" dirty="0">
                <a:solidFill>
                  <a:srgbClr val="C00000"/>
                </a:solidFill>
                <a:latin typeface="+mn-lt"/>
              </a:rPr>
              <a:t>Never </a:t>
            </a:r>
            <a:r>
              <a:rPr lang="en-US" sz="1600" dirty="0">
                <a:solidFill>
                  <a:srgbClr val="C00000"/>
                </a:solidFill>
                <a:latin typeface="+mn-lt"/>
              </a:rPr>
              <a:t>enter a trench </a:t>
            </a:r>
            <a:r>
              <a:rPr lang="en-US" sz="1600" dirty="0" smtClean="0">
                <a:solidFill>
                  <a:srgbClr val="C00000"/>
                </a:solidFill>
                <a:latin typeface="+mn-lt"/>
              </a:rPr>
              <a:t>with </a:t>
            </a:r>
            <a:r>
              <a:rPr lang="en-US" sz="1600" dirty="0" smtClean="0">
                <a:solidFill>
                  <a:srgbClr val="FF0000"/>
                </a:solidFill>
                <a:latin typeface="+mn-lt"/>
              </a:rPr>
              <a:t>insufficient</a:t>
            </a:r>
            <a:r>
              <a:rPr lang="en-US" sz="1600" dirty="0" smtClean="0">
                <a:solidFill>
                  <a:srgbClr val="C00000"/>
                </a:solidFill>
                <a:latin typeface="+mn-lt"/>
              </a:rPr>
              <a:t> shoring </a:t>
            </a:r>
            <a:r>
              <a:rPr lang="en-US" sz="1600" dirty="0">
                <a:solidFill>
                  <a:srgbClr val="C00000"/>
                </a:solidFill>
                <a:latin typeface="+mn-lt"/>
              </a:rPr>
              <a:t>or </a:t>
            </a:r>
            <a:r>
              <a:rPr lang="en-US" sz="1600" dirty="0" smtClean="0">
                <a:solidFill>
                  <a:srgbClr val="C00000"/>
                </a:solidFill>
                <a:latin typeface="+mn-lt"/>
              </a:rPr>
              <a:t>shielding.</a:t>
            </a:r>
            <a:endParaRPr lang="en-US" sz="1600" dirty="0">
              <a:solidFill>
                <a:srgbClr val="C00000"/>
              </a:solidFill>
              <a:latin typeface="+mn-lt"/>
            </a:endParaRPr>
          </a:p>
        </p:txBody>
      </p:sp>
      <p:sp>
        <p:nvSpPr>
          <p:cNvPr id="3" name="Rectangle 2"/>
          <p:cNvSpPr/>
          <p:nvPr/>
        </p:nvSpPr>
        <p:spPr>
          <a:xfrm>
            <a:off x="371475" y="398463"/>
            <a:ext cx="2017713" cy="292100"/>
          </a:xfrm>
          <a:prstGeom prst="rect">
            <a:avLst/>
          </a:prstGeom>
        </p:spPr>
        <p:txBody>
          <a:bodyPr wrap="none">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47663"/>
            <a:ext cx="1985962" cy="5667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Shoring</a:t>
            </a:r>
          </a:p>
        </p:txBody>
      </p:sp>
      <p:sp>
        <p:nvSpPr>
          <p:cNvPr id="196611" name="Content Placeholder 2"/>
          <p:cNvSpPr>
            <a:spLocks noGrp="1"/>
          </p:cNvSpPr>
          <p:nvPr>
            <p:ph idx="1"/>
          </p:nvPr>
        </p:nvSpPr>
        <p:spPr bwMode="auto">
          <a:xfrm>
            <a:off x="2363788" y="1371600"/>
            <a:ext cx="3442493"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dirty="0" smtClean="0">
                <a:solidFill>
                  <a:schemeClr val="tx1"/>
                </a:solidFill>
              </a:rPr>
              <a:t>Shoring systems directly support trench walls and prevent the movement of adjacent soil and structures.</a:t>
            </a:r>
          </a:p>
          <a:p>
            <a:pPr marL="0" indent="0">
              <a:buFontTx/>
              <a:buNone/>
            </a:pPr>
            <a:endParaRPr lang="en-US" altLang="en-US" dirty="0" smtClean="0">
              <a:solidFill>
                <a:schemeClr val="tx1"/>
              </a:solidFill>
            </a:endParaRPr>
          </a:p>
          <a:p>
            <a:pPr marL="0" indent="0">
              <a:buFontTx/>
              <a:buNone/>
            </a:pPr>
            <a:r>
              <a:rPr lang="en-US" altLang="en-US" dirty="0" smtClean="0">
                <a:solidFill>
                  <a:schemeClr val="tx1"/>
                </a:solidFill>
              </a:rPr>
              <a:t>Shoring provides a cost-effective and safe solution where sloping is impractical due to trench depth and limited area.</a:t>
            </a:r>
          </a:p>
          <a:p>
            <a:pPr marL="0" indent="0">
              <a:buFontTx/>
              <a:buNone/>
            </a:pPr>
            <a:endParaRPr lang="en-US" altLang="en-US" b="1" dirty="0" smtClean="0">
              <a:solidFill>
                <a:schemeClr val="tx1"/>
              </a:solidFill>
            </a:endParaRPr>
          </a:p>
          <a:p>
            <a:pPr marL="0" indent="0">
              <a:buFontTx/>
              <a:buNone/>
            </a:pPr>
            <a:endParaRPr lang="en-US" altLang="en-US" dirty="0" smtClean="0">
              <a:solidFill>
                <a:schemeClr val="tx1"/>
              </a:solidFill>
            </a:endParaRPr>
          </a:p>
          <a:p>
            <a:pPr marL="0" indent="0">
              <a:buFontTx/>
              <a:buNone/>
            </a:pPr>
            <a:endParaRPr lang="en-US" altLang="en-US" dirty="0" smtClean="0">
              <a:solidFill>
                <a:schemeClr val="tx1"/>
              </a:solidFill>
            </a:endParaRPr>
          </a:p>
        </p:txBody>
      </p:sp>
      <p:pic>
        <p:nvPicPr>
          <p:cNvPr id="1966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2288" y="1600200"/>
            <a:ext cx="2470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72088" y="4622800"/>
            <a:ext cx="1600200" cy="577850"/>
          </a:xfrm>
          <a:prstGeom prst="rect">
            <a:avLst/>
          </a:prstGeom>
          <a:noFill/>
        </p:spPr>
        <p:txBody>
          <a:bodyPr>
            <a:spAutoFit/>
          </a:bodyPr>
          <a:lstStyle/>
          <a:p>
            <a:pPr algn="r">
              <a:defRPr/>
            </a:pPr>
            <a:r>
              <a:rPr lang="en-US" sz="1050" dirty="0">
                <a:latin typeface="+mn-lt"/>
              </a:rPr>
              <a:t>A stackable shoring box system facilitates a deep pipe installation</a:t>
            </a:r>
          </a:p>
        </p:txBody>
      </p:sp>
      <p:sp>
        <p:nvSpPr>
          <p:cNvPr id="7" name="Rectangle 6"/>
          <p:cNvSpPr/>
          <p:nvPr/>
        </p:nvSpPr>
        <p:spPr>
          <a:xfrm>
            <a:off x="371475" y="398463"/>
            <a:ext cx="2017713" cy="292100"/>
          </a:xfrm>
          <a:prstGeom prst="rect">
            <a:avLst/>
          </a:prstGeom>
        </p:spPr>
        <p:txBody>
          <a:bodyPr wrap="none">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Shoring</a:t>
            </a:r>
          </a:p>
        </p:txBody>
      </p:sp>
      <p:sp>
        <p:nvSpPr>
          <p:cNvPr id="46083" name="Content Placeholder 2"/>
          <p:cNvSpPr>
            <a:spLocks noGrp="1"/>
          </p:cNvSpPr>
          <p:nvPr>
            <p:ph idx="1"/>
          </p:nvPr>
        </p:nvSpPr>
        <p:spPr bwMode="auto">
          <a:xfrm>
            <a:off x="561180" y="1336675"/>
            <a:ext cx="3111501" cy="417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Aft>
                <a:spcPts val="908"/>
              </a:spcAft>
              <a:buFontTx/>
              <a:buNone/>
              <a:defRPr/>
            </a:pPr>
            <a:r>
              <a:rPr lang="en-US" altLang="en-US" b="1" dirty="0" smtClean="0">
                <a:solidFill>
                  <a:schemeClr val="tx1"/>
                </a:solidFill>
              </a:rPr>
              <a:t>Typical shoring </a:t>
            </a:r>
            <a:r>
              <a:rPr lang="en-US" altLang="en-US" b="1" dirty="0">
                <a:solidFill>
                  <a:schemeClr val="tx1"/>
                </a:solidFill>
              </a:rPr>
              <a:t>c</a:t>
            </a:r>
            <a:r>
              <a:rPr lang="en-US" altLang="en-US" b="1" dirty="0" smtClean="0">
                <a:solidFill>
                  <a:schemeClr val="tx1"/>
                </a:solidFill>
              </a:rPr>
              <a:t>omponents:</a:t>
            </a:r>
          </a:p>
          <a:p>
            <a:pPr marL="280959" indent="-280959">
              <a:spcAft>
                <a:spcPts val="908"/>
              </a:spcAft>
              <a:defRPr/>
            </a:pPr>
            <a:r>
              <a:rPr lang="en-US" altLang="en-US" b="1" dirty="0">
                <a:solidFill>
                  <a:schemeClr val="tx1"/>
                </a:solidFill>
              </a:rPr>
              <a:t>Struts (cross braces): </a:t>
            </a:r>
            <a:r>
              <a:rPr lang="en-US" altLang="en-US" dirty="0" smtClean="0">
                <a:solidFill>
                  <a:schemeClr val="tx1"/>
                </a:solidFill>
              </a:rPr>
              <a:t>Spans </a:t>
            </a:r>
            <a:r>
              <a:rPr lang="en-US" altLang="en-US" dirty="0">
                <a:solidFill>
                  <a:schemeClr val="tx1"/>
                </a:solidFill>
              </a:rPr>
              <a:t>between the walls to provide lateral cross-bracing </a:t>
            </a:r>
          </a:p>
          <a:p>
            <a:pPr marL="280959" indent="-280959">
              <a:spcAft>
                <a:spcPts val="908"/>
              </a:spcAft>
              <a:defRPr/>
            </a:pPr>
            <a:r>
              <a:rPr lang="en-US" altLang="en-US" b="1" dirty="0" smtClean="0">
                <a:solidFill>
                  <a:schemeClr val="tx1"/>
                </a:solidFill>
              </a:rPr>
              <a:t>Wales: </a:t>
            </a:r>
            <a:r>
              <a:rPr lang="en-US" altLang="en-US" dirty="0">
                <a:solidFill>
                  <a:schemeClr val="tx1"/>
                </a:solidFill>
              </a:rPr>
              <a:t>R</a:t>
            </a:r>
            <a:r>
              <a:rPr lang="en-US" altLang="en-US" dirty="0" smtClean="0">
                <a:solidFill>
                  <a:schemeClr val="tx1"/>
                </a:solidFill>
              </a:rPr>
              <a:t>uns along the trench wall to support uprights or sheeting</a:t>
            </a:r>
            <a:endParaRPr lang="en-US" altLang="en-US" dirty="0">
              <a:solidFill>
                <a:schemeClr val="tx1"/>
              </a:solidFill>
            </a:endParaRPr>
          </a:p>
          <a:p>
            <a:pPr marL="280959" indent="-280959">
              <a:spcAft>
                <a:spcPts val="908"/>
              </a:spcAft>
              <a:defRPr/>
            </a:pPr>
            <a:r>
              <a:rPr lang="en-US" altLang="en-US" b="1" dirty="0" smtClean="0">
                <a:solidFill>
                  <a:schemeClr val="tx1"/>
                </a:solidFill>
              </a:rPr>
              <a:t>Uprights: </a:t>
            </a:r>
            <a:r>
              <a:rPr lang="en-US" altLang="en-US" dirty="0">
                <a:solidFill>
                  <a:schemeClr val="tx1"/>
                </a:solidFill>
              </a:rPr>
              <a:t>P</a:t>
            </a:r>
            <a:r>
              <a:rPr lang="en-US" altLang="en-US" dirty="0" smtClean="0">
                <a:solidFill>
                  <a:schemeClr val="tx1"/>
                </a:solidFill>
              </a:rPr>
              <a:t>rovides vertical support for the wall and struts</a:t>
            </a:r>
          </a:p>
          <a:p>
            <a:pPr marL="280959" indent="-280959">
              <a:spcAft>
                <a:spcPts val="0"/>
              </a:spcAft>
              <a:defRPr/>
            </a:pPr>
            <a:r>
              <a:rPr lang="en-US" altLang="en-US" b="1" dirty="0" smtClean="0">
                <a:solidFill>
                  <a:schemeClr val="tx1"/>
                </a:solidFill>
              </a:rPr>
              <a:t>Sheeting: </a:t>
            </a:r>
            <a:r>
              <a:rPr lang="en-US" altLang="en-US" dirty="0" smtClean="0">
                <a:solidFill>
                  <a:schemeClr val="tx1"/>
                </a:solidFill>
              </a:rPr>
              <a:t>Directly contacts and supports the trench wall</a:t>
            </a:r>
          </a:p>
          <a:p>
            <a:pPr marL="0" indent="0">
              <a:spcAft>
                <a:spcPts val="0"/>
              </a:spcAft>
              <a:buFontTx/>
              <a:buNone/>
              <a:defRPr/>
            </a:pPr>
            <a:endParaRPr lang="en-US" altLang="en-US" dirty="0">
              <a:solidFill>
                <a:schemeClr val="tx1"/>
              </a:solidFill>
            </a:endParaRPr>
          </a:p>
          <a:p>
            <a:pPr marL="0" indent="0">
              <a:spcAft>
                <a:spcPts val="0"/>
              </a:spcAft>
              <a:buFontTx/>
              <a:buNone/>
              <a:defRPr/>
            </a:pPr>
            <a:r>
              <a:rPr lang="en-US" altLang="en-US" dirty="0" smtClean="0">
                <a:solidFill>
                  <a:schemeClr val="tx1"/>
                </a:solidFill>
              </a:rPr>
              <a:t>Not all shoring systems are required to use all components, depending on the trench depth or soil classification.</a:t>
            </a:r>
          </a:p>
        </p:txBody>
      </p:sp>
      <p:sp>
        <p:nvSpPr>
          <p:cNvPr id="16" name="Rectangle 15"/>
          <p:cNvSpPr/>
          <p:nvPr/>
        </p:nvSpPr>
        <p:spPr>
          <a:xfrm>
            <a:off x="371475" y="398463"/>
            <a:ext cx="2017713" cy="292100"/>
          </a:xfrm>
          <a:prstGeom prst="rect">
            <a:avLst/>
          </a:prstGeom>
        </p:spPr>
        <p:txBody>
          <a:bodyPr wrap="none">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graphicFrame>
        <p:nvGraphicFramePr>
          <p:cNvPr id="17" name="Object 5"/>
          <p:cNvGraphicFramePr>
            <a:graphicFrameLocks noChangeAspect="1"/>
          </p:cNvGraphicFramePr>
          <p:nvPr>
            <p:extLst>
              <p:ext uri="{D42A27DB-BD31-4B8C-83A1-F6EECF244321}">
                <p14:modId xmlns:p14="http://schemas.microsoft.com/office/powerpoint/2010/main" val="207338699"/>
              </p:ext>
            </p:extLst>
          </p:nvPr>
        </p:nvGraphicFramePr>
        <p:xfrm>
          <a:off x="5043488" y="1828800"/>
          <a:ext cx="4398962" cy="3702050"/>
        </p:xfrm>
        <a:graphic>
          <a:graphicData uri="http://schemas.openxmlformats.org/presentationml/2006/ole">
            <mc:AlternateContent xmlns:mc="http://schemas.openxmlformats.org/markup-compatibility/2006">
              <mc:Choice xmlns:v="urn:schemas-microsoft-com:vml" Requires="v">
                <p:oleObj spid="_x0000_s199170" name="Image" r:id="rId4" imgW="8190476" imgH="6895238" progId="Photoshop.Image.15">
                  <p:embed/>
                </p:oleObj>
              </mc:Choice>
              <mc:Fallback>
                <p:oleObj name="Image" r:id="rId4" imgW="8190476" imgH="6895238" progId="Photoshop.Image.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3488" y="1828800"/>
                        <a:ext cx="4398962"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Content Placeholder 2"/>
          <p:cNvSpPr txBox="1">
            <a:spLocks/>
          </p:cNvSpPr>
          <p:nvPr/>
        </p:nvSpPr>
        <p:spPr bwMode="auto">
          <a:xfrm>
            <a:off x="7177880" y="4973028"/>
            <a:ext cx="508549" cy="3915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lgn="r">
              <a:buFontTx/>
              <a:buNone/>
              <a:defRPr/>
            </a:pPr>
            <a:r>
              <a:rPr lang="en-US" altLang="en-US" sz="1100" kern="0" dirty="0" smtClean="0">
                <a:solidFill>
                  <a:schemeClr val="tx1"/>
                </a:solidFill>
                <a:cs typeface="Arial" panose="020B0604020202020204" pitchFamily="34" charset="0"/>
              </a:rPr>
              <a:t>Strut</a:t>
            </a:r>
          </a:p>
          <a:p>
            <a:pPr marL="0" indent="0" algn="r">
              <a:buFontTx/>
              <a:buNone/>
              <a:defRPr/>
            </a:pPr>
            <a:endParaRPr lang="en-US" altLang="en-US" sz="1300" kern="0" dirty="0" smtClean="0">
              <a:solidFill>
                <a:schemeClr val="tx1"/>
              </a:solidFill>
            </a:endParaRPr>
          </a:p>
          <a:p>
            <a:pPr marL="0" indent="0" algn="r">
              <a:buFontTx/>
              <a:buNone/>
              <a:defRPr/>
            </a:pPr>
            <a:r>
              <a:rPr lang="en-US" altLang="en-US" kern="0" dirty="0" smtClean="0">
                <a:solidFill>
                  <a:schemeClr val="tx1"/>
                </a:solidFill>
              </a:rPr>
              <a:t/>
            </a:r>
            <a:br>
              <a:rPr lang="en-US" altLang="en-US" kern="0" dirty="0" smtClean="0">
                <a:solidFill>
                  <a:schemeClr val="tx1"/>
                </a:solidFill>
              </a:rPr>
            </a:br>
            <a:endParaRPr lang="en-US" altLang="en-US" kern="0" dirty="0" smtClean="0">
              <a:solidFill>
                <a:schemeClr val="tx1"/>
              </a:solidFill>
            </a:endParaRPr>
          </a:p>
          <a:p>
            <a:pPr marL="0" indent="0" algn="r">
              <a:buFontTx/>
              <a:buNone/>
              <a:defRPr/>
            </a:pPr>
            <a:endParaRPr lang="en-US" altLang="en-US" kern="0" dirty="0" smtClean="0">
              <a:solidFill>
                <a:schemeClr val="tx1"/>
              </a:solidFill>
            </a:endParaRPr>
          </a:p>
        </p:txBody>
      </p:sp>
      <p:sp>
        <p:nvSpPr>
          <p:cNvPr id="19" name="Content Placeholder 2"/>
          <p:cNvSpPr txBox="1">
            <a:spLocks/>
          </p:cNvSpPr>
          <p:nvPr/>
        </p:nvSpPr>
        <p:spPr bwMode="auto">
          <a:xfrm>
            <a:off x="8091576" y="2144624"/>
            <a:ext cx="971550" cy="8239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defRPr/>
            </a:pPr>
            <a:r>
              <a:rPr lang="en-US" altLang="en-US" sz="1100" kern="0" dirty="0" smtClean="0">
                <a:solidFill>
                  <a:schemeClr val="tx1"/>
                </a:solidFill>
                <a:cs typeface="Arial" panose="020B0604020202020204" pitchFamily="34" charset="0"/>
              </a:rPr>
              <a:t>Sheeting</a:t>
            </a:r>
          </a:p>
          <a:p>
            <a:pPr marL="0" indent="0">
              <a:buFontTx/>
              <a:buNone/>
              <a:defRPr/>
            </a:pPr>
            <a:endParaRPr lang="en-US" altLang="en-US" sz="1300" kern="0" dirty="0" smtClean="0">
              <a:solidFill>
                <a:schemeClr val="tx1"/>
              </a:solidFill>
            </a:endParaRPr>
          </a:p>
          <a:p>
            <a:pPr marL="0" indent="0">
              <a:buFontTx/>
              <a:buNone/>
              <a:defRPr/>
            </a:pPr>
            <a:r>
              <a:rPr lang="en-US" altLang="en-US" kern="0" dirty="0" smtClean="0">
                <a:solidFill>
                  <a:schemeClr val="tx1"/>
                </a:solidFill>
              </a:rPr>
              <a:t/>
            </a:r>
            <a:br>
              <a:rPr lang="en-US" altLang="en-US" kern="0" dirty="0" smtClean="0">
                <a:solidFill>
                  <a:schemeClr val="tx1"/>
                </a:solidFill>
              </a:rPr>
            </a:br>
            <a:endParaRPr lang="en-US" altLang="en-US" kern="0" dirty="0" smtClean="0">
              <a:solidFill>
                <a:schemeClr val="tx1"/>
              </a:solidFill>
            </a:endParaRPr>
          </a:p>
          <a:p>
            <a:pPr marL="0" indent="0">
              <a:buFontTx/>
              <a:buNone/>
              <a:defRPr/>
            </a:pPr>
            <a:endParaRPr lang="en-US" altLang="en-US" kern="0" dirty="0" smtClean="0">
              <a:solidFill>
                <a:schemeClr val="tx1"/>
              </a:solidFill>
            </a:endParaRPr>
          </a:p>
        </p:txBody>
      </p:sp>
      <p:sp>
        <p:nvSpPr>
          <p:cNvPr id="20" name="Content Placeholder 2"/>
          <p:cNvSpPr txBox="1">
            <a:spLocks/>
          </p:cNvSpPr>
          <p:nvPr/>
        </p:nvSpPr>
        <p:spPr bwMode="auto">
          <a:xfrm>
            <a:off x="5759437" y="1536252"/>
            <a:ext cx="1804987" cy="8239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defRPr/>
            </a:pPr>
            <a:r>
              <a:rPr lang="en-US" altLang="en-US" sz="1100" kern="0" dirty="0" smtClean="0">
                <a:solidFill>
                  <a:schemeClr val="tx1"/>
                </a:solidFill>
                <a:cs typeface="Arial" panose="020B0604020202020204" pitchFamily="34" charset="0"/>
              </a:rPr>
              <a:t>Uprights (when spaced)</a:t>
            </a:r>
          </a:p>
          <a:p>
            <a:pPr marL="0" indent="0">
              <a:buFontTx/>
              <a:buNone/>
              <a:defRPr/>
            </a:pPr>
            <a:endParaRPr lang="en-US" altLang="en-US" sz="1300" kern="0" dirty="0" smtClean="0">
              <a:solidFill>
                <a:schemeClr val="tx1"/>
              </a:solidFill>
            </a:endParaRPr>
          </a:p>
          <a:p>
            <a:pPr marL="0" indent="0">
              <a:buFontTx/>
              <a:buNone/>
              <a:defRPr/>
            </a:pPr>
            <a:r>
              <a:rPr lang="en-US" altLang="en-US" kern="0" dirty="0" smtClean="0">
                <a:solidFill>
                  <a:schemeClr val="tx1"/>
                </a:solidFill>
              </a:rPr>
              <a:t/>
            </a:r>
            <a:br>
              <a:rPr lang="en-US" altLang="en-US" kern="0" dirty="0" smtClean="0">
                <a:solidFill>
                  <a:schemeClr val="tx1"/>
                </a:solidFill>
              </a:rPr>
            </a:br>
            <a:endParaRPr lang="en-US" altLang="en-US" kern="0" dirty="0" smtClean="0">
              <a:solidFill>
                <a:schemeClr val="tx1"/>
              </a:solidFill>
            </a:endParaRPr>
          </a:p>
          <a:p>
            <a:pPr marL="0" indent="0">
              <a:buFontTx/>
              <a:buNone/>
              <a:defRPr/>
            </a:pPr>
            <a:endParaRPr lang="en-US" altLang="en-US" kern="0" dirty="0" smtClean="0">
              <a:solidFill>
                <a:schemeClr val="tx1"/>
              </a:solidFill>
            </a:endParaRPr>
          </a:p>
        </p:txBody>
      </p:sp>
      <p:sp>
        <p:nvSpPr>
          <p:cNvPr id="21" name="Content Placeholder 2"/>
          <p:cNvSpPr txBox="1">
            <a:spLocks/>
          </p:cNvSpPr>
          <p:nvPr/>
        </p:nvSpPr>
        <p:spPr bwMode="auto">
          <a:xfrm>
            <a:off x="7469873" y="3473877"/>
            <a:ext cx="971550" cy="8239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defRPr/>
            </a:pPr>
            <a:r>
              <a:rPr lang="en-US" altLang="en-US" sz="1100" kern="0" dirty="0" smtClean="0">
                <a:solidFill>
                  <a:schemeClr val="tx1"/>
                </a:solidFill>
                <a:cs typeface="Arial" panose="020B0604020202020204" pitchFamily="34" charset="0"/>
              </a:rPr>
              <a:t>Wale</a:t>
            </a:r>
          </a:p>
          <a:p>
            <a:pPr marL="0" indent="0">
              <a:buFontTx/>
              <a:buNone/>
              <a:defRPr/>
            </a:pPr>
            <a:endParaRPr lang="en-US" altLang="en-US" sz="1300" kern="0" dirty="0" smtClean="0">
              <a:solidFill>
                <a:schemeClr val="tx1"/>
              </a:solidFill>
            </a:endParaRPr>
          </a:p>
          <a:p>
            <a:pPr marL="0" indent="0">
              <a:buFontTx/>
              <a:buNone/>
              <a:defRPr/>
            </a:pPr>
            <a:r>
              <a:rPr lang="en-US" altLang="en-US" kern="0" dirty="0" smtClean="0">
                <a:solidFill>
                  <a:schemeClr val="tx1"/>
                </a:solidFill>
              </a:rPr>
              <a:t/>
            </a:r>
            <a:br>
              <a:rPr lang="en-US" altLang="en-US" kern="0" dirty="0" smtClean="0">
                <a:solidFill>
                  <a:schemeClr val="tx1"/>
                </a:solidFill>
              </a:rPr>
            </a:br>
            <a:endParaRPr lang="en-US" altLang="en-US" kern="0" dirty="0" smtClean="0">
              <a:solidFill>
                <a:schemeClr val="tx1"/>
              </a:solidFill>
            </a:endParaRPr>
          </a:p>
          <a:p>
            <a:pPr marL="0" indent="0">
              <a:buFontTx/>
              <a:buNone/>
              <a:defRPr/>
            </a:pPr>
            <a:endParaRPr lang="en-US" altLang="en-US" kern="0" dirty="0" smtClean="0">
              <a:solidFill>
                <a:schemeClr val="tx1"/>
              </a:solidFill>
            </a:endParaRPr>
          </a:p>
        </p:txBody>
      </p:sp>
      <p:cxnSp>
        <p:nvCxnSpPr>
          <p:cNvPr id="22" name="Straight Arrow Connector 21"/>
          <p:cNvCxnSpPr/>
          <p:nvPr/>
        </p:nvCxnSpPr>
        <p:spPr>
          <a:xfrm>
            <a:off x="7639538" y="5117123"/>
            <a:ext cx="4587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698473" y="3169077"/>
            <a:ext cx="153988" cy="2905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8125707" y="2380368"/>
            <a:ext cx="190500" cy="347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870562" y="1750564"/>
            <a:ext cx="301625" cy="304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172187" y="1750564"/>
            <a:ext cx="307975" cy="4381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Common Shoring Types</a:t>
            </a:r>
          </a:p>
        </p:txBody>
      </p:sp>
      <p:sp>
        <p:nvSpPr>
          <p:cNvPr id="200707" name="Content Placeholder 2"/>
          <p:cNvSpPr>
            <a:spLocks noGrp="1"/>
          </p:cNvSpPr>
          <p:nvPr>
            <p:ph idx="1"/>
          </p:nvPr>
        </p:nvSpPr>
        <p:spPr bwMode="auto">
          <a:xfrm>
            <a:off x="371475" y="1381125"/>
            <a:ext cx="3606006" cy="297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spcAft>
                <a:spcPts val="800"/>
              </a:spcAft>
              <a:buNone/>
            </a:pPr>
            <a:r>
              <a:rPr lang="en-US" altLang="en-US" sz="1600" b="1" dirty="0" smtClean="0">
                <a:solidFill>
                  <a:schemeClr val="tx1"/>
                </a:solidFill>
              </a:rPr>
              <a:t>Timber</a:t>
            </a:r>
          </a:p>
          <a:p>
            <a:pPr marL="0" indent="0">
              <a:spcBef>
                <a:spcPct val="0"/>
              </a:spcBef>
              <a:spcAft>
                <a:spcPts val="2000"/>
              </a:spcAft>
              <a:buNone/>
            </a:pPr>
            <a:r>
              <a:rPr lang="en-US" altLang="en-US" dirty="0" smtClean="0">
                <a:solidFill>
                  <a:schemeClr val="tx1"/>
                </a:solidFill>
              </a:rPr>
              <a:t>A wood strut and wale system built on-site within the excavation</a:t>
            </a:r>
          </a:p>
          <a:p>
            <a:pPr marL="0" indent="0">
              <a:spcBef>
                <a:spcPct val="0"/>
              </a:spcBef>
              <a:spcAft>
                <a:spcPts val="800"/>
              </a:spcAft>
              <a:buNone/>
            </a:pPr>
            <a:r>
              <a:rPr lang="en-US" altLang="en-US" sz="1600" b="1" dirty="0" smtClean="0">
                <a:solidFill>
                  <a:schemeClr val="tx1"/>
                </a:solidFill>
              </a:rPr>
              <a:t>Hydraulic </a:t>
            </a:r>
          </a:p>
          <a:p>
            <a:pPr marL="0" indent="0">
              <a:spcBef>
                <a:spcPct val="0"/>
              </a:spcBef>
              <a:spcAft>
                <a:spcPts val="2000"/>
              </a:spcAft>
              <a:buNone/>
            </a:pPr>
            <a:r>
              <a:rPr lang="en-US" altLang="en-US" dirty="0" smtClean="0">
                <a:solidFill>
                  <a:schemeClr val="tx1"/>
                </a:solidFill>
              </a:rPr>
              <a:t>A prefabricated steel or aluminum system that uses hydraulic pressure to engage the struts</a:t>
            </a:r>
          </a:p>
          <a:p>
            <a:pPr marL="0" indent="0">
              <a:spcBef>
                <a:spcPct val="0"/>
              </a:spcBef>
              <a:spcAft>
                <a:spcPts val="800"/>
              </a:spcAft>
              <a:buNone/>
            </a:pPr>
            <a:r>
              <a:rPr lang="en-US" altLang="en-US" sz="1600" b="1" dirty="0" smtClean="0">
                <a:solidFill>
                  <a:schemeClr val="tx1"/>
                </a:solidFill>
              </a:rPr>
              <a:t>Pneumatic</a:t>
            </a:r>
          </a:p>
          <a:p>
            <a:pPr marL="0" indent="0">
              <a:spcBef>
                <a:spcPct val="0"/>
              </a:spcBef>
              <a:spcAft>
                <a:spcPts val="1300"/>
              </a:spcAft>
              <a:buNone/>
            </a:pPr>
            <a:r>
              <a:rPr lang="en-US" altLang="en-US" dirty="0" smtClean="0">
                <a:solidFill>
                  <a:schemeClr val="tx1"/>
                </a:solidFill>
              </a:rPr>
              <a:t>Similar to hydraulic systems, but using pneumatic pressure instead of hydraulics to engage the struts</a:t>
            </a:r>
          </a:p>
        </p:txBody>
      </p:sp>
      <p:sp>
        <p:nvSpPr>
          <p:cNvPr id="8" name="Content Placeholder 2"/>
          <p:cNvSpPr txBox="1">
            <a:spLocks/>
          </p:cNvSpPr>
          <p:nvPr/>
        </p:nvSpPr>
        <p:spPr bwMode="auto">
          <a:xfrm>
            <a:off x="6415088" y="1600200"/>
            <a:ext cx="2895600" cy="3921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spcAft>
                <a:spcPts val="908"/>
              </a:spcAft>
              <a:buFontTx/>
              <a:buNone/>
              <a:defRPr/>
            </a:pPr>
            <a:r>
              <a:rPr lang="en-US" sz="1300" kern="0" dirty="0" smtClean="0"/>
              <a:t/>
            </a:r>
            <a:br>
              <a:rPr lang="en-US" sz="1300" kern="0" dirty="0" smtClean="0"/>
            </a:br>
            <a:endParaRPr lang="en-US" sz="1300" kern="0" dirty="0" smtClean="0"/>
          </a:p>
          <a:p>
            <a:pPr marL="0" indent="0">
              <a:buFontTx/>
              <a:buNone/>
              <a:defRPr/>
            </a:pPr>
            <a:endParaRPr lang="en-US" altLang="en-US" sz="1300" kern="0" dirty="0" smtClean="0"/>
          </a:p>
          <a:p>
            <a:pPr marL="0" indent="0">
              <a:buFontTx/>
              <a:buNone/>
              <a:defRPr/>
            </a:pPr>
            <a:endParaRPr lang="en-US" altLang="en-US" kern="0" dirty="0" smtClean="0"/>
          </a:p>
          <a:p>
            <a:pPr marL="0" indent="0">
              <a:buFontTx/>
              <a:buNone/>
              <a:defRPr/>
            </a:pPr>
            <a:endParaRPr lang="en-US" altLang="en-US" kern="0" dirty="0" smtClean="0"/>
          </a:p>
        </p:txBody>
      </p:sp>
      <p:pic>
        <p:nvPicPr>
          <p:cNvPr id="200709" name="Picture 6" descr="File:Trench-shor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575" y="1435100"/>
            <a:ext cx="2808288"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Box 1"/>
          <p:cNvSpPr txBox="1">
            <a:spLocks noChangeArrowheads="1"/>
          </p:cNvSpPr>
          <p:nvPr/>
        </p:nvSpPr>
        <p:spPr bwMode="auto">
          <a:xfrm>
            <a:off x="6399213" y="4833938"/>
            <a:ext cx="27860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100" dirty="0">
                <a:latin typeface="Tahoma" panose="020B0604030504040204" pitchFamily="34" charset="0"/>
                <a:cs typeface="Tahoma" panose="020B0604030504040204" pitchFamily="34" charset="0"/>
              </a:rPr>
              <a:t>A boxed hydraulic shoring system is lowered into a trench with slings connected to the top of the panels.</a:t>
            </a:r>
          </a:p>
        </p:txBody>
      </p:sp>
      <p:sp>
        <p:nvSpPr>
          <p:cNvPr id="200711" name="TextBox 2"/>
          <p:cNvSpPr txBox="1">
            <a:spLocks noChangeArrowheads="1"/>
          </p:cNvSpPr>
          <p:nvPr/>
        </p:nvSpPr>
        <p:spPr bwMode="auto">
          <a:xfrm>
            <a:off x="8602663" y="4664075"/>
            <a:ext cx="936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800">
                <a:solidFill>
                  <a:srgbClr val="BBBBBB"/>
                </a:solidFill>
              </a:rPr>
              <a:t>Bill Bradley</a:t>
            </a:r>
          </a:p>
        </p:txBody>
      </p:sp>
      <p:sp>
        <p:nvSpPr>
          <p:cNvPr id="9" name="Rectangle 8"/>
          <p:cNvSpPr/>
          <p:nvPr/>
        </p:nvSpPr>
        <p:spPr>
          <a:xfrm>
            <a:off x="371475" y="398463"/>
            <a:ext cx="2017713" cy="292100"/>
          </a:xfrm>
          <a:prstGeom prst="rect">
            <a:avLst/>
          </a:prstGeom>
        </p:spPr>
        <p:txBody>
          <a:bodyPr wrap="none">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5"/>
          <p:cNvGraphicFramePr>
            <a:graphicFrameLocks noChangeAspect="1"/>
          </p:cNvGraphicFramePr>
          <p:nvPr>
            <p:extLst>
              <p:ext uri="{D42A27DB-BD31-4B8C-83A1-F6EECF244321}">
                <p14:modId xmlns:p14="http://schemas.microsoft.com/office/powerpoint/2010/main" val="3523394729"/>
              </p:ext>
            </p:extLst>
          </p:nvPr>
        </p:nvGraphicFramePr>
        <p:xfrm>
          <a:off x="5043488" y="1828800"/>
          <a:ext cx="4398962" cy="3702050"/>
        </p:xfrm>
        <a:graphic>
          <a:graphicData uri="http://schemas.openxmlformats.org/presentationml/2006/ole">
            <mc:AlternateContent xmlns:mc="http://schemas.openxmlformats.org/markup-compatibility/2006">
              <mc:Choice xmlns:v="urn:schemas-microsoft-com:vml" Requires="v">
                <p:oleObj spid="_x0000_s203263" name="Image" r:id="rId4" imgW="8190476" imgH="6895238" progId="Photoshop.Image.15">
                  <p:embed/>
                </p:oleObj>
              </mc:Choice>
              <mc:Fallback>
                <p:oleObj name="Image" r:id="rId4" imgW="8190476" imgH="6895238" progId="Photoshop.Image.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3488" y="1828800"/>
                        <a:ext cx="4398962"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2754" name="Title 1"/>
          <p:cNvSpPr>
            <a:spLocks noGrp="1"/>
          </p:cNvSpPr>
          <p:nvPr>
            <p:ph type="title"/>
          </p:nvPr>
        </p:nvSpPr>
        <p:spPr bwMode="auto">
          <a:xfrm>
            <a:off x="2384425" y="338138"/>
            <a:ext cx="7002463" cy="56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2000" dirty="0" smtClean="0"/>
              <a:t>Timber Shoring</a:t>
            </a:r>
          </a:p>
        </p:txBody>
      </p:sp>
      <p:sp>
        <p:nvSpPr>
          <p:cNvPr id="202755" name="Content Placeholder 2"/>
          <p:cNvSpPr>
            <a:spLocks noGrp="1"/>
          </p:cNvSpPr>
          <p:nvPr>
            <p:ph idx="1"/>
          </p:nvPr>
        </p:nvSpPr>
        <p:spPr bwMode="auto">
          <a:xfrm>
            <a:off x="441718" y="1243683"/>
            <a:ext cx="3329548" cy="3921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38138" indent="-338138">
              <a:spcBef>
                <a:spcPts val="0"/>
              </a:spcBef>
              <a:spcAft>
                <a:spcPts val="1000"/>
              </a:spcAft>
            </a:pPr>
            <a:r>
              <a:rPr lang="en-US" altLang="en-US" dirty="0" smtClean="0">
                <a:solidFill>
                  <a:schemeClr val="tx1"/>
                </a:solidFill>
              </a:rPr>
              <a:t>Timber shores are assembled by hand. </a:t>
            </a:r>
          </a:p>
          <a:p>
            <a:pPr marL="338138" indent="-338138">
              <a:spcBef>
                <a:spcPts val="0"/>
              </a:spcBef>
              <a:spcAft>
                <a:spcPts val="1000"/>
              </a:spcAft>
            </a:pPr>
            <a:r>
              <a:rPr lang="en-US" altLang="en-US" dirty="0" smtClean="0">
                <a:solidFill>
                  <a:schemeClr val="tx1"/>
                </a:solidFill>
              </a:rPr>
              <a:t>Construction is always completed inside the trench. </a:t>
            </a:r>
          </a:p>
          <a:p>
            <a:pPr marL="338138" indent="-338138">
              <a:spcBef>
                <a:spcPts val="0"/>
              </a:spcBef>
              <a:spcAft>
                <a:spcPts val="1000"/>
              </a:spcAft>
            </a:pPr>
            <a:r>
              <a:rPr lang="en-US" altLang="en-US" dirty="0" smtClean="0">
                <a:solidFill>
                  <a:schemeClr val="tx1"/>
                </a:solidFill>
              </a:rPr>
              <a:t>They are most useful for small or irregular excavations where customizability is required.</a:t>
            </a:r>
          </a:p>
          <a:p>
            <a:pPr marL="338138" indent="-338138">
              <a:spcBef>
                <a:spcPts val="0"/>
              </a:spcBef>
              <a:spcAft>
                <a:spcPts val="1000"/>
              </a:spcAft>
            </a:pPr>
            <a:r>
              <a:rPr lang="en-US" altLang="en-US" dirty="0" smtClean="0">
                <a:solidFill>
                  <a:schemeClr val="tx1"/>
                </a:solidFill>
              </a:rPr>
              <a:t>Timber shoring is no longer a common excavation practice because of the extensive labor required and limited ability to reuse materials. </a:t>
            </a:r>
          </a:p>
          <a:p>
            <a:pPr marL="338138" indent="-338138">
              <a:spcBef>
                <a:spcPts val="0"/>
              </a:spcBef>
              <a:spcAft>
                <a:spcPts val="1300"/>
              </a:spcAft>
            </a:pPr>
            <a:r>
              <a:rPr lang="en-US" altLang="en-US" dirty="0" smtClean="0">
                <a:solidFill>
                  <a:schemeClr val="tx1"/>
                </a:solidFill>
              </a:rPr>
              <a:t>Even when timber shoring is used, it is usually augmented with single-cylinder hydraulic struts.</a:t>
            </a:r>
            <a:br>
              <a:rPr lang="en-US" altLang="en-US" dirty="0" smtClean="0">
                <a:solidFill>
                  <a:schemeClr val="tx1"/>
                </a:solidFill>
              </a:rPr>
            </a:br>
            <a:endParaRPr lang="en-US" altLang="en-US" dirty="0" smtClean="0">
              <a:solidFill>
                <a:schemeClr val="tx1"/>
              </a:solidFill>
            </a:endParaRPr>
          </a:p>
          <a:p>
            <a:pPr marL="0" indent="0">
              <a:buFontTx/>
              <a:buNone/>
            </a:pPr>
            <a:endParaRPr lang="en-US" altLang="en-US" dirty="0" smtClean="0">
              <a:solidFill>
                <a:schemeClr val="tx1"/>
              </a:solidFill>
            </a:endParaRPr>
          </a:p>
        </p:txBody>
      </p:sp>
      <p:sp>
        <p:nvSpPr>
          <p:cNvPr id="7" name="Content Placeholder 2"/>
          <p:cNvSpPr txBox="1">
            <a:spLocks/>
          </p:cNvSpPr>
          <p:nvPr/>
        </p:nvSpPr>
        <p:spPr bwMode="auto">
          <a:xfrm>
            <a:off x="7177880" y="4973028"/>
            <a:ext cx="508549" cy="3915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lgn="r">
              <a:buFontTx/>
              <a:buNone/>
              <a:defRPr/>
            </a:pPr>
            <a:r>
              <a:rPr lang="en-US" altLang="en-US" sz="1100" kern="0" dirty="0" smtClean="0">
                <a:solidFill>
                  <a:schemeClr val="tx1"/>
                </a:solidFill>
                <a:cs typeface="Arial" panose="020B0604020202020204" pitchFamily="34" charset="0"/>
              </a:rPr>
              <a:t>Strut</a:t>
            </a:r>
          </a:p>
          <a:p>
            <a:pPr marL="0" indent="0" algn="r">
              <a:buFontTx/>
              <a:buNone/>
              <a:defRPr/>
            </a:pPr>
            <a:endParaRPr lang="en-US" altLang="en-US" sz="1300" kern="0" dirty="0" smtClean="0">
              <a:solidFill>
                <a:schemeClr val="tx1"/>
              </a:solidFill>
            </a:endParaRPr>
          </a:p>
          <a:p>
            <a:pPr marL="0" indent="0" algn="r">
              <a:buFontTx/>
              <a:buNone/>
              <a:defRPr/>
            </a:pPr>
            <a:r>
              <a:rPr lang="en-US" altLang="en-US" kern="0" dirty="0" smtClean="0">
                <a:solidFill>
                  <a:schemeClr val="tx1"/>
                </a:solidFill>
              </a:rPr>
              <a:t/>
            </a:r>
            <a:br>
              <a:rPr lang="en-US" altLang="en-US" kern="0" dirty="0" smtClean="0">
                <a:solidFill>
                  <a:schemeClr val="tx1"/>
                </a:solidFill>
              </a:rPr>
            </a:br>
            <a:endParaRPr lang="en-US" altLang="en-US" kern="0" dirty="0" smtClean="0">
              <a:solidFill>
                <a:schemeClr val="tx1"/>
              </a:solidFill>
            </a:endParaRPr>
          </a:p>
          <a:p>
            <a:pPr marL="0" indent="0" algn="r">
              <a:buFontTx/>
              <a:buNone/>
              <a:defRPr/>
            </a:pPr>
            <a:endParaRPr lang="en-US" altLang="en-US" kern="0" dirty="0" smtClean="0">
              <a:solidFill>
                <a:schemeClr val="tx1"/>
              </a:solidFill>
            </a:endParaRPr>
          </a:p>
        </p:txBody>
      </p:sp>
      <p:sp>
        <p:nvSpPr>
          <p:cNvPr id="8" name="Content Placeholder 2"/>
          <p:cNvSpPr txBox="1">
            <a:spLocks/>
          </p:cNvSpPr>
          <p:nvPr/>
        </p:nvSpPr>
        <p:spPr bwMode="auto">
          <a:xfrm>
            <a:off x="8091576" y="2144624"/>
            <a:ext cx="971550" cy="8239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defRPr/>
            </a:pPr>
            <a:r>
              <a:rPr lang="en-US" altLang="en-US" sz="1100" kern="0" dirty="0" smtClean="0">
                <a:solidFill>
                  <a:schemeClr val="tx1"/>
                </a:solidFill>
                <a:cs typeface="Arial" panose="020B0604020202020204" pitchFamily="34" charset="0"/>
              </a:rPr>
              <a:t>Sheeting</a:t>
            </a:r>
          </a:p>
          <a:p>
            <a:pPr marL="0" indent="0">
              <a:buFontTx/>
              <a:buNone/>
              <a:defRPr/>
            </a:pPr>
            <a:endParaRPr lang="en-US" altLang="en-US" sz="1300" kern="0" dirty="0" smtClean="0">
              <a:solidFill>
                <a:schemeClr val="tx1"/>
              </a:solidFill>
            </a:endParaRPr>
          </a:p>
          <a:p>
            <a:pPr marL="0" indent="0">
              <a:buFontTx/>
              <a:buNone/>
              <a:defRPr/>
            </a:pPr>
            <a:r>
              <a:rPr lang="en-US" altLang="en-US" kern="0" dirty="0" smtClean="0">
                <a:solidFill>
                  <a:schemeClr val="tx1"/>
                </a:solidFill>
              </a:rPr>
              <a:t/>
            </a:r>
            <a:br>
              <a:rPr lang="en-US" altLang="en-US" kern="0" dirty="0" smtClean="0">
                <a:solidFill>
                  <a:schemeClr val="tx1"/>
                </a:solidFill>
              </a:rPr>
            </a:br>
            <a:endParaRPr lang="en-US" altLang="en-US" kern="0" dirty="0" smtClean="0">
              <a:solidFill>
                <a:schemeClr val="tx1"/>
              </a:solidFill>
            </a:endParaRPr>
          </a:p>
          <a:p>
            <a:pPr marL="0" indent="0">
              <a:buFontTx/>
              <a:buNone/>
              <a:defRPr/>
            </a:pPr>
            <a:endParaRPr lang="en-US" altLang="en-US" kern="0" dirty="0" smtClean="0">
              <a:solidFill>
                <a:schemeClr val="tx1"/>
              </a:solidFill>
            </a:endParaRPr>
          </a:p>
        </p:txBody>
      </p:sp>
      <p:sp>
        <p:nvSpPr>
          <p:cNvPr id="9" name="Content Placeholder 2"/>
          <p:cNvSpPr txBox="1">
            <a:spLocks/>
          </p:cNvSpPr>
          <p:nvPr/>
        </p:nvSpPr>
        <p:spPr bwMode="auto">
          <a:xfrm>
            <a:off x="5759437" y="1536252"/>
            <a:ext cx="1804987" cy="8239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defRPr/>
            </a:pPr>
            <a:r>
              <a:rPr lang="en-US" altLang="en-US" sz="1100" kern="0" dirty="0" smtClean="0">
                <a:solidFill>
                  <a:schemeClr val="tx1"/>
                </a:solidFill>
                <a:cs typeface="Arial" panose="020B0604020202020204" pitchFamily="34" charset="0"/>
              </a:rPr>
              <a:t>Uprights (when spaced)</a:t>
            </a:r>
          </a:p>
          <a:p>
            <a:pPr marL="0" indent="0">
              <a:buFontTx/>
              <a:buNone/>
              <a:defRPr/>
            </a:pPr>
            <a:endParaRPr lang="en-US" altLang="en-US" sz="1300" kern="0" dirty="0" smtClean="0">
              <a:solidFill>
                <a:schemeClr val="tx1"/>
              </a:solidFill>
            </a:endParaRPr>
          </a:p>
          <a:p>
            <a:pPr marL="0" indent="0">
              <a:buFontTx/>
              <a:buNone/>
              <a:defRPr/>
            </a:pPr>
            <a:r>
              <a:rPr lang="en-US" altLang="en-US" kern="0" dirty="0" smtClean="0">
                <a:solidFill>
                  <a:schemeClr val="tx1"/>
                </a:solidFill>
              </a:rPr>
              <a:t/>
            </a:r>
            <a:br>
              <a:rPr lang="en-US" altLang="en-US" kern="0" dirty="0" smtClean="0">
                <a:solidFill>
                  <a:schemeClr val="tx1"/>
                </a:solidFill>
              </a:rPr>
            </a:br>
            <a:endParaRPr lang="en-US" altLang="en-US" kern="0" dirty="0" smtClean="0">
              <a:solidFill>
                <a:schemeClr val="tx1"/>
              </a:solidFill>
            </a:endParaRPr>
          </a:p>
          <a:p>
            <a:pPr marL="0" indent="0">
              <a:buFontTx/>
              <a:buNone/>
              <a:defRPr/>
            </a:pPr>
            <a:endParaRPr lang="en-US" altLang="en-US" kern="0" dirty="0" smtClean="0">
              <a:solidFill>
                <a:schemeClr val="tx1"/>
              </a:solidFill>
            </a:endParaRPr>
          </a:p>
        </p:txBody>
      </p:sp>
      <p:sp>
        <p:nvSpPr>
          <p:cNvPr id="10" name="Content Placeholder 2"/>
          <p:cNvSpPr txBox="1">
            <a:spLocks/>
          </p:cNvSpPr>
          <p:nvPr/>
        </p:nvSpPr>
        <p:spPr bwMode="auto">
          <a:xfrm>
            <a:off x="7469873" y="3473877"/>
            <a:ext cx="971550" cy="8239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defRPr/>
            </a:pPr>
            <a:r>
              <a:rPr lang="en-US" altLang="en-US" sz="1100" kern="0" dirty="0" smtClean="0">
                <a:solidFill>
                  <a:schemeClr val="tx1"/>
                </a:solidFill>
                <a:cs typeface="Arial" panose="020B0604020202020204" pitchFamily="34" charset="0"/>
              </a:rPr>
              <a:t>Wale</a:t>
            </a:r>
          </a:p>
          <a:p>
            <a:pPr marL="0" indent="0">
              <a:buFontTx/>
              <a:buNone/>
              <a:defRPr/>
            </a:pPr>
            <a:endParaRPr lang="en-US" altLang="en-US" sz="1300" kern="0" dirty="0" smtClean="0">
              <a:solidFill>
                <a:schemeClr val="tx1"/>
              </a:solidFill>
            </a:endParaRPr>
          </a:p>
          <a:p>
            <a:pPr marL="0" indent="0">
              <a:buFontTx/>
              <a:buNone/>
              <a:defRPr/>
            </a:pPr>
            <a:r>
              <a:rPr lang="en-US" altLang="en-US" kern="0" dirty="0" smtClean="0">
                <a:solidFill>
                  <a:schemeClr val="tx1"/>
                </a:solidFill>
              </a:rPr>
              <a:t/>
            </a:r>
            <a:br>
              <a:rPr lang="en-US" altLang="en-US" kern="0" dirty="0" smtClean="0">
                <a:solidFill>
                  <a:schemeClr val="tx1"/>
                </a:solidFill>
              </a:rPr>
            </a:br>
            <a:endParaRPr lang="en-US" altLang="en-US" kern="0" dirty="0" smtClean="0">
              <a:solidFill>
                <a:schemeClr val="tx1"/>
              </a:solidFill>
            </a:endParaRPr>
          </a:p>
          <a:p>
            <a:pPr marL="0" indent="0">
              <a:buFontTx/>
              <a:buNone/>
              <a:defRPr/>
            </a:pPr>
            <a:endParaRPr lang="en-US" altLang="en-US" kern="0" dirty="0" smtClean="0">
              <a:solidFill>
                <a:schemeClr val="tx1"/>
              </a:solidFill>
            </a:endParaRPr>
          </a:p>
        </p:txBody>
      </p:sp>
      <p:cxnSp>
        <p:nvCxnSpPr>
          <p:cNvPr id="3" name="Straight Arrow Connector 2"/>
          <p:cNvCxnSpPr/>
          <p:nvPr/>
        </p:nvCxnSpPr>
        <p:spPr>
          <a:xfrm>
            <a:off x="7639538" y="5117123"/>
            <a:ext cx="4587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698473" y="3169077"/>
            <a:ext cx="153988" cy="2905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125707" y="2380368"/>
            <a:ext cx="190500" cy="347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870562" y="1750564"/>
            <a:ext cx="301625" cy="304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172187" y="1750564"/>
            <a:ext cx="307975" cy="4381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71475" y="398463"/>
            <a:ext cx="2017713" cy="292100"/>
          </a:xfrm>
          <a:prstGeom prst="rect">
            <a:avLst/>
          </a:prstGeom>
        </p:spPr>
        <p:txBody>
          <a:bodyPr wrap="none">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Hydraulic Shoring</a:t>
            </a:r>
          </a:p>
        </p:txBody>
      </p:sp>
      <p:sp>
        <p:nvSpPr>
          <p:cNvPr id="56323" name="Content Placeholder 2"/>
          <p:cNvSpPr>
            <a:spLocks noGrp="1"/>
          </p:cNvSpPr>
          <p:nvPr>
            <p:ph idx="1"/>
          </p:nvPr>
        </p:nvSpPr>
        <p:spPr bwMode="auto">
          <a:xfrm>
            <a:off x="386556" y="1282700"/>
            <a:ext cx="4200525" cy="42227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300"/>
              </a:spcAft>
              <a:buFontTx/>
              <a:buNone/>
              <a:defRPr/>
            </a:pPr>
            <a:r>
              <a:rPr lang="en-US" dirty="0" smtClean="0">
                <a:solidFill>
                  <a:schemeClr val="tx1"/>
                </a:solidFill>
              </a:rPr>
              <a:t>Today, many trenching operations use prefabricated hydraulic shoring systems, which offer numerous safety advantages over timber shoring.</a:t>
            </a:r>
            <a:endParaRPr lang="en-US" dirty="0">
              <a:solidFill>
                <a:schemeClr val="tx1"/>
              </a:solidFill>
            </a:endParaRPr>
          </a:p>
          <a:p>
            <a:pPr marL="339725" indent="-339725">
              <a:spcBef>
                <a:spcPts val="0"/>
              </a:spcBef>
              <a:spcAft>
                <a:spcPts val="1300"/>
              </a:spcAft>
              <a:defRPr/>
            </a:pPr>
            <a:r>
              <a:rPr lang="en-US" dirty="0" smtClean="0">
                <a:solidFill>
                  <a:schemeClr val="tx1"/>
                </a:solidFill>
              </a:rPr>
              <a:t>They can be installed or removed without entering the trench.</a:t>
            </a:r>
            <a:endParaRPr lang="en-US" dirty="0">
              <a:solidFill>
                <a:schemeClr val="tx1"/>
              </a:solidFill>
            </a:endParaRPr>
          </a:p>
          <a:p>
            <a:pPr marL="339725" indent="-339725">
              <a:spcBef>
                <a:spcPts val="0"/>
              </a:spcBef>
              <a:spcAft>
                <a:spcPts val="1300"/>
              </a:spcAft>
              <a:defRPr/>
            </a:pPr>
            <a:r>
              <a:rPr lang="en-US" dirty="0" smtClean="0">
                <a:solidFill>
                  <a:schemeClr val="tx1"/>
                </a:solidFill>
              </a:rPr>
              <a:t>They are </a:t>
            </a:r>
            <a:r>
              <a:rPr lang="en-US" dirty="0">
                <a:solidFill>
                  <a:schemeClr val="tx1"/>
                </a:solidFill>
              </a:rPr>
              <a:t>e</a:t>
            </a:r>
            <a:r>
              <a:rPr lang="en-US" dirty="0" smtClean="0">
                <a:solidFill>
                  <a:schemeClr val="tx1"/>
                </a:solidFill>
              </a:rPr>
              <a:t>asily adaptable to fit various trench widths and depths.</a:t>
            </a:r>
            <a:endParaRPr lang="en-US" dirty="0">
              <a:solidFill>
                <a:schemeClr val="tx1"/>
              </a:solidFill>
            </a:endParaRPr>
          </a:p>
          <a:p>
            <a:pPr marL="339725" indent="-339725">
              <a:spcBef>
                <a:spcPts val="0"/>
              </a:spcBef>
              <a:spcAft>
                <a:spcPts val="1300"/>
              </a:spcAft>
              <a:defRPr/>
            </a:pPr>
            <a:r>
              <a:rPr lang="en-US" dirty="0">
                <a:solidFill>
                  <a:schemeClr val="tx1"/>
                </a:solidFill>
              </a:rPr>
              <a:t>They are </a:t>
            </a:r>
            <a:r>
              <a:rPr lang="en-US" dirty="0" smtClean="0">
                <a:solidFill>
                  <a:schemeClr val="tx1"/>
                </a:solidFill>
              </a:rPr>
              <a:t>light enough to be installed by a single employee</a:t>
            </a:r>
            <a:endParaRPr lang="en-US" dirty="0">
              <a:solidFill>
                <a:schemeClr val="tx1"/>
              </a:solidFill>
            </a:endParaRPr>
          </a:p>
          <a:p>
            <a:pPr marL="339725" indent="-339725">
              <a:spcBef>
                <a:spcPts val="0"/>
              </a:spcBef>
              <a:spcAft>
                <a:spcPts val="1300"/>
              </a:spcAft>
              <a:defRPr/>
            </a:pPr>
            <a:r>
              <a:rPr lang="en-US" dirty="0" smtClean="0">
                <a:solidFill>
                  <a:schemeClr val="tx1"/>
                </a:solidFill>
              </a:rPr>
              <a:t>Pressure can be regulated so that it is evenly distributed along the trench.</a:t>
            </a:r>
            <a:endParaRPr lang="en-US" dirty="0">
              <a:solidFill>
                <a:schemeClr val="tx1"/>
              </a:solidFill>
            </a:endParaRPr>
          </a:p>
          <a:p>
            <a:pPr marL="339725" indent="-339725">
              <a:spcBef>
                <a:spcPts val="0"/>
              </a:spcBef>
              <a:spcAft>
                <a:spcPts val="1300"/>
              </a:spcAft>
              <a:defRPr/>
            </a:pPr>
            <a:r>
              <a:rPr lang="en-US" dirty="0" smtClean="0">
                <a:solidFill>
                  <a:schemeClr val="tx1"/>
                </a:solidFill>
              </a:rPr>
              <a:t>They can </a:t>
            </a:r>
            <a:r>
              <a:rPr lang="en-US" dirty="0">
                <a:solidFill>
                  <a:schemeClr val="tx1"/>
                </a:solidFill>
              </a:rPr>
              <a:t>hold </a:t>
            </a:r>
            <a:r>
              <a:rPr lang="en-US" dirty="0" smtClean="0">
                <a:solidFill>
                  <a:schemeClr val="tx1"/>
                </a:solidFill>
              </a:rPr>
              <a:t>themselves in </a:t>
            </a:r>
            <a:r>
              <a:rPr lang="en-US" dirty="0">
                <a:solidFill>
                  <a:schemeClr val="tx1"/>
                </a:solidFill>
              </a:rPr>
              <a:t>place against the trench </a:t>
            </a:r>
            <a:r>
              <a:rPr lang="en-US" dirty="0" smtClean="0">
                <a:solidFill>
                  <a:schemeClr val="tx1"/>
                </a:solidFill>
              </a:rPr>
              <a:t>wall. They do not </a:t>
            </a:r>
            <a:r>
              <a:rPr lang="en-US" dirty="0">
                <a:solidFill>
                  <a:schemeClr val="tx1"/>
                </a:solidFill>
              </a:rPr>
              <a:t>require support from the trench </a:t>
            </a:r>
            <a:r>
              <a:rPr lang="en-US" dirty="0" smtClean="0">
                <a:solidFill>
                  <a:schemeClr val="tx1"/>
                </a:solidFill>
              </a:rPr>
              <a:t>base.</a:t>
            </a:r>
            <a:endParaRPr lang="en-US" dirty="0">
              <a:solidFill>
                <a:schemeClr val="tx1"/>
              </a:solidFill>
            </a:endParaRPr>
          </a:p>
        </p:txBody>
      </p:sp>
      <p:sp>
        <p:nvSpPr>
          <p:cNvPr id="6" name="Rectangle 5"/>
          <p:cNvSpPr/>
          <p:nvPr/>
        </p:nvSpPr>
        <p:spPr>
          <a:xfrm>
            <a:off x="371475" y="387174"/>
            <a:ext cx="2017713" cy="292100"/>
          </a:xfrm>
          <a:prstGeom prst="rect">
            <a:avLst/>
          </a:prstGeom>
        </p:spPr>
        <p:txBody>
          <a:bodyPr wrap="none">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4481" y="1524000"/>
            <a:ext cx="2657475"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96681" y="4267200"/>
            <a:ext cx="1653382" cy="1015663"/>
          </a:xfrm>
          <a:prstGeom prst="rect">
            <a:avLst/>
          </a:prstGeom>
          <a:noFill/>
        </p:spPr>
        <p:txBody>
          <a:bodyPr wrap="square">
            <a:spAutoFit/>
          </a:bodyPr>
          <a:lstStyle/>
          <a:p>
            <a:pPr algn="r">
              <a:defRPr/>
            </a:pPr>
            <a:r>
              <a:rPr lang="en-US" sz="1000" dirty="0">
                <a:latin typeface="+mn-lt"/>
              </a:rPr>
              <a:t>This pre-manufactured hydraulic shoring </a:t>
            </a:r>
            <a:r>
              <a:rPr lang="en-US" sz="1000" dirty="0" smtClean="0">
                <a:latin typeface="+mn-lt"/>
              </a:rPr>
              <a:t>system is </a:t>
            </a:r>
            <a:r>
              <a:rPr lang="en-US" sz="1000" dirty="0">
                <a:latin typeface="+mn-lt"/>
              </a:rPr>
              <a:t>easily unfolded and installed by a single worker standing above the </a:t>
            </a:r>
            <a:r>
              <a:rPr lang="en-US" sz="1000" dirty="0" smtClean="0">
                <a:latin typeface="+mn-lt"/>
              </a:rPr>
              <a:t>trench.</a:t>
            </a:r>
            <a:endParaRPr lang="en-US" sz="1000" dirty="0">
              <a:latin typeface="+mn-l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bwMode="auto">
          <a:xfrm>
            <a:off x="2363788" y="347663"/>
            <a:ext cx="7002462" cy="56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2000" dirty="0" smtClean="0"/>
              <a:t>Shoring Systems</a:t>
            </a:r>
          </a:p>
        </p:txBody>
      </p:sp>
      <p:sp>
        <p:nvSpPr>
          <p:cNvPr id="54275" name="Content Placeholder 2"/>
          <p:cNvSpPr>
            <a:spLocks noGrp="1"/>
          </p:cNvSpPr>
          <p:nvPr>
            <p:ph idx="1"/>
          </p:nvPr>
        </p:nvSpPr>
        <p:spPr bwMode="auto">
          <a:xfrm>
            <a:off x="371475" y="2971800"/>
            <a:ext cx="3834606" cy="214628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800"/>
              </a:spcAft>
              <a:buFontTx/>
              <a:buNone/>
              <a:defRPr/>
            </a:pPr>
            <a:r>
              <a:rPr lang="en-US" altLang="en-US" sz="1600" b="1" dirty="0" smtClean="0">
                <a:solidFill>
                  <a:schemeClr val="tx1"/>
                </a:solidFill>
              </a:rPr>
              <a:t>Timber shoring:</a:t>
            </a:r>
            <a:endParaRPr lang="en-US" altLang="en-US" sz="1600" dirty="0">
              <a:solidFill>
                <a:schemeClr val="tx1"/>
              </a:solidFill>
            </a:endParaRPr>
          </a:p>
          <a:p>
            <a:pPr marL="0" indent="0">
              <a:spcBef>
                <a:spcPts val="0"/>
              </a:spcBef>
              <a:spcAft>
                <a:spcPts val="600"/>
              </a:spcAft>
              <a:buFontTx/>
              <a:buNone/>
              <a:defRPr/>
            </a:pPr>
            <a:r>
              <a:rPr lang="en-US" altLang="en-US" dirty="0" smtClean="0">
                <a:solidFill>
                  <a:schemeClr val="tx1"/>
                </a:solidFill>
              </a:rPr>
              <a:t>To design an adequate timber shoring system, do the following:</a:t>
            </a:r>
          </a:p>
          <a:p>
            <a:pPr marL="339725" indent="-339725">
              <a:spcBef>
                <a:spcPts val="0"/>
              </a:spcBef>
              <a:spcAft>
                <a:spcPts val="1300"/>
              </a:spcAft>
              <a:buFont typeface="Arial" panose="020B0604020202020204" pitchFamily="34" charset="0"/>
              <a:buChar char="•"/>
              <a:defRPr/>
            </a:pPr>
            <a:r>
              <a:rPr lang="en-US" altLang="en-US" dirty="0" smtClean="0">
                <a:solidFill>
                  <a:schemeClr val="tx1"/>
                </a:solidFill>
              </a:rPr>
              <a:t>Reference the tabular data contained in OSHA 1926 Subpart P App C.</a:t>
            </a:r>
          </a:p>
          <a:p>
            <a:pPr marL="339725" indent="-339725">
              <a:spcBef>
                <a:spcPts val="0"/>
              </a:spcBef>
              <a:spcAft>
                <a:spcPts val="1300"/>
              </a:spcAft>
              <a:buFont typeface="Arial" panose="020B0604020202020204" pitchFamily="34" charset="0"/>
              <a:buChar char="•"/>
              <a:defRPr/>
            </a:pPr>
            <a:r>
              <a:rPr lang="en-US" altLang="en-US" dirty="0" smtClean="0">
                <a:solidFill>
                  <a:schemeClr val="tx1"/>
                </a:solidFill>
              </a:rPr>
              <a:t>Obtain the services of a registered professional engineer.</a:t>
            </a:r>
          </a:p>
        </p:txBody>
      </p:sp>
      <p:sp>
        <p:nvSpPr>
          <p:cNvPr id="15" name="Content Placeholder 2"/>
          <p:cNvSpPr txBox="1">
            <a:spLocks/>
          </p:cNvSpPr>
          <p:nvPr/>
        </p:nvSpPr>
        <p:spPr bwMode="auto">
          <a:xfrm>
            <a:off x="4968080" y="2971800"/>
            <a:ext cx="4191001" cy="29575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spcBef>
                <a:spcPts val="0"/>
              </a:spcBef>
              <a:spcAft>
                <a:spcPts val="800"/>
              </a:spcAft>
              <a:buFontTx/>
              <a:buNone/>
              <a:defRPr/>
            </a:pPr>
            <a:r>
              <a:rPr lang="en-US" altLang="en-US" sz="1600" b="1" kern="0" dirty="0" smtClean="0">
                <a:solidFill>
                  <a:schemeClr val="tx1"/>
                </a:solidFill>
              </a:rPr>
              <a:t>Aluminum hydraulic shoring:</a:t>
            </a:r>
            <a:endParaRPr lang="en-US" altLang="en-US" sz="1600" kern="0" dirty="0">
              <a:solidFill>
                <a:schemeClr val="tx1"/>
              </a:solidFill>
            </a:endParaRPr>
          </a:p>
          <a:p>
            <a:pPr marL="0" indent="0">
              <a:spcBef>
                <a:spcPts val="0"/>
              </a:spcBef>
              <a:spcAft>
                <a:spcPts val="600"/>
              </a:spcAft>
              <a:buNone/>
              <a:defRPr/>
            </a:pPr>
            <a:r>
              <a:rPr lang="en-US" altLang="en-US" sz="1300" kern="0" dirty="0" smtClean="0">
                <a:solidFill>
                  <a:schemeClr val="tx1"/>
                </a:solidFill>
              </a:rPr>
              <a:t>To </a:t>
            </a:r>
            <a:r>
              <a:rPr lang="en-US" altLang="en-US" sz="1300" dirty="0">
                <a:solidFill>
                  <a:schemeClr val="tx1"/>
                </a:solidFill>
              </a:rPr>
              <a:t>design an adequate </a:t>
            </a:r>
            <a:r>
              <a:rPr lang="en-US" altLang="en-US" sz="1300" kern="0" dirty="0" smtClean="0">
                <a:solidFill>
                  <a:schemeClr val="tx1"/>
                </a:solidFill>
              </a:rPr>
              <a:t>hydraulic shoring system, </a:t>
            </a:r>
            <a:r>
              <a:rPr lang="en-US" altLang="en-US" sz="1300" dirty="0" smtClean="0">
                <a:solidFill>
                  <a:schemeClr val="tx1"/>
                </a:solidFill>
              </a:rPr>
              <a:t>do </a:t>
            </a:r>
            <a:r>
              <a:rPr lang="en-US" altLang="en-US" sz="1300" dirty="0">
                <a:solidFill>
                  <a:schemeClr val="tx1"/>
                </a:solidFill>
              </a:rPr>
              <a:t>the </a:t>
            </a:r>
            <a:r>
              <a:rPr lang="en-US" altLang="en-US" sz="1300" dirty="0" smtClean="0">
                <a:solidFill>
                  <a:schemeClr val="tx1"/>
                </a:solidFill>
              </a:rPr>
              <a:t>following:</a:t>
            </a:r>
            <a:endParaRPr lang="en-US" altLang="en-US" sz="1300" kern="0" dirty="0" smtClean="0">
              <a:solidFill>
                <a:schemeClr val="tx1"/>
              </a:solidFill>
            </a:endParaRPr>
          </a:p>
          <a:p>
            <a:pPr marL="339725" indent="-339725">
              <a:spcBef>
                <a:spcPts val="0"/>
              </a:spcBef>
              <a:spcAft>
                <a:spcPts val="1000"/>
              </a:spcAft>
              <a:buFont typeface="Arial" panose="020B0604020202020204" pitchFamily="34" charset="0"/>
              <a:buChar char="•"/>
              <a:defRPr/>
            </a:pPr>
            <a:r>
              <a:rPr lang="en-US" altLang="en-US" sz="1300" kern="0" dirty="0" smtClean="0">
                <a:solidFill>
                  <a:schemeClr val="tx1"/>
                </a:solidFill>
              </a:rPr>
              <a:t>When </a:t>
            </a:r>
            <a:r>
              <a:rPr lang="en-US" altLang="en-US" sz="1300" kern="0" dirty="0">
                <a:solidFill>
                  <a:schemeClr val="tx1"/>
                </a:solidFill>
              </a:rPr>
              <a:t>using </a:t>
            </a:r>
            <a:r>
              <a:rPr lang="en-US" altLang="en-US" sz="1300" kern="0" dirty="0" smtClean="0">
                <a:solidFill>
                  <a:schemeClr val="tx1"/>
                </a:solidFill>
              </a:rPr>
              <a:t>a pre-manufactured system, it is critical to first r</a:t>
            </a:r>
            <a:r>
              <a:rPr lang="en-US" altLang="en-US" sz="1300" dirty="0" smtClean="0">
                <a:solidFill>
                  <a:schemeClr val="tx1"/>
                </a:solidFill>
              </a:rPr>
              <a:t>eference the </a:t>
            </a:r>
            <a:r>
              <a:rPr lang="en-US" altLang="en-US" sz="1300" kern="0" dirty="0" smtClean="0">
                <a:solidFill>
                  <a:schemeClr val="tx1"/>
                </a:solidFill>
              </a:rPr>
              <a:t>manufacturer-provided tabular data.</a:t>
            </a:r>
          </a:p>
          <a:p>
            <a:pPr marL="339725" indent="-339725">
              <a:spcBef>
                <a:spcPts val="0"/>
              </a:spcBef>
              <a:spcAft>
                <a:spcPts val="1000"/>
              </a:spcAft>
              <a:buFont typeface="Arial" panose="020B0604020202020204" pitchFamily="34" charset="0"/>
              <a:buChar char="•"/>
              <a:defRPr/>
            </a:pPr>
            <a:r>
              <a:rPr lang="en-US" altLang="en-US" sz="1300" dirty="0" smtClean="0">
                <a:solidFill>
                  <a:schemeClr val="tx1"/>
                </a:solidFill>
              </a:rPr>
              <a:t>Reference </a:t>
            </a:r>
            <a:r>
              <a:rPr lang="en-US" altLang="en-US" sz="1300" kern="0" dirty="0" smtClean="0">
                <a:solidFill>
                  <a:schemeClr val="tx1"/>
                </a:solidFill>
              </a:rPr>
              <a:t>the tabular data contained in OSHA 1926 Subpart P App D.</a:t>
            </a:r>
          </a:p>
          <a:p>
            <a:pPr marL="339725" indent="-339725">
              <a:spcBef>
                <a:spcPts val="0"/>
              </a:spcBef>
              <a:spcAft>
                <a:spcPts val="1300"/>
              </a:spcAft>
              <a:buFont typeface="Arial" panose="020B0604020202020204" pitchFamily="34" charset="0"/>
              <a:buChar char="•"/>
              <a:defRPr/>
            </a:pPr>
            <a:r>
              <a:rPr lang="en-US" altLang="en-US" sz="1300" dirty="0" smtClean="0">
                <a:solidFill>
                  <a:schemeClr val="tx1"/>
                </a:solidFill>
              </a:rPr>
              <a:t>Obtain </a:t>
            </a:r>
            <a:r>
              <a:rPr lang="en-US" altLang="en-US" sz="1300" dirty="0">
                <a:solidFill>
                  <a:schemeClr val="tx1"/>
                </a:solidFill>
              </a:rPr>
              <a:t>the services </a:t>
            </a:r>
            <a:r>
              <a:rPr lang="en-US" altLang="en-US" sz="1300" dirty="0" smtClean="0">
                <a:solidFill>
                  <a:schemeClr val="tx1"/>
                </a:solidFill>
              </a:rPr>
              <a:t>of </a:t>
            </a:r>
            <a:r>
              <a:rPr lang="en-US" altLang="en-US" sz="1300" kern="0" dirty="0" smtClean="0">
                <a:solidFill>
                  <a:schemeClr val="tx1"/>
                </a:solidFill>
              </a:rPr>
              <a:t>a registered professional engineer.</a:t>
            </a:r>
          </a:p>
        </p:txBody>
      </p:sp>
      <p:sp>
        <p:nvSpPr>
          <p:cNvPr id="7" name="Rectangle 6"/>
          <p:cNvSpPr/>
          <p:nvPr/>
        </p:nvSpPr>
        <p:spPr>
          <a:xfrm>
            <a:off x="371475" y="398463"/>
            <a:ext cx="2017713" cy="292100"/>
          </a:xfrm>
          <a:prstGeom prst="rect">
            <a:avLst/>
          </a:prstGeom>
        </p:spPr>
        <p:txBody>
          <a:bodyPr wrap="none">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9688" y="1066800"/>
            <a:ext cx="12192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075" y="1143000"/>
            <a:ext cx="13700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27025"/>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Shoring</a:t>
            </a:r>
            <a:r>
              <a:rPr lang="en-US" altLang="en-US" sz="2000" b="0" dirty="0" smtClean="0"/>
              <a:t> </a:t>
            </a:r>
            <a:r>
              <a:rPr lang="en-US" altLang="en-US" sz="2000" dirty="0" smtClean="0"/>
              <a:t>Systems</a:t>
            </a:r>
          </a:p>
        </p:txBody>
      </p:sp>
      <p:sp>
        <p:nvSpPr>
          <p:cNvPr id="208899" name="Content Placeholder 2"/>
          <p:cNvSpPr>
            <a:spLocks noGrp="1"/>
          </p:cNvSpPr>
          <p:nvPr>
            <p:ph idx="1"/>
          </p:nvPr>
        </p:nvSpPr>
        <p:spPr bwMode="auto">
          <a:xfrm>
            <a:off x="371475" y="1355726"/>
            <a:ext cx="2985822" cy="3768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800"/>
              </a:spcAft>
              <a:buFontTx/>
              <a:buNone/>
            </a:pPr>
            <a:r>
              <a:rPr lang="en-US" altLang="en-US" b="1" dirty="0" smtClean="0">
                <a:solidFill>
                  <a:schemeClr val="tx1"/>
                </a:solidFill>
              </a:rPr>
              <a:t>Pneumatic shoring:</a:t>
            </a:r>
          </a:p>
          <a:p>
            <a:pPr marL="0" indent="0">
              <a:spcBef>
                <a:spcPts val="0"/>
              </a:spcBef>
              <a:spcAft>
                <a:spcPts val="1300"/>
              </a:spcAft>
              <a:buFontTx/>
              <a:buNone/>
            </a:pPr>
            <a:r>
              <a:rPr lang="en-US" altLang="en-US" dirty="0">
                <a:solidFill>
                  <a:schemeClr val="tx1"/>
                </a:solidFill>
              </a:rPr>
              <a:t>P</a:t>
            </a:r>
            <a:r>
              <a:rPr lang="en-US" altLang="en-US" dirty="0" smtClean="0">
                <a:solidFill>
                  <a:schemeClr val="tx1"/>
                </a:solidFill>
              </a:rPr>
              <a:t>neumatic shoring also uses pressurized struts to support trench walls, but they are are pressurized with air.</a:t>
            </a:r>
          </a:p>
          <a:p>
            <a:pPr marL="0" indent="0">
              <a:spcBef>
                <a:spcPts val="0"/>
              </a:spcBef>
              <a:buFontTx/>
              <a:buNone/>
            </a:pPr>
            <a:r>
              <a:rPr lang="en-US" altLang="en-US" dirty="0" smtClean="0">
                <a:solidFill>
                  <a:schemeClr val="tx1"/>
                </a:solidFill>
              </a:rPr>
              <a:t>Pneumatic and hydraulic shoring systems share many advantages over timber shoring. However, unlike hydraulic systems, pneumatic shoring requires an air compressor on-site to engage the system.</a:t>
            </a:r>
          </a:p>
        </p:txBody>
      </p:sp>
      <p:sp>
        <p:nvSpPr>
          <p:cNvPr id="5" name="Content Placeholder 2"/>
          <p:cNvSpPr txBox="1">
            <a:spLocks/>
          </p:cNvSpPr>
          <p:nvPr/>
        </p:nvSpPr>
        <p:spPr bwMode="auto">
          <a:xfrm>
            <a:off x="5701452" y="1355726"/>
            <a:ext cx="3600591" cy="42068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spcBef>
                <a:spcPts val="0"/>
              </a:spcBef>
              <a:spcAft>
                <a:spcPts val="800"/>
              </a:spcAft>
              <a:buFontTx/>
              <a:buNone/>
              <a:defRPr/>
            </a:pPr>
            <a:r>
              <a:rPr lang="en-US" altLang="en-US" sz="1300" b="1" kern="0" dirty="0" smtClean="0">
                <a:solidFill>
                  <a:schemeClr val="tx1"/>
                </a:solidFill>
              </a:rPr>
              <a:t>Screw jack shoring struts (screw jacks):</a:t>
            </a:r>
            <a:r>
              <a:rPr lang="en-US" altLang="en-US" sz="1300" kern="0" dirty="0" smtClean="0">
                <a:solidFill>
                  <a:schemeClr val="tx1"/>
                </a:solidFill>
              </a:rPr>
              <a:t> </a:t>
            </a:r>
          </a:p>
          <a:p>
            <a:pPr marL="0" indent="0">
              <a:spcBef>
                <a:spcPts val="0"/>
              </a:spcBef>
              <a:spcAft>
                <a:spcPts val="800"/>
              </a:spcAft>
              <a:buFontTx/>
              <a:buNone/>
              <a:defRPr/>
            </a:pPr>
            <a:r>
              <a:rPr lang="en-US" altLang="en-US" sz="1300" kern="0" dirty="0" smtClean="0">
                <a:solidFill>
                  <a:schemeClr val="tx1"/>
                </a:solidFill>
              </a:rPr>
              <a:t>Unlike pressurized shoring struts, screw jacks must be manually engaged and adjusted. </a:t>
            </a:r>
          </a:p>
          <a:p>
            <a:pPr marL="0" indent="0">
              <a:spcBef>
                <a:spcPts val="0"/>
              </a:spcBef>
              <a:spcAft>
                <a:spcPts val="800"/>
              </a:spcAft>
              <a:buFontTx/>
              <a:buNone/>
              <a:defRPr/>
            </a:pPr>
            <a:r>
              <a:rPr lang="en-US" altLang="en-US" sz="1300" kern="0" dirty="0" smtClean="0">
                <a:solidFill>
                  <a:schemeClr val="tx1"/>
                </a:solidFill>
              </a:rPr>
              <a:t>This can be hazardous for employees involved in installation, as it puts them in the trench before the system is fully engaged. </a:t>
            </a:r>
          </a:p>
          <a:p>
            <a:pPr marL="0" indent="0">
              <a:spcBef>
                <a:spcPts val="0"/>
              </a:spcBef>
              <a:spcAft>
                <a:spcPts val="2000"/>
              </a:spcAft>
              <a:buFontTx/>
              <a:buNone/>
              <a:defRPr/>
            </a:pPr>
            <a:r>
              <a:rPr lang="en-US" altLang="en-US" sz="1300" kern="0" dirty="0" smtClean="0">
                <a:solidFill>
                  <a:schemeClr val="tx1"/>
                </a:solidFill>
              </a:rPr>
              <a:t>Screw jack systems are also heavy and difficult to handle, and cannot be uniformly pre-set prior to installation.</a:t>
            </a:r>
          </a:p>
          <a:p>
            <a:pPr marL="0" indent="0">
              <a:spcBef>
                <a:spcPts val="0"/>
              </a:spcBef>
              <a:spcAft>
                <a:spcPts val="800"/>
              </a:spcAft>
              <a:buFontTx/>
              <a:buNone/>
              <a:defRPr/>
            </a:pPr>
            <a:r>
              <a:rPr lang="en-US" altLang="en-US" sz="1300" b="1" kern="0" dirty="0" smtClean="0">
                <a:solidFill>
                  <a:schemeClr val="tx1"/>
                </a:solidFill>
              </a:rPr>
              <a:t>Single-cylinder hydraulic shores: </a:t>
            </a:r>
          </a:p>
          <a:p>
            <a:pPr marL="0" indent="0">
              <a:spcBef>
                <a:spcPts val="0"/>
              </a:spcBef>
              <a:buFontTx/>
              <a:buNone/>
              <a:defRPr/>
            </a:pPr>
            <a:r>
              <a:rPr lang="en-US" altLang="en-US" sz="1300" kern="0" dirty="0" smtClean="0">
                <a:solidFill>
                  <a:schemeClr val="tx1"/>
                </a:solidFill>
              </a:rPr>
              <a:t>These shores are typically used to help brace timber shoring systems and shallow trenches that require cave-in protection.</a:t>
            </a:r>
          </a:p>
        </p:txBody>
      </p:sp>
      <p:sp>
        <p:nvSpPr>
          <p:cNvPr id="7" name="Rectangle 6"/>
          <p:cNvSpPr/>
          <p:nvPr/>
        </p:nvSpPr>
        <p:spPr>
          <a:xfrm>
            <a:off x="371475" y="398463"/>
            <a:ext cx="2017713" cy="292100"/>
          </a:xfrm>
          <a:prstGeom prst="rect">
            <a:avLst/>
          </a:prstGeom>
        </p:spPr>
        <p:txBody>
          <a:bodyPr wrap="none">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pic>
        <p:nvPicPr>
          <p:cNvPr id="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3335693">
            <a:off x="3472113" y="2261778"/>
            <a:ext cx="21256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8682850">
            <a:off x="3476903" y="3716338"/>
            <a:ext cx="17462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bwMode="auto">
          <a:xfrm>
            <a:off x="2384425" y="358775"/>
            <a:ext cx="7536656" cy="56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2000" dirty="0" smtClean="0"/>
              <a:t>Adjacent Structures and Underground Installations</a:t>
            </a:r>
          </a:p>
        </p:txBody>
      </p:sp>
      <p:sp>
        <p:nvSpPr>
          <p:cNvPr id="225283" name="Content Placeholder 2"/>
          <p:cNvSpPr>
            <a:spLocks noGrp="1"/>
          </p:cNvSpPr>
          <p:nvPr>
            <p:ph idx="1"/>
          </p:nvPr>
        </p:nvSpPr>
        <p:spPr bwMode="auto">
          <a:xfrm>
            <a:off x="2363788" y="1358900"/>
            <a:ext cx="3442493" cy="33877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300"/>
              </a:spcAft>
              <a:buFontTx/>
              <a:buNone/>
              <a:defRPr/>
            </a:pPr>
            <a:r>
              <a:rPr lang="en-US" altLang="en-US" dirty="0">
                <a:solidFill>
                  <a:schemeClr val="tx1"/>
                </a:solidFill>
              </a:rPr>
              <a:t>Do not excavate below the level of a structural base or footing unless you are:</a:t>
            </a:r>
          </a:p>
          <a:p>
            <a:pPr marL="339725" indent="-339725">
              <a:spcBef>
                <a:spcPts val="0"/>
              </a:spcBef>
              <a:spcAft>
                <a:spcPts val="1300"/>
              </a:spcAft>
              <a:defRPr/>
            </a:pPr>
            <a:r>
              <a:rPr lang="en-US" altLang="en-US" dirty="0">
                <a:solidFill>
                  <a:schemeClr val="tx1"/>
                </a:solidFill>
              </a:rPr>
              <a:t>Excavating in stable rock.</a:t>
            </a:r>
          </a:p>
          <a:p>
            <a:pPr marL="339725" indent="-339725">
              <a:spcBef>
                <a:spcPts val="0"/>
              </a:spcBef>
              <a:spcAft>
                <a:spcPts val="2000"/>
              </a:spcAft>
              <a:defRPr/>
            </a:pPr>
            <a:r>
              <a:rPr lang="en-US" altLang="en-US" dirty="0" smtClean="0">
                <a:solidFill>
                  <a:schemeClr val="tx1"/>
                </a:solidFill>
              </a:rPr>
              <a:t>Physically reinforcing adjacent structures or underground installations (</a:t>
            </a:r>
            <a:r>
              <a:rPr lang="en-US" altLang="en-US" dirty="0">
                <a:solidFill>
                  <a:schemeClr val="tx1"/>
                </a:solidFill>
              </a:rPr>
              <a:t>e.g., foundations or existing utilities) </a:t>
            </a:r>
          </a:p>
          <a:p>
            <a:pPr marL="0" indent="0">
              <a:spcBef>
                <a:spcPts val="0"/>
              </a:spcBef>
              <a:spcAft>
                <a:spcPts val="1300"/>
              </a:spcAft>
              <a:buNone/>
              <a:defRPr/>
            </a:pPr>
            <a:r>
              <a:rPr lang="en-US" altLang="en-US" dirty="0" smtClean="0">
                <a:solidFill>
                  <a:schemeClr val="tx1"/>
                </a:solidFill>
              </a:rPr>
              <a:t>This reinforcement, also called underpinning, minimizes disruptive </a:t>
            </a:r>
            <a:r>
              <a:rPr lang="en-US" altLang="en-US" dirty="0">
                <a:solidFill>
                  <a:schemeClr val="tx1"/>
                </a:solidFill>
              </a:rPr>
              <a:t>effects from the excavation</a:t>
            </a:r>
            <a:r>
              <a:rPr lang="en-US" altLang="en-US" dirty="0" smtClean="0">
                <a:solidFill>
                  <a:schemeClr val="tx1"/>
                </a:solidFill>
              </a:rPr>
              <a:t>.</a:t>
            </a:r>
            <a:endParaRPr lang="en-US" altLang="en-US" dirty="0">
              <a:solidFill>
                <a:schemeClr val="tx1"/>
              </a:solidFill>
            </a:endParaRPr>
          </a:p>
        </p:txBody>
      </p:sp>
      <p:sp>
        <p:nvSpPr>
          <p:cNvPr id="4" name="Rectangle 3"/>
          <p:cNvSpPr/>
          <p:nvPr/>
        </p:nvSpPr>
        <p:spPr>
          <a:xfrm>
            <a:off x="6883400" y="1447800"/>
            <a:ext cx="2438400" cy="2362200"/>
          </a:xfrm>
          <a:prstGeom prst="rect">
            <a:avLst/>
          </a:prstGeom>
          <a:solidFill>
            <a:schemeClr val="bg1"/>
          </a:solidFill>
          <a:ln w="19050">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00" dirty="0">
              <a:ea typeface="Tahoma" panose="020B0604030504040204" pitchFamily="34" charset="0"/>
              <a:cs typeface="Tahoma" panose="020B0604030504040204" pitchFamily="34" charset="0"/>
            </a:endParaRPr>
          </a:p>
        </p:txBody>
      </p:sp>
      <p:pic>
        <p:nvPicPr>
          <p:cNvPr id="21094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2863" y="1619250"/>
            <a:ext cx="8810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0" name="TextBox 5"/>
          <p:cNvSpPr txBox="1">
            <a:spLocks noChangeArrowheads="1"/>
          </p:cNvSpPr>
          <p:nvPr/>
        </p:nvSpPr>
        <p:spPr bwMode="auto">
          <a:xfrm>
            <a:off x="6989763" y="2873375"/>
            <a:ext cx="224313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100" dirty="0">
                <a:latin typeface="Tahoma" panose="020B0604030504040204" pitchFamily="34" charset="0"/>
                <a:cs typeface="Tahoma" panose="020B0604030504040204" pitchFamily="34" charset="0"/>
              </a:rPr>
              <a:t>A </a:t>
            </a:r>
            <a:r>
              <a:rPr lang="en-US" altLang="en-US" sz="1100" b="1" dirty="0">
                <a:latin typeface="Tahoma" panose="020B0604030504040204" pitchFamily="34" charset="0"/>
                <a:cs typeface="Tahoma" panose="020B0604030504040204" pitchFamily="34" charset="0"/>
              </a:rPr>
              <a:t>registered professional engineer</a:t>
            </a:r>
            <a:r>
              <a:rPr lang="en-US" altLang="en-US" sz="1100" dirty="0">
                <a:latin typeface="Tahoma" panose="020B0604030504040204" pitchFamily="34" charset="0"/>
                <a:cs typeface="Tahoma" panose="020B0604030504040204" pitchFamily="34" charset="0"/>
              </a:rPr>
              <a:t> must approve and direct any </a:t>
            </a:r>
            <a:r>
              <a:rPr lang="en-US" altLang="en-US" sz="1100" dirty="0" smtClean="0">
                <a:latin typeface="Tahoma" panose="020B0604030504040204" pitchFamily="34" charset="0"/>
                <a:cs typeface="Tahoma" panose="020B0604030504040204" pitchFamily="34" charset="0"/>
              </a:rPr>
              <a:t>physical reinforcement of </a:t>
            </a:r>
            <a:r>
              <a:rPr lang="en-US" altLang="en-US" sz="1100" dirty="0">
                <a:latin typeface="Tahoma" panose="020B0604030504040204" pitchFamily="34" charset="0"/>
                <a:cs typeface="Tahoma" panose="020B0604030504040204" pitchFamily="34" charset="0"/>
              </a:rPr>
              <a:t>adjacent </a:t>
            </a:r>
            <a:r>
              <a:rPr lang="en-US" altLang="en-US" sz="1100" dirty="0" smtClean="0">
                <a:latin typeface="Tahoma" panose="020B0604030504040204" pitchFamily="34" charset="0"/>
                <a:cs typeface="Tahoma" panose="020B0604030504040204" pitchFamily="34" charset="0"/>
              </a:rPr>
              <a:t>structures and underground installations.</a:t>
            </a:r>
            <a:endParaRPr lang="en-US" altLang="en-US" sz="1100" dirty="0">
              <a:latin typeface="Tahoma" panose="020B0604030504040204" pitchFamily="34" charset="0"/>
              <a:cs typeface="Tahoma" panose="020B0604030504040204" pitchFamily="34" charset="0"/>
            </a:endParaRPr>
          </a:p>
        </p:txBody>
      </p:sp>
      <p:sp>
        <p:nvSpPr>
          <p:cNvPr id="210951" name="TextBox 6"/>
          <p:cNvSpPr txBox="1">
            <a:spLocks noChangeArrowheads="1"/>
          </p:cNvSpPr>
          <p:nvPr/>
        </p:nvSpPr>
        <p:spPr bwMode="auto">
          <a:xfrm>
            <a:off x="7264400" y="2438400"/>
            <a:ext cx="17256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000" b="1" dirty="0">
                <a:latin typeface="Tahoma" panose="020B0604030504040204" pitchFamily="34" charset="0"/>
                <a:cs typeface="Tahoma" panose="020B0604030504040204" pitchFamily="34" charset="0"/>
              </a:rPr>
              <a:t>Registered Engineer</a:t>
            </a:r>
          </a:p>
        </p:txBody>
      </p:sp>
      <p:sp>
        <p:nvSpPr>
          <p:cNvPr id="8" name="Rectangle 7"/>
          <p:cNvSpPr/>
          <p:nvPr/>
        </p:nvSpPr>
        <p:spPr>
          <a:xfrm>
            <a:off x="371475" y="398463"/>
            <a:ext cx="2017713" cy="292100"/>
          </a:xfrm>
          <a:prstGeom prst="rect">
            <a:avLst/>
          </a:prstGeom>
        </p:spPr>
        <p:txBody>
          <a:bodyPr wrap="none">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Shielding Systems</a:t>
            </a:r>
          </a:p>
        </p:txBody>
      </p:sp>
      <p:sp>
        <p:nvSpPr>
          <p:cNvPr id="4" name="Content Placeholder 2"/>
          <p:cNvSpPr txBox="1">
            <a:spLocks/>
          </p:cNvSpPr>
          <p:nvPr/>
        </p:nvSpPr>
        <p:spPr>
          <a:xfrm>
            <a:off x="360363" y="1371600"/>
            <a:ext cx="4302918" cy="4021138"/>
          </a:xfrm>
          <a:prstGeom prst="rect">
            <a:avLst/>
          </a:prstGeom>
        </p:spPr>
        <p:txBody>
          <a:bodyPr lIns="81510" tIns="40755" rIns="81510" bIns="40755"/>
          <a:lstStyle>
            <a:lvl1pPr marL="280959" indent="-280959" algn="l" rtl="0" eaLnBrk="0" fontAlgn="base" hangingPunct="0">
              <a:spcBef>
                <a:spcPct val="20000"/>
              </a:spcBef>
              <a:spcAft>
                <a:spcPct val="0"/>
              </a:spcAft>
              <a:buChar char="•"/>
              <a:defRPr sz="1475">
                <a:solidFill>
                  <a:srgbClr val="3D3D3D"/>
                </a:solidFill>
                <a:latin typeface="+mn-lt"/>
                <a:ea typeface="+mn-ea"/>
                <a:cs typeface="+mn-cs"/>
              </a:defRPr>
            </a:lvl1pPr>
            <a:lvl2pPr marL="610546" indent="-232332" algn="l" rtl="0" eaLnBrk="0" fontAlgn="base" hangingPunct="0">
              <a:spcBef>
                <a:spcPct val="20000"/>
              </a:spcBef>
              <a:spcAft>
                <a:spcPct val="0"/>
              </a:spcAft>
              <a:buChar char="–"/>
              <a:defRPr sz="1475">
                <a:solidFill>
                  <a:srgbClr val="3D3D3D"/>
                </a:solidFill>
                <a:latin typeface="+mn-lt"/>
                <a:cs typeface="+mn-cs"/>
              </a:defRPr>
            </a:lvl2pPr>
            <a:lvl3pPr marL="940132" indent="-185505" algn="l" rtl="0" eaLnBrk="0" fontAlgn="base" hangingPunct="0">
              <a:spcBef>
                <a:spcPct val="20000"/>
              </a:spcBef>
              <a:spcAft>
                <a:spcPct val="0"/>
              </a:spcAft>
              <a:buChar char="•"/>
              <a:defRPr sz="1475">
                <a:solidFill>
                  <a:srgbClr val="3D3D3D"/>
                </a:solidFill>
                <a:latin typeface="+mn-lt"/>
                <a:cs typeface="+mn-cs"/>
              </a:defRPr>
            </a:lvl3pPr>
            <a:lvl4pPr marL="1316545" indent="-185505" algn="l" rtl="0" eaLnBrk="0" fontAlgn="base" hangingPunct="0">
              <a:spcBef>
                <a:spcPct val="20000"/>
              </a:spcBef>
              <a:spcAft>
                <a:spcPct val="0"/>
              </a:spcAft>
              <a:buChar char="–"/>
              <a:defRPr sz="1475">
                <a:solidFill>
                  <a:srgbClr val="3D3D3D"/>
                </a:solidFill>
                <a:latin typeface="+mn-lt"/>
                <a:cs typeface="+mn-cs"/>
              </a:defRPr>
            </a:lvl4pPr>
            <a:lvl5pPr marL="1696560" indent="-185505"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spcBef>
                <a:spcPts val="0"/>
              </a:spcBef>
              <a:spcAft>
                <a:spcPts val="800"/>
              </a:spcAft>
              <a:buNone/>
              <a:defRPr/>
            </a:pPr>
            <a:r>
              <a:rPr lang="en-US" sz="1300" dirty="0">
                <a:solidFill>
                  <a:schemeClr val="tx1"/>
                </a:solidFill>
              </a:rPr>
              <a:t>Unlike traditional shoring systems, which directly support trench walls, shielding </a:t>
            </a:r>
            <a:r>
              <a:rPr lang="en-US" sz="1300" dirty="0" smtClean="0">
                <a:solidFill>
                  <a:schemeClr val="tx1"/>
                </a:solidFill>
              </a:rPr>
              <a:t>systems, also called </a:t>
            </a:r>
            <a:r>
              <a:rPr lang="en-US" sz="1300" b="1" dirty="0" smtClean="0">
                <a:solidFill>
                  <a:schemeClr val="tx1"/>
                </a:solidFill>
              </a:rPr>
              <a:t>trench boxes, </a:t>
            </a:r>
            <a:r>
              <a:rPr lang="en-US" sz="1300" dirty="0" smtClean="0">
                <a:solidFill>
                  <a:schemeClr val="tx1"/>
                </a:solidFill>
              </a:rPr>
              <a:t>are </a:t>
            </a:r>
            <a:r>
              <a:rPr lang="en-US" sz="1300" dirty="0">
                <a:solidFill>
                  <a:schemeClr val="tx1"/>
                </a:solidFill>
              </a:rPr>
              <a:t>intended to protect employees </a:t>
            </a:r>
            <a:r>
              <a:rPr lang="en-US" sz="1300" dirty="0" smtClean="0">
                <a:solidFill>
                  <a:schemeClr val="tx1"/>
                </a:solidFill>
              </a:rPr>
              <a:t>from </a:t>
            </a:r>
            <a:r>
              <a:rPr lang="en-US" sz="1300" dirty="0">
                <a:solidFill>
                  <a:schemeClr val="tx1"/>
                </a:solidFill>
              </a:rPr>
              <a:t>cave-ins and other similar events.</a:t>
            </a:r>
            <a:endParaRPr lang="en-US" sz="1300" kern="0" dirty="0">
              <a:solidFill>
                <a:schemeClr val="tx1"/>
              </a:solidFill>
            </a:endParaRPr>
          </a:p>
          <a:p>
            <a:pPr marL="0" indent="0">
              <a:spcBef>
                <a:spcPts val="0"/>
              </a:spcBef>
              <a:spcAft>
                <a:spcPts val="800"/>
              </a:spcAft>
              <a:buFontTx/>
              <a:buNone/>
              <a:defRPr/>
            </a:pPr>
            <a:endParaRPr lang="en-US" sz="1300" b="1" dirty="0" smtClean="0">
              <a:solidFill>
                <a:schemeClr val="tx1"/>
              </a:solidFill>
            </a:endParaRPr>
          </a:p>
          <a:p>
            <a:pPr marL="0" indent="0">
              <a:spcBef>
                <a:spcPts val="0"/>
              </a:spcBef>
              <a:spcAft>
                <a:spcPts val="800"/>
              </a:spcAft>
              <a:buFontTx/>
              <a:buNone/>
              <a:defRPr/>
            </a:pPr>
            <a:r>
              <a:rPr lang="en-US" sz="1300" b="1" dirty="0" smtClean="0">
                <a:solidFill>
                  <a:schemeClr val="tx1"/>
                </a:solidFill>
              </a:rPr>
              <a:t>Guidelines:</a:t>
            </a:r>
          </a:p>
          <a:p>
            <a:pPr marL="339725" indent="-339725">
              <a:spcBef>
                <a:spcPts val="0"/>
              </a:spcBef>
              <a:spcAft>
                <a:spcPts val="1300"/>
              </a:spcAft>
              <a:defRPr/>
            </a:pPr>
            <a:r>
              <a:rPr lang="en-US" sz="1300" kern="0" dirty="0" smtClean="0">
                <a:solidFill>
                  <a:schemeClr val="tx1"/>
                </a:solidFill>
              </a:rPr>
              <a:t>Refer </a:t>
            </a:r>
            <a:r>
              <a:rPr lang="en-US" sz="1300" kern="0" dirty="0">
                <a:solidFill>
                  <a:schemeClr val="tx1"/>
                </a:solidFill>
              </a:rPr>
              <a:t>to the manufacturer’s tabulated data when planning </a:t>
            </a:r>
            <a:r>
              <a:rPr lang="en-US" sz="1300" kern="0" dirty="0" smtClean="0">
                <a:solidFill>
                  <a:schemeClr val="tx1"/>
                </a:solidFill>
              </a:rPr>
              <a:t>shielding system use.</a:t>
            </a:r>
          </a:p>
          <a:p>
            <a:pPr marL="339725" indent="-339725">
              <a:spcBef>
                <a:spcPts val="0"/>
              </a:spcBef>
              <a:spcAft>
                <a:spcPts val="1300"/>
              </a:spcAft>
              <a:defRPr/>
            </a:pPr>
            <a:r>
              <a:rPr lang="en-US" sz="1300" kern="0" dirty="0" smtClean="0">
                <a:solidFill>
                  <a:schemeClr val="tx1"/>
                </a:solidFill>
              </a:rPr>
              <a:t>Shielding </a:t>
            </a:r>
            <a:r>
              <a:rPr lang="en-US" sz="1300" kern="0" dirty="0">
                <a:solidFill>
                  <a:schemeClr val="tx1"/>
                </a:solidFill>
              </a:rPr>
              <a:t>systems are only to be used for employee protection, and are not intended for use as a shoring system or direct support of trench walls</a:t>
            </a:r>
            <a:r>
              <a:rPr lang="en-US" sz="1300" kern="0" dirty="0" smtClean="0">
                <a:solidFill>
                  <a:schemeClr val="tx1"/>
                </a:solidFill>
              </a:rPr>
              <a:t>.</a:t>
            </a:r>
          </a:p>
          <a:p>
            <a:pPr marL="339725" indent="-339725">
              <a:spcBef>
                <a:spcPts val="0"/>
              </a:spcBef>
              <a:spcAft>
                <a:spcPts val="300"/>
              </a:spcAft>
              <a:defRPr/>
            </a:pPr>
            <a:r>
              <a:rPr lang="en-US" sz="1300" kern="0" dirty="0" smtClean="0">
                <a:solidFill>
                  <a:schemeClr val="tx1"/>
                </a:solidFill>
              </a:rPr>
              <a:t>Keep the space between the outside of the shielding system and the trench wall as small as possible. Never subject a shielding system to loads exceeding its rated capacity.</a:t>
            </a:r>
            <a:endParaRPr lang="en-US" sz="1300" kern="0" dirty="0">
              <a:solidFill>
                <a:schemeClr val="tx1"/>
              </a:solidFill>
            </a:endParaRPr>
          </a:p>
          <a:p>
            <a:pPr marL="0" indent="0">
              <a:spcBef>
                <a:spcPts val="0"/>
              </a:spcBef>
              <a:buFontTx/>
              <a:buNone/>
              <a:defRPr/>
            </a:pPr>
            <a:endParaRPr lang="en-US" sz="1300" kern="0" dirty="0">
              <a:solidFill>
                <a:schemeClr val="tx1"/>
              </a:solidFill>
            </a:endParaRPr>
          </a:p>
        </p:txBody>
      </p:sp>
      <p:sp>
        <p:nvSpPr>
          <p:cNvPr id="5" name="Rectangle 4"/>
          <p:cNvSpPr/>
          <p:nvPr/>
        </p:nvSpPr>
        <p:spPr>
          <a:xfrm>
            <a:off x="360363" y="388938"/>
            <a:ext cx="2024062" cy="292100"/>
          </a:xfrm>
          <a:prstGeom prst="rect">
            <a:avLst/>
          </a:prstGeom>
        </p:spPr>
        <p:txBody>
          <a:bodyPr>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1676400"/>
            <a:ext cx="2516187"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3"/>
          <p:cNvGraphicFramePr>
            <a:graphicFrameLocks noChangeAspect="1"/>
          </p:cNvGraphicFramePr>
          <p:nvPr>
            <p:extLst>
              <p:ext uri="{D42A27DB-BD31-4B8C-83A1-F6EECF244321}">
                <p14:modId xmlns:p14="http://schemas.microsoft.com/office/powerpoint/2010/main" val="1184413528"/>
              </p:ext>
            </p:extLst>
          </p:nvPr>
        </p:nvGraphicFramePr>
        <p:xfrm>
          <a:off x="4968081" y="1387069"/>
          <a:ext cx="4193640" cy="2932395"/>
        </p:xfrm>
        <a:graphic>
          <a:graphicData uri="http://schemas.openxmlformats.org/presentationml/2006/ole">
            <mc:AlternateContent xmlns:mc="http://schemas.openxmlformats.org/markup-compatibility/2006">
              <mc:Choice xmlns:v="urn:schemas-microsoft-com:vml" Requires="v">
                <p:oleObj spid="_x0000_s20982" name="Image" r:id="rId4" imgW="19212698" imgH="13434921" progId="Photoshop.Image.15">
                  <p:embed/>
                </p:oleObj>
              </mc:Choice>
              <mc:Fallback>
                <p:oleObj name="Image" r:id="rId4" imgW="19212698" imgH="13434921" progId="Photoshop.Image.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081" y="1387069"/>
                        <a:ext cx="4193640" cy="2932395"/>
                      </a:xfrm>
                      <a:prstGeom prst="rect">
                        <a:avLst/>
                      </a:prstGeom>
                      <a:noFill/>
                      <a:ln>
                        <a:noFill/>
                      </a:ln>
                      <a:extLst/>
                    </p:spPr>
                  </p:pic>
                </p:oleObj>
              </mc:Fallback>
            </mc:AlternateContent>
          </a:graphicData>
        </a:graphic>
      </p:graphicFrame>
      <p:sp>
        <p:nvSpPr>
          <p:cNvPr id="28674" name="Title 1"/>
          <p:cNvSpPr>
            <a:spLocks noGrp="1"/>
          </p:cNvSpPr>
          <p:nvPr>
            <p:ph type="title"/>
          </p:nvPr>
        </p:nvSpPr>
        <p:spPr bwMode="auto">
          <a:xfrm>
            <a:off x="2355850" y="352425"/>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Planning Your Excavation</a:t>
            </a:r>
          </a:p>
        </p:txBody>
      </p:sp>
      <p:sp>
        <p:nvSpPr>
          <p:cNvPr id="19459" name="Content Placeholder 2"/>
          <p:cNvSpPr>
            <a:spLocks noGrp="1"/>
          </p:cNvSpPr>
          <p:nvPr>
            <p:ph idx="1"/>
          </p:nvPr>
        </p:nvSpPr>
        <p:spPr bwMode="auto">
          <a:xfrm>
            <a:off x="369887" y="1992433"/>
            <a:ext cx="4293394" cy="30575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eaLnBrk="1" hangingPunct="1">
              <a:spcBef>
                <a:spcPts val="0"/>
              </a:spcBef>
              <a:spcAft>
                <a:spcPts val="2000"/>
              </a:spcAft>
              <a:buFontTx/>
              <a:buNone/>
              <a:defRPr/>
            </a:pPr>
            <a:r>
              <a:rPr lang="en-US" sz="1300" dirty="0" smtClean="0">
                <a:solidFill>
                  <a:schemeClr val="tx1"/>
                </a:solidFill>
              </a:rPr>
              <a:t>Careful planning is crucial for each new job, regardless of how extensive your trenching or excavating experience might be. Taking the time to make sure everything is in place prior to starting the job can save time, money, and lives.</a:t>
            </a:r>
            <a:endParaRPr lang="en-US" altLang="en-US" sz="1300" dirty="0">
              <a:solidFill>
                <a:schemeClr val="tx1"/>
              </a:solidFill>
            </a:endParaRPr>
          </a:p>
          <a:p>
            <a:pPr marL="0" indent="0" eaLnBrk="1" hangingPunct="1">
              <a:spcBef>
                <a:spcPts val="0"/>
              </a:spcBef>
              <a:spcAft>
                <a:spcPts val="1000"/>
              </a:spcAft>
              <a:buFontTx/>
              <a:buNone/>
              <a:defRPr/>
            </a:pPr>
            <a:r>
              <a:rPr lang="en-US" altLang="en-US" sz="1300" b="1" dirty="0" smtClean="0">
                <a:solidFill>
                  <a:schemeClr val="tx1"/>
                </a:solidFill>
              </a:rPr>
              <a:t>Plan components include the following:</a:t>
            </a:r>
          </a:p>
          <a:p>
            <a:pPr marL="339725" indent="-339725" eaLnBrk="1" hangingPunct="1">
              <a:spcBef>
                <a:spcPts val="0"/>
              </a:spcBef>
              <a:spcAft>
                <a:spcPts val="1300"/>
              </a:spcAft>
              <a:defRPr/>
            </a:pPr>
            <a:r>
              <a:rPr lang="en-US" altLang="en-US" sz="1300" dirty="0" smtClean="0">
                <a:solidFill>
                  <a:schemeClr val="tx1"/>
                </a:solidFill>
              </a:rPr>
              <a:t>Scope and duration of trench digging and related work</a:t>
            </a:r>
          </a:p>
          <a:p>
            <a:pPr marL="339725" indent="-339725" eaLnBrk="1" hangingPunct="1">
              <a:spcBef>
                <a:spcPts val="0"/>
              </a:spcBef>
              <a:spcAft>
                <a:spcPts val="1300"/>
              </a:spcAft>
              <a:defRPr/>
            </a:pPr>
            <a:r>
              <a:rPr lang="en-US" altLang="en-US" sz="1300" dirty="0" smtClean="0">
                <a:solidFill>
                  <a:schemeClr val="tx1"/>
                </a:solidFill>
              </a:rPr>
              <a:t>Evaluation of soil classifications and conditions</a:t>
            </a:r>
          </a:p>
          <a:p>
            <a:pPr marL="339725" indent="-339725" eaLnBrk="1" hangingPunct="1">
              <a:spcBef>
                <a:spcPts val="0"/>
              </a:spcBef>
              <a:spcAft>
                <a:spcPts val="1300"/>
              </a:spcAft>
              <a:defRPr/>
            </a:pPr>
            <a:r>
              <a:rPr lang="en-US" altLang="en-US" sz="1300" dirty="0" smtClean="0">
                <a:solidFill>
                  <a:schemeClr val="tx1"/>
                </a:solidFill>
              </a:rPr>
              <a:t>Evaluation of above-ground worksite considerations</a:t>
            </a:r>
          </a:p>
          <a:p>
            <a:pPr marL="339725" indent="-339725" eaLnBrk="1" hangingPunct="1">
              <a:spcBef>
                <a:spcPts val="0"/>
              </a:spcBef>
              <a:defRPr/>
            </a:pPr>
            <a:r>
              <a:rPr lang="en-US" altLang="en-US" sz="1300" dirty="0" smtClean="0">
                <a:solidFill>
                  <a:schemeClr val="tx1"/>
                </a:solidFill>
              </a:rPr>
              <a:t>Evaluation of hazards</a:t>
            </a:r>
          </a:p>
        </p:txBody>
      </p:sp>
      <p:sp>
        <p:nvSpPr>
          <p:cNvPr id="2" name="Rectangle 1"/>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cxnSp>
        <p:nvCxnSpPr>
          <p:cNvPr id="7" name="Straight Connector 6"/>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69887" y="1376203"/>
            <a:ext cx="3909218" cy="492443"/>
          </a:xfrm>
          <a:prstGeom prst="rect">
            <a:avLst/>
          </a:prstGeom>
        </p:spPr>
        <p:txBody>
          <a:bodyPr wrap="square">
            <a:spAutoFit/>
          </a:bodyPr>
          <a:lstStyle/>
          <a:p>
            <a:pPr eaLnBrk="1" hangingPunct="1">
              <a:spcBef>
                <a:spcPts val="0"/>
              </a:spcBef>
              <a:defRPr/>
            </a:pPr>
            <a:r>
              <a:rPr lang="en-US" sz="1300" b="1" dirty="0">
                <a:latin typeface="+mn-lt"/>
              </a:rPr>
              <a:t>Inadequate planning is the cause of many trenching accidents.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52675" y="338138"/>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Boxed </a:t>
            </a:r>
            <a:r>
              <a:rPr lang="en-US" altLang="en-US" sz="2000" dirty="0"/>
              <a:t>Shoring Systems</a:t>
            </a:r>
            <a:endParaRPr lang="en-US" altLang="en-US" sz="2000" dirty="0" smtClean="0"/>
          </a:p>
        </p:txBody>
      </p:sp>
      <p:sp>
        <p:nvSpPr>
          <p:cNvPr id="5" name="Content Placeholder 2"/>
          <p:cNvSpPr txBox="1">
            <a:spLocks/>
          </p:cNvSpPr>
          <p:nvPr/>
        </p:nvSpPr>
        <p:spPr>
          <a:xfrm>
            <a:off x="2381250" y="1387475"/>
            <a:ext cx="3576638" cy="2362200"/>
          </a:xfrm>
          <a:prstGeom prst="rect">
            <a:avLst/>
          </a:prstGeom>
        </p:spPr>
        <p:txBody>
          <a:bodyPr lIns="81510" tIns="40755" rIns="81510" bIns="40755"/>
          <a:lstStyle>
            <a:lvl1pPr marL="280959" indent="-280959" algn="l" rtl="0" eaLnBrk="0" fontAlgn="base" hangingPunct="0">
              <a:spcBef>
                <a:spcPct val="20000"/>
              </a:spcBef>
              <a:spcAft>
                <a:spcPct val="0"/>
              </a:spcAft>
              <a:buChar char="•"/>
              <a:defRPr sz="1475">
                <a:solidFill>
                  <a:srgbClr val="3D3D3D"/>
                </a:solidFill>
                <a:latin typeface="+mn-lt"/>
                <a:ea typeface="+mn-ea"/>
                <a:cs typeface="+mn-cs"/>
              </a:defRPr>
            </a:lvl1pPr>
            <a:lvl2pPr marL="610546" indent="-232332" algn="l" rtl="0" eaLnBrk="0" fontAlgn="base" hangingPunct="0">
              <a:spcBef>
                <a:spcPct val="20000"/>
              </a:spcBef>
              <a:spcAft>
                <a:spcPct val="0"/>
              </a:spcAft>
              <a:buChar char="–"/>
              <a:defRPr sz="1475">
                <a:solidFill>
                  <a:srgbClr val="3D3D3D"/>
                </a:solidFill>
                <a:latin typeface="+mn-lt"/>
                <a:cs typeface="+mn-cs"/>
              </a:defRPr>
            </a:lvl2pPr>
            <a:lvl3pPr marL="940132" indent="-185505" algn="l" rtl="0" eaLnBrk="0" fontAlgn="base" hangingPunct="0">
              <a:spcBef>
                <a:spcPct val="20000"/>
              </a:spcBef>
              <a:spcAft>
                <a:spcPct val="0"/>
              </a:spcAft>
              <a:buChar char="•"/>
              <a:defRPr sz="1475">
                <a:solidFill>
                  <a:srgbClr val="3D3D3D"/>
                </a:solidFill>
                <a:latin typeface="+mn-lt"/>
                <a:cs typeface="+mn-cs"/>
              </a:defRPr>
            </a:lvl3pPr>
            <a:lvl4pPr marL="1316545" indent="-185505" algn="l" rtl="0" eaLnBrk="0" fontAlgn="base" hangingPunct="0">
              <a:spcBef>
                <a:spcPct val="20000"/>
              </a:spcBef>
              <a:spcAft>
                <a:spcPct val="0"/>
              </a:spcAft>
              <a:buChar char="–"/>
              <a:defRPr sz="1475">
                <a:solidFill>
                  <a:srgbClr val="3D3D3D"/>
                </a:solidFill>
                <a:latin typeface="+mn-lt"/>
                <a:cs typeface="+mn-cs"/>
              </a:defRPr>
            </a:lvl4pPr>
            <a:lvl5pPr marL="1696560" indent="-185505"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spcBef>
                <a:spcPts val="0"/>
              </a:spcBef>
              <a:spcAft>
                <a:spcPts val="1300"/>
              </a:spcAft>
              <a:buFontTx/>
              <a:buNone/>
              <a:defRPr/>
            </a:pPr>
            <a:r>
              <a:rPr lang="en-US" sz="1300" dirty="0" smtClean="0">
                <a:solidFill>
                  <a:schemeClr val="tx1"/>
                </a:solidFill>
              </a:rPr>
              <a:t>Prefabricated </a:t>
            </a:r>
            <a:r>
              <a:rPr lang="en-US" sz="1300" b="1" dirty="0" smtClean="0">
                <a:solidFill>
                  <a:schemeClr val="tx1"/>
                </a:solidFill>
              </a:rPr>
              <a:t>shoring boxes</a:t>
            </a:r>
            <a:r>
              <a:rPr lang="en-US" sz="1300" dirty="0" smtClean="0">
                <a:solidFill>
                  <a:schemeClr val="tx1"/>
                </a:solidFill>
              </a:rPr>
              <a:t> are similar in appearance to shielding systems, but are </a:t>
            </a:r>
            <a:r>
              <a:rPr lang="en-US" sz="1300" dirty="0">
                <a:solidFill>
                  <a:schemeClr val="tx1"/>
                </a:solidFill>
              </a:rPr>
              <a:t>rated </a:t>
            </a:r>
            <a:r>
              <a:rPr lang="en-US" sz="1300" dirty="0" smtClean="0">
                <a:solidFill>
                  <a:schemeClr val="tx1"/>
                </a:solidFill>
              </a:rPr>
              <a:t>and </a:t>
            </a:r>
            <a:r>
              <a:rPr lang="en-US" sz="1300" dirty="0">
                <a:solidFill>
                  <a:schemeClr val="tx1"/>
                </a:solidFill>
              </a:rPr>
              <a:t>designed for </a:t>
            </a:r>
            <a:r>
              <a:rPr lang="en-US" sz="1300" dirty="0" smtClean="0">
                <a:solidFill>
                  <a:schemeClr val="tx1"/>
                </a:solidFill>
              </a:rPr>
              <a:t>directly supporting trench walls. </a:t>
            </a:r>
          </a:p>
          <a:p>
            <a:pPr marL="0" indent="0">
              <a:spcBef>
                <a:spcPts val="0"/>
              </a:spcBef>
              <a:buFontTx/>
              <a:buNone/>
              <a:defRPr/>
            </a:pPr>
            <a:r>
              <a:rPr lang="en-US" sz="1300" dirty="0" smtClean="0">
                <a:solidFill>
                  <a:schemeClr val="tx1"/>
                </a:solidFill>
              </a:rPr>
              <a:t>Shoring boxes are assembled before they are lowered into the trench.</a:t>
            </a:r>
            <a:endParaRPr lang="en-US" sz="1300" kern="0" dirty="0">
              <a:solidFill>
                <a:schemeClr val="tx1"/>
              </a:solidFill>
            </a:endParaRPr>
          </a:p>
        </p:txBody>
      </p:sp>
      <p:sp>
        <p:nvSpPr>
          <p:cNvPr id="6" name="Rectangle 5"/>
          <p:cNvSpPr/>
          <p:nvPr/>
        </p:nvSpPr>
        <p:spPr>
          <a:xfrm>
            <a:off x="360363" y="388938"/>
            <a:ext cx="2024062" cy="292100"/>
          </a:xfrm>
          <a:prstGeom prst="rect">
            <a:avLst/>
          </a:prstGeom>
        </p:spPr>
        <p:txBody>
          <a:bodyPr>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pic>
        <p:nvPicPr>
          <p:cNvPr id="2211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7850" y="1441450"/>
            <a:ext cx="2397125"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Installation and Removal of Boxed Systems</a:t>
            </a:r>
          </a:p>
        </p:txBody>
      </p:sp>
      <p:sp>
        <p:nvSpPr>
          <p:cNvPr id="225283" name="Content Placeholder 2"/>
          <p:cNvSpPr>
            <a:spLocks noGrp="1"/>
          </p:cNvSpPr>
          <p:nvPr>
            <p:ph idx="1"/>
          </p:nvPr>
        </p:nvSpPr>
        <p:spPr bwMode="auto">
          <a:xfrm>
            <a:off x="4821086" y="1685558"/>
            <a:ext cx="1806849" cy="849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r">
              <a:buFontTx/>
              <a:buNone/>
            </a:pPr>
            <a:r>
              <a:rPr lang="en-US" altLang="en-US" sz="1200" b="1" dirty="0" smtClean="0">
                <a:solidFill>
                  <a:schemeClr val="tx1"/>
                </a:solidFill>
              </a:rPr>
              <a:t>Remove all boxed systems from the bottom up.</a:t>
            </a:r>
          </a:p>
          <a:p>
            <a:pPr marL="0" indent="0" algn="r">
              <a:buFontTx/>
              <a:buNone/>
            </a:pPr>
            <a:r>
              <a:rPr lang="en-US" altLang="en-US" sz="1200" b="1" dirty="0" smtClean="0">
                <a:solidFill>
                  <a:schemeClr val="tx1"/>
                </a:solidFill>
              </a:rPr>
              <a:t> </a:t>
            </a:r>
          </a:p>
        </p:txBody>
      </p:sp>
      <p:sp>
        <p:nvSpPr>
          <p:cNvPr id="10" name="Content Placeholder 2"/>
          <p:cNvSpPr txBox="1">
            <a:spLocks/>
          </p:cNvSpPr>
          <p:nvPr/>
        </p:nvSpPr>
        <p:spPr bwMode="auto">
          <a:xfrm>
            <a:off x="2993079" y="1600200"/>
            <a:ext cx="1365402" cy="1290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defRPr/>
            </a:pPr>
            <a:r>
              <a:rPr lang="en-US" altLang="en-US" sz="1200" b="1" kern="0" dirty="0" smtClean="0">
                <a:solidFill>
                  <a:schemeClr val="tx1"/>
                </a:solidFill>
              </a:rPr>
              <a:t>Install all boxed systems </a:t>
            </a:r>
            <a:r>
              <a:rPr lang="en-US" altLang="en-US" sz="1200" b="1" kern="0" dirty="0">
                <a:solidFill>
                  <a:schemeClr val="tx1"/>
                </a:solidFill>
              </a:rPr>
              <a:t>(</a:t>
            </a:r>
            <a:r>
              <a:rPr lang="en-US" altLang="en-US" sz="1200" b="1" kern="0" dirty="0" smtClean="0">
                <a:solidFill>
                  <a:schemeClr val="tx1"/>
                </a:solidFill>
              </a:rPr>
              <a:t>shielding systems or boxed shoring systems) from the top down.</a:t>
            </a:r>
          </a:p>
          <a:p>
            <a:pPr marL="0" indent="0">
              <a:buFontTx/>
              <a:buNone/>
              <a:defRPr/>
            </a:pPr>
            <a:endParaRPr lang="en-US" altLang="en-US" sz="1200" b="1" kern="0" dirty="0" smtClean="0">
              <a:solidFill>
                <a:schemeClr val="tx1"/>
              </a:solidFill>
            </a:endParaRPr>
          </a:p>
        </p:txBody>
      </p:sp>
      <p:sp>
        <p:nvSpPr>
          <p:cNvPr id="7" name="Content Placeholder 2"/>
          <p:cNvSpPr txBox="1">
            <a:spLocks/>
          </p:cNvSpPr>
          <p:nvPr/>
        </p:nvSpPr>
        <p:spPr bwMode="auto">
          <a:xfrm>
            <a:off x="3046015" y="4727414"/>
            <a:ext cx="3549254" cy="866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defRPr/>
            </a:pPr>
            <a:r>
              <a:rPr lang="en-US" altLang="en-US" sz="1300" b="1" kern="0" dirty="0" smtClean="0">
                <a:solidFill>
                  <a:srgbClr val="C00000"/>
                </a:solidFill>
              </a:rPr>
              <a:t>Always </a:t>
            </a:r>
            <a:r>
              <a:rPr lang="en-US" altLang="en-US" sz="1300" kern="0" dirty="0" smtClean="0">
                <a:solidFill>
                  <a:srgbClr val="C00000"/>
                </a:solidFill>
              </a:rPr>
              <a:t>consult manufacturer documentation before installing boxed systems.</a:t>
            </a:r>
          </a:p>
          <a:p>
            <a:pPr marL="0" indent="0">
              <a:buFontTx/>
              <a:buNone/>
              <a:defRPr/>
            </a:pPr>
            <a:endParaRPr lang="en-US" altLang="en-US" sz="1300" b="1" kern="0" dirty="0" smtClean="0">
              <a:solidFill>
                <a:schemeClr val="tx1"/>
              </a:solidFill>
            </a:endParaRPr>
          </a:p>
        </p:txBody>
      </p:sp>
      <p:sp>
        <p:nvSpPr>
          <p:cNvPr id="8" name="Rectangle 7"/>
          <p:cNvSpPr/>
          <p:nvPr/>
        </p:nvSpPr>
        <p:spPr>
          <a:xfrm>
            <a:off x="360363" y="388938"/>
            <a:ext cx="2024062" cy="292100"/>
          </a:xfrm>
          <a:prstGeom prst="rect">
            <a:avLst/>
          </a:prstGeom>
        </p:spPr>
        <p:txBody>
          <a:bodyPr>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sp>
        <p:nvSpPr>
          <p:cNvPr id="9" name="Rectangle 8"/>
          <p:cNvSpPr/>
          <p:nvPr/>
        </p:nvSpPr>
        <p:spPr>
          <a:xfrm>
            <a:off x="2993079" y="3810000"/>
            <a:ext cx="3581920" cy="692497"/>
          </a:xfrm>
          <a:prstGeom prst="rect">
            <a:avLst/>
          </a:prstGeom>
        </p:spPr>
        <p:txBody>
          <a:bodyPr wrap="square">
            <a:spAutoFit/>
          </a:bodyPr>
          <a:lstStyle/>
          <a:p>
            <a:pPr>
              <a:spcAft>
                <a:spcPts val="1300"/>
              </a:spcAft>
            </a:pPr>
            <a:r>
              <a:rPr lang="en-US" altLang="en-US" sz="1300" b="1" dirty="0">
                <a:latin typeface="+mn-lt"/>
              </a:rPr>
              <a:t>Vacate before </a:t>
            </a:r>
            <a:r>
              <a:rPr lang="en-US" altLang="en-US" sz="1300" b="1" dirty="0" smtClean="0">
                <a:latin typeface="+mn-lt"/>
              </a:rPr>
              <a:t>moving. </a:t>
            </a:r>
            <a:r>
              <a:rPr lang="en-US" altLang="en-US" sz="1300" dirty="0">
                <a:latin typeface="+mn-lt"/>
              </a:rPr>
              <a:t>Never move a </a:t>
            </a:r>
            <a:r>
              <a:rPr lang="en-US" altLang="en-US" sz="1300" dirty="0" smtClean="0">
                <a:latin typeface="+mn-lt"/>
              </a:rPr>
              <a:t>shielding system </a:t>
            </a:r>
            <a:r>
              <a:rPr lang="en-US" altLang="en-US" sz="1300" dirty="0">
                <a:latin typeface="+mn-lt"/>
              </a:rPr>
              <a:t>until all employees are clear from the shielding system </a:t>
            </a:r>
            <a:r>
              <a:rPr lang="en-US" altLang="en-US" sz="1300" dirty="0" smtClean="0">
                <a:latin typeface="+mn-lt"/>
              </a:rPr>
              <a:t>and </a:t>
            </a:r>
            <a:r>
              <a:rPr lang="en-US" altLang="en-US" sz="1300" dirty="0">
                <a:latin typeface="+mn-lt"/>
              </a:rPr>
              <a:t>trench.</a:t>
            </a:r>
            <a:endParaRPr lang="en-US" altLang="en-US" sz="1300" b="1" dirty="0">
              <a:latin typeface="+mn-lt"/>
            </a:endParaRPr>
          </a:p>
        </p:txBody>
      </p:sp>
      <p:pic>
        <p:nvPicPr>
          <p:cNvPr id="1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425" y="1689100"/>
            <a:ext cx="2449513"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1452" y="1720727"/>
            <a:ext cx="2397125"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Shield Stacking</a:t>
            </a:r>
          </a:p>
        </p:txBody>
      </p:sp>
      <p:sp>
        <p:nvSpPr>
          <p:cNvPr id="229379" name="Content Placeholder 2"/>
          <p:cNvSpPr txBox="1">
            <a:spLocks/>
          </p:cNvSpPr>
          <p:nvPr/>
        </p:nvSpPr>
        <p:spPr bwMode="auto">
          <a:xfrm>
            <a:off x="2363788" y="1398588"/>
            <a:ext cx="3527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a:defRPr>
                <a:solidFill>
                  <a:schemeClr val="tx1"/>
                </a:solidFill>
                <a:latin typeface="Arial" panose="020B0604020202020204" pitchFamily="34" charset="0"/>
                <a:cs typeface="Arial" panose="020B0604020202020204" pitchFamily="34" charset="0"/>
              </a:defRPr>
            </a:lvl1pPr>
            <a:lvl2pPr marL="609600" indent="-231775">
              <a:defRPr>
                <a:solidFill>
                  <a:schemeClr val="tx1"/>
                </a:solidFill>
                <a:latin typeface="Arial" panose="020B0604020202020204" pitchFamily="34" charset="0"/>
                <a:cs typeface="Arial" panose="020B0604020202020204" pitchFamily="34" charset="0"/>
              </a:defRPr>
            </a:lvl2pPr>
            <a:lvl3pPr marL="939800" indent="-184150">
              <a:defRPr>
                <a:solidFill>
                  <a:schemeClr val="tx1"/>
                </a:solidFill>
                <a:latin typeface="Arial" panose="020B0604020202020204" pitchFamily="34" charset="0"/>
                <a:cs typeface="Arial" panose="020B0604020202020204" pitchFamily="34" charset="0"/>
              </a:defRPr>
            </a:lvl3pPr>
            <a:lvl4pPr marL="1316038" indent="-184150">
              <a:defRPr>
                <a:solidFill>
                  <a:schemeClr val="tx1"/>
                </a:solidFill>
                <a:latin typeface="Arial" panose="020B0604020202020204" pitchFamily="34" charset="0"/>
                <a:cs typeface="Arial" panose="020B0604020202020204" pitchFamily="34" charset="0"/>
              </a:defRPr>
            </a:lvl4pPr>
            <a:lvl5pPr marL="1695450" indent="-184150">
              <a:defRPr>
                <a:solidFill>
                  <a:schemeClr val="tx1"/>
                </a:solidFill>
                <a:latin typeface="Arial" panose="020B0604020202020204" pitchFamily="34" charset="0"/>
                <a:cs typeface="Arial" panose="020B0604020202020204" pitchFamily="34" charset="0"/>
              </a:defRPr>
            </a:lvl5pPr>
            <a:lvl6pPr marL="21526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098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0670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5242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0"/>
              </a:spcBef>
              <a:spcAft>
                <a:spcPts val="800"/>
              </a:spcAft>
              <a:defRPr/>
            </a:pPr>
            <a:r>
              <a:rPr lang="en-US" altLang="en-US" sz="1300" b="1" dirty="0" smtClean="0">
                <a:latin typeface="Tahoma" panose="020B0604030504040204" pitchFamily="34" charset="0"/>
              </a:rPr>
              <a:t>Stack with caution:</a:t>
            </a:r>
            <a:endParaRPr lang="en-US" altLang="en-US" sz="1300" dirty="0" smtClean="0">
              <a:latin typeface="Tahoma" panose="020B0604030504040204" pitchFamily="34" charset="0"/>
            </a:endParaRPr>
          </a:p>
          <a:p>
            <a:pPr marL="339725" indent="-339725">
              <a:spcBef>
                <a:spcPts val="0"/>
              </a:spcBef>
              <a:spcAft>
                <a:spcPts val="1300"/>
              </a:spcAft>
              <a:buFont typeface="Arial" panose="020B0604020202020204" pitchFamily="34" charset="0"/>
              <a:buChar char="•"/>
              <a:defRPr/>
            </a:pPr>
            <a:r>
              <a:rPr lang="en-US" altLang="en-US" sz="1300" dirty="0" smtClean="0">
                <a:latin typeface="Tahoma" panose="020B0604030504040204" pitchFamily="34" charset="0"/>
              </a:rPr>
              <a:t>Never stack shields</a:t>
            </a:r>
            <a:r>
              <a:rPr lang="en-US" altLang="en-US" sz="1300" dirty="0" smtClean="0">
                <a:solidFill>
                  <a:srgbClr val="FF0000"/>
                </a:solidFill>
                <a:latin typeface="Tahoma" panose="020B0604030504040204" pitchFamily="34" charset="0"/>
              </a:rPr>
              <a:t> </a:t>
            </a:r>
            <a:r>
              <a:rPr lang="en-US" altLang="en-US" sz="1300" dirty="0" smtClean="0">
                <a:latin typeface="Tahoma" panose="020B0604030504040204" pitchFamily="34" charset="0"/>
              </a:rPr>
              <a:t>unless they have been specifically designed to be stacked.</a:t>
            </a:r>
          </a:p>
          <a:p>
            <a:pPr marL="339725" indent="-339725">
              <a:spcBef>
                <a:spcPts val="0"/>
              </a:spcBef>
              <a:spcAft>
                <a:spcPts val="1300"/>
              </a:spcAft>
              <a:buFont typeface="Arial" panose="020B0604020202020204" pitchFamily="34" charset="0"/>
              <a:buChar char="•"/>
              <a:defRPr/>
            </a:pPr>
            <a:r>
              <a:rPr lang="en-US" altLang="en-US" sz="1300" dirty="0" smtClean="0">
                <a:latin typeface="Tahoma" panose="020B0604030504040204" pitchFamily="34" charset="0"/>
              </a:rPr>
              <a:t>Never stack shields from different manufacturers, as their connection points may not be compatible.</a:t>
            </a:r>
          </a:p>
        </p:txBody>
      </p:sp>
      <p:pic>
        <p:nvPicPr>
          <p:cNvPr id="2273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0650" y="1452563"/>
            <a:ext cx="25844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60363" y="388938"/>
            <a:ext cx="2024062" cy="292100"/>
          </a:xfrm>
          <a:prstGeom prst="rect">
            <a:avLst/>
          </a:prstGeom>
        </p:spPr>
        <p:txBody>
          <a:bodyPr>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47663"/>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Slope and Box Combinations </a:t>
            </a:r>
          </a:p>
        </p:txBody>
      </p:sp>
      <p:sp>
        <p:nvSpPr>
          <p:cNvPr id="229379" name="Content Placeholder 2"/>
          <p:cNvSpPr>
            <a:spLocks noGrp="1"/>
          </p:cNvSpPr>
          <p:nvPr>
            <p:ph idx="1"/>
          </p:nvPr>
        </p:nvSpPr>
        <p:spPr bwMode="auto">
          <a:xfrm>
            <a:off x="2363788" y="1387475"/>
            <a:ext cx="3686175" cy="1057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sz="1300" dirty="0" smtClean="0">
                <a:solidFill>
                  <a:schemeClr val="tx1"/>
                </a:solidFill>
              </a:rPr>
              <a:t>Trench boxes and boxed shoring systems are typically used in excavations where space is limited, but they can also be used in conjunction with sloping or benching systems.</a:t>
            </a:r>
          </a:p>
        </p:txBody>
      </p:sp>
      <p:pic>
        <p:nvPicPr>
          <p:cNvPr id="22938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4275" y="3009900"/>
            <a:ext cx="4038600"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60363" y="388938"/>
            <a:ext cx="2024062" cy="292100"/>
          </a:xfrm>
          <a:prstGeom prst="rect">
            <a:avLst/>
          </a:prstGeom>
        </p:spPr>
        <p:txBody>
          <a:bodyPr>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8"/>
          <p:cNvGrpSpPr>
            <a:grpSpLocks/>
          </p:cNvGrpSpPr>
          <p:nvPr/>
        </p:nvGrpSpPr>
        <p:grpSpPr bwMode="auto">
          <a:xfrm>
            <a:off x="444500" y="3919538"/>
            <a:ext cx="4329113" cy="1558925"/>
            <a:chOff x="5020468" y="1647825"/>
            <a:chExt cx="4329113" cy="1558481"/>
          </a:xfrm>
        </p:grpSpPr>
        <p:pic>
          <p:nvPicPr>
            <p:cNvPr id="2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0468" y="1647825"/>
              <a:ext cx="4329113" cy="155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1"/>
            <p:cNvSpPr txBox="1">
              <a:spLocks noChangeArrowheads="1"/>
            </p:cNvSpPr>
            <p:nvPr/>
          </p:nvSpPr>
          <p:spPr bwMode="auto">
            <a:xfrm>
              <a:off x="6415881" y="1948190"/>
              <a:ext cx="1524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100" b="1">
                  <a:solidFill>
                    <a:srgbClr val="C00000"/>
                  </a:solidFill>
                </a:rPr>
                <a:t>Soil Type A</a:t>
              </a:r>
            </a:p>
          </p:txBody>
        </p:sp>
      </p:grpSp>
      <p:sp>
        <p:nvSpPr>
          <p:cNvPr id="28674" name="Title 1"/>
          <p:cNvSpPr>
            <a:spLocks noGrp="1"/>
          </p:cNvSpPr>
          <p:nvPr>
            <p:ph type="title"/>
          </p:nvPr>
        </p:nvSpPr>
        <p:spPr bwMode="auto">
          <a:xfrm>
            <a:off x="2352675" y="338138"/>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b="0" dirty="0" smtClean="0"/>
              <a:t>Slope and Box Combinations—</a:t>
            </a:r>
            <a:r>
              <a:rPr lang="en-US" altLang="en-US" sz="2000" dirty="0" smtClean="0"/>
              <a:t>Angles of Repose </a:t>
            </a:r>
          </a:p>
        </p:txBody>
      </p:sp>
      <p:sp>
        <p:nvSpPr>
          <p:cNvPr id="235523" name="Content Placeholder 2"/>
          <p:cNvSpPr>
            <a:spLocks noGrp="1"/>
          </p:cNvSpPr>
          <p:nvPr>
            <p:ph idx="1"/>
          </p:nvPr>
        </p:nvSpPr>
        <p:spPr bwMode="auto">
          <a:xfrm>
            <a:off x="420809" y="1631304"/>
            <a:ext cx="3863731" cy="1155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sz="1300" dirty="0" smtClean="0">
                <a:solidFill>
                  <a:schemeClr val="tx1"/>
                </a:solidFill>
                <a:cs typeface="Tahoma" panose="020B0604030504040204" pitchFamily="34" charset="0"/>
              </a:rPr>
              <a:t>When using sloping in combination with a trench box or shoring box, conform that the slope does not surpass the maximum angle of repose for the soil classifications.</a:t>
            </a:r>
          </a:p>
        </p:txBody>
      </p:sp>
      <p:sp>
        <p:nvSpPr>
          <p:cNvPr id="13" name="Rectangle 12"/>
          <p:cNvSpPr/>
          <p:nvPr/>
        </p:nvSpPr>
        <p:spPr>
          <a:xfrm>
            <a:off x="360363" y="388938"/>
            <a:ext cx="2024062" cy="292100"/>
          </a:xfrm>
          <a:prstGeom prst="rect">
            <a:avLst/>
          </a:prstGeom>
        </p:spPr>
        <p:txBody>
          <a:bodyPr>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sp>
        <p:nvSpPr>
          <p:cNvPr id="14" name="Rectangle 13"/>
          <p:cNvSpPr/>
          <p:nvPr/>
        </p:nvSpPr>
        <p:spPr>
          <a:xfrm>
            <a:off x="383809" y="2715764"/>
            <a:ext cx="3924177" cy="492443"/>
          </a:xfrm>
          <a:prstGeom prst="rect">
            <a:avLst/>
          </a:prstGeom>
        </p:spPr>
        <p:txBody>
          <a:bodyPr wrap="square">
            <a:spAutoFit/>
          </a:bodyPr>
          <a:lstStyle/>
          <a:p>
            <a:pPr>
              <a:spcBef>
                <a:spcPct val="20000"/>
              </a:spcBef>
              <a:defRPr/>
            </a:pPr>
            <a:r>
              <a:rPr lang="en-US" altLang="en-US" sz="1300" dirty="0">
                <a:latin typeface="Tahoma" panose="020B0604030504040204" pitchFamily="34" charset="0"/>
              </a:rPr>
              <a:t>The maximum depth for a combination slope and box system is </a:t>
            </a:r>
            <a:r>
              <a:rPr lang="en-US" altLang="en-US" sz="1300" dirty="0" smtClean="0">
                <a:latin typeface="Tahoma" panose="020B0604030504040204" pitchFamily="34" charset="0"/>
              </a:rPr>
              <a:t>20 </a:t>
            </a:r>
            <a:r>
              <a:rPr lang="en-US" altLang="en-US" sz="1300" dirty="0">
                <a:latin typeface="Tahoma" panose="020B0604030504040204" pitchFamily="34" charset="0"/>
              </a:rPr>
              <a:t>feet.</a:t>
            </a:r>
            <a:endParaRPr lang="en-US" altLang="en-US" sz="1300" dirty="0"/>
          </a:p>
        </p:txBody>
      </p:sp>
      <p:grpSp>
        <p:nvGrpSpPr>
          <p:cNvPr id="15" name="Group 9"/>
          <p:cNvGrpSpPr>
            <a:grpSpLocks/>
          </p:cNvGrpSpPr>
          <p:nvPr/>
        </p:nvGrpSpPr>
        <p:grpSpPr bwMode="auto">
          <a:xfrm>
            <a:off x="5059363" y="3921125"/>
            <a:ext cx="4289425" cy="1574800"/>
            <a:chOff x="454025" y="3920018"/>
            <a:chExt cx="4266406" cy="1566381"/>
          </a:xfrm>
        </p:grpSpPr>
        <p:pic>
          <p:nvPicPr>
            <p:cNvPr id="1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025" y="3920018"/>
              <a:ext cx="4266406" cy="156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6"/>
            <p:cNvSpPr txBox="1">
              <a:spLocks noChangeArrowheads="1"/>
            </p:cNvSpPr>
            <p:nvPr/>
          </p:nvSpPr>
          <p:spPr bwMode="auto">
            <a:xfrm>
              <a:off x="1843881" y="4191000"/>
              <a:ext cx="1524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100" b="1">
                  <a:solidFill>
                    <a:srgbClr val="C00000"/>
                  </a:solidFill>
                </a:rPr>
                <a:t>Soil Type C</a:t>
              </a:r>
            </a:p>
          </p:txBody>
        </p:sp>
      </p:grpSp>
      <p:grpSp>
        <p:nvGrpSpPr>
          <p:cNvPr id="18" name="Group 12"/>
          <p:cNvGrpSpPr>
            <a:grpSpLocks/>
          </p:cNvGrpSpPr>
          <p:nvPr/>
        </p:nvGrpSpPr>
        <p:grpSpPr bwMode="auto">
          <a:xfrm>
            <a:off x="5059363" y="1676400"/>
            <a:ext cx="4291012" cy="1566863"/>
            <a:chOff x="5058918" y="3920019"/>
            <a:chExt cx="4291457" cy="1566382"/>
          </a:xfrm>
        </p:grpSpPr>
        <p:pic>
          <p:nvPicPr>
            <p:cNvPr id="1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8918" y="3920019"/>
              <a:ext cx="4291457" cy="156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0"/>
            <p:cNvSpPr txBox="1">
              <a:spLocks noChangeArrowheads="1"/>
            </p:cNvSpPr>
            <p:nvPr/>
          </p:nvSpPr>
          <p:spPr bwMode="auto">
            <a:xfrm>
              <a:off x="6463506" y="4191000"/>
              <a:ext cx="1524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100" b="1">
                  <a:solidFill>
                    <a:srgbClr val="C00000"/>
                  </a:solidFill>
                </a:rPr>
                <a:t>Soil Type B</a:t>
              </a:r>
            </a:p>
          </p:txBody>
        </p: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Content Placeholder 2"/>
          <p:cNvSpPr>
            <a:spLocks noGrp="1"/>
          </p:cNvSpPr>
          <p:nvPr>
            <p:ph idx="1"/>
          </p:nvPr>
        </p:nvSpPr>
        <p:spPr bwMode="auto">
          <a:xfrm>
            <a:off x="2350536" y="1367597"/>
            <a:ext cx="4674152" cy="15975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buNone/>
            </a:pPr>
            <a:r>
              <a:rPr lang="en-US" altLang="en-US" sz="1300" dirty="0" smtClean="0">
                <a:solidFill>
                  <a:schemeClr val="tx1"/>
                </a:solidFill>
              </a:rPr>
              <a:t>If </a:t>
            </a:r>
            <a:r>
              <a:rPr lang="en-US" altLang="en-US" sz="1300" dirty="0">
                <a:solidFill>
                  <a:schemeClr val="tx1"/>
                </a:solidFill>
              </a:rPr>
              <a:t>there is sloping above the boxed system, the top </a:t>
            </a:r>
            <a:r>
              <a:rPr lang="en-US" altLang="en-US" sz="1300" dirty="0" smtClean="0">
                <a:solidFill>
                  <a:schemeClr val="tx1"/>
                </a:solidFill>
              </a:rPr>
              <a:t>should </a:t>
            </a:r>
            <a:r>
              <a:rPr lang="en-US" altLang="en-US" sz="1300" b="1" dirty="0">
                <a:solidFill>
                  <a:schemeClr val="tx1"/>
                </a:solidFill>
              </a:rPr>
              <a:t>extend at least 18 inches</a:t>
            </a:r>
            <a:r>
              <a:rPr lang="en-US" altLang="en-US" sz="1300" dirty="0">
                <a:solidFill>
                  <a:schemeClr val="tx1"/>
                </a:solidFill>
              </a:rPr>
              <a:t> above the level of any materials that could cave or roll into the trench. </a:t>
            </a:r>
            <a:r>
              <a:rPr lang="en-US" altLang="en-US" sz="1300" strike="sngStrike" dirty="0" smtClean="0">
                <a:solidFill>
                  <a:schemeClr val="tx1"/>
                </a:solidFill>
              </a:rPr>
              <a:t/>
            </a:r>
            <a:br>
              <a:rPr lang="en-US" altLang="en-US" sz="1300" strike="sngStrike" dirty="0" smtClean="0">
                <a:solidFill>
                  <a:schemeClr val="tx1"/>
                </a:solidFill>
              </a:rPr>
            </a:br>
            <a:endParaRPr lang="en-US" altLang="en-US" sz="1300" strike="sngStrike" dirty="0" smtClean="0">
              <a:solidFill>
                <a:schemeClr val="tx1"/>
              </a:solidFill>
            </a:endParaRPr>
          </a:p>
        </p:txBody>
      </p:sp>
      <p:sp>
        <p:nvSpPr>
          <p:cNvPr id="6" name="Rectangle 5"/>
          <p:cNvSpPr/>
          <p:nvPr/>
        </p:nvSpPr>
        <p:spPr>
          <a:xfrm>
            <a:off x="360363" y="388938"/>
            <a:ext cx="2024062" cy="292100"/>
          </a:xfrm>
          <a:prstGeom prst="rect">
            <a:avLst/>
          </a:prstGeom>
        </p:spPr>
        <p:txBody>
          <a:bodyPr>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sp>
        <p:nvSpPr>
          <p:cNvPr id="9" name="Title 1"/>
          <p:cNvSpPr>
            <a:spLocks noGrp="1"/>
          </p:cNvSpPr>
          <p:nvPr>
            <p:ph type="title"/>
          </p:nvPr>
        </p:nvSpPr>
        <p:spPr bwMode="auto">
          <a:xfrm>
            <a:off x="2363788"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b="0" dirty="0" smtClean="0"/>
              <a:t>Slope and Box Combinations—</a:t>
            </a:r>
            <a:r>
              <a:rPr lang="en-US" altLang="en-US" sz="2000" dirty="0" smtClean="0"/>
              <a:t>Extension Above Soil</a:t>
            </a:r>
          </a:p>
        </p:txBody>
      </p:sp>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3721100"/>
            <a:ext cx="4589463"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7404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47663"/>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b="0" dirty="0" smtClean="0"/>
              <a:t>Slope and Box Combinations—</a:t>
            </a:r>
            <a:r>
              <a:rPr lang="en-US" altLang="en-US" sz="2000" dirty="0" smtClean="0"/>
              <a:t>Space Below the System</a:t>
            </a:r>
          </a:p>
        </p:txBody>
      </p:sp>
      <p:sp>
        <p:nvSpPr>
          <p:cNvPr id="229379" name="Content Placeholder 2"/>
          <p:cNvSpPr>
            <a:spLocks noGrp="1"/>
          </p:cNvSpPr>
          <p:nvPr>
            <p:ph idx="1"/>
          </p:nvPr>
        </p:nvSpPr>
        <p:spPr bwMode="auto">
          <a:xfrm>
            <a:off x="360363" y="1476375"/>
            <a:ext cx="3921918" cy="3581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000"/>
              </a:spcAft>
              <a:buFontTx/>
              <a:buNone/>
              <a:defRPr/>
            </a:pPr>
            <a:r>
              <a:rPr lang="en-US" sz="1300" dirty="0">
                <a:solidFill>
                  <a:schemeClr val="tx1"/>
                </a:solidFill>
              </a:rPr>
              <a:t>The </a:t>
            </a:r>
            <a:r>
              <a:rPr lang="en-US" sz="1300" dirty="0" smtClean="0">
                <a:solidFill>
                  <a:schemeClr val="tx1"/>
                </a:solidFill>
              </a:rPr>
              <a:t>shielding system </a:t>
            </a:r>
            <a:r>
              <a:rPr lang="en-US" sz="1300" dirty="0">
                <a:solidFill>
                  <a:schemeClr val="tx1"/>
                </a:solidFill>
              </a:rPr>
              <a:t>does not always </a:t>
            </a:r>
            <a:r>
              <a:rPr lang="en-US" sz="1300" dirty="0" smtClean="0">
                <a:solidFill>
                  <a:schemeClr val="tx1"/>
                </a:solidFill>
              </a:rPr>
              <a:t>need to </a:t>
            </a:r>
            <a:r>
              <a:rPr lang="en-US" sz="1300" dirty="0">
                <a:solidFill>
                  <a:schemeClr val="tx1"/>
                </a:solidFill>
              </a:rPr>
              <a:t>reach the bottom of the excavation. </a:t>
            </a:r>
            <a:r>
              <a:rPr lang="en-US" sz="1300" dirty="0" smtClean="0">
                <a:solidFill>
                  <a:schemeClr val="tx1"/>
                </a:solidFill>
              </a:rPr>
              <a:t>Excavations may extend </a:t>
            </a:r>
            <a:r>
              <a:rPr lang="en-US" sz="1300" b="1" dirty="0" smtClean="0">
                <a:solidFill>
                  <a:schemeClr val="tx1"/>
                </a:solidFill>
              </a:rPr>
              <a:t>up to 2 feet below</a:t>
            </a:r>
            <a:r>
              <a:rPr lang="en-US" sz="1300" dirty="0" smtClean="0">
                <a:solidFill>
                  <a:schemeClr val="tx1"/>
                </a:solidFill>
              </a:rPr>
              <a:t> the shielding system if these conditions are met:</a:t>
            </a:r>
            <a:endParaRPr lang="en-US" altLang="en-US" sz="1300" dirty="0">
              <a:solidFill>
                <a:schemeClr val="tx1"/>
              </a:solidFill>
            </a:endParaRPr>
          </a:p>
          <a:p>
            <a:pPr marL="342900" indent="-342900">
              <a:spcBef>
                <a:spcPts val="0"/>
              </a:spcBef>
              <a:spcAft>
                <a:spcPts val="1300"/>
              </a:spcAft>
              <a:buFont typeface="+mj-lt"/>
              <a:buAutoNum type="arabicPeriod"/>
              <a:defRPr/>
            </a:pPr>
            <a:r>
              <a:rPr lang="en-US" altLang="en-US" sz="1300" dirty="0" smtClean="0">
                <a:solidFill>
                  <a:schemeClr val="tx1"/>
                </a:solidFill>
              </a:rPr>
              <a:t>The shield is rated to withstand the forces presented by the full depth of the trench.</a:t>
            </a:r>
          </a:p>
          <a:p>
            <a:pPr marL="342900" indent="-342900">
              <a:spcBef>
                <a:spcPts val="0"/>
              </a:spcBef>
              <a:spcAft>
                <a:spcPts val="1300"/>
              </a:spcAft>
              <a:buFont typeface="+mj-lt"/>
              <a:buAutoNum type="arabicPeriod"/>
              <a:defRPr/>
            </a:pPr>
            <a:r>
              <a:rPr lang="en-US" altLang="en-US" sz="1300" dirty="0" smtClean="0">
                <a:solidFill>
                  <a:schemeClr val="tx1"/>
                </a:solidFill>
              </a:rPr>
              <a:t>The bottoms of the trench walls show no signs of weakening.</a:t>
            </a:r>
          </a:p>
          <a:p>
            <a:pPr marL="342900" indent="-342900">
              <a:spcBef>
                <a:spcPts val="0"/>
              </a:spcBef>
              <a:spcAft>
                <a:spcPts val="1300"/>
              </a:spcAft>
              <a:buFont typeface="+mj-lt"/>
              <a:buAutoNum type="arabicPeriod"/>
              <a:defRPr/>
            </a:pPr>
            <a:r>
              <a:rPr lang="en-US" altLang="en-US" sz="1300" dirty="0">
                <a:solidFill>
                  <a:schemeClr val="tx1"/>
                </a:solidFill>
              </a:rPr>
              <a:t>The trench and surrounding area is closely monitored for </a:t>
            </a:r>
            <a:r>
              <a:rPr lang="en-US" altLang="en-US" sz="1300" dirty="0" smtClean="0">
                <a:solidFill>
                  <a:schemeClr val="tx1"/>
                </a:solidFill>
              </a:rPr>
              <a:t>danger signs like bulging</a:t>
            </a:r>
            <a:r>
              <a:rPr lang="en-US" altLang="en-US" sz="1300" dirty="0">
                <a:solidFill>
                  <a:schemeClr val="tx1"/>
                </a:solidFill>
              </a:rPr>
              <a:t>, heaving, </a:t>
            </a:r>
            <a:r>
              <a:rPr lang="en-US" altLang="en-US" sz="1300" dirty="0" smtClean="0">
                <a:solidFill>
                  <a:schemeClr val="tx1"/>
                </a:solidFill>
              </a:rPr>
              <a:t>or boiling and for features that may affect the trenches stability, such as adjacent structures or </a:t>
            </a:r>
            <a:r>
              <a:rPr lang="en-US" altLang="en-US" sz="1300" dirty="0">
                <a:solidFill>
                  <a:schemeClr val="tx1"/>
                </a:solidFill>
              </a:rPr>
              <a:t>vibration </a:t>
            </a:r>
            <a:r>
              <a:rPr lang="en-US" altLang="en-US" sz="1300" dirty="0" smtClean="0">
                <a:solidFill>
                  <a:schemeClr val="tx1"/>
                </a:solidFill>
              </a:rPr>
              <a:t>sources.</a:t>
            </a:r>
          </a:p>
        </p:txBody>
      </p:sp>
      <p:sp>
        <p:nvSpPr>
          <p:cNvPr id="5" name="Rectangle 4"/>
          <p:cNvSpPr/>
          <p:nvPr/>
        </p:nvSpPr>
        <p:spPr>
          <a:xfrm>
            <a:off x="360363" y="388938"/>
            <a:ext cx="2024062" cy="292100"/>
          </a:xfrm>
          <a:prstGeom prst="rect">
            <a:avLst/>
          </a:prstGeom>
        </p:spPr>
        <p:txBody>
          <a:bodyPr>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9838" y="838200"/>
            <a:ext cx="426243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38138"/>
            <a:ext cx="4970462" cy="7286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b="0" dirty="0" smtClean="0"/>
              <a:t>Slope </a:t>
            </a:r>
            <a:r>
              <a:rPr lang="en-US" altLang="en-US" sz="2000" b="0" dirty="0"/>
              <a:t>and </a:t>
            </a:r>
            <a:r>
              <a:rPr lang="en-US" altLang="en-US" sz="2000" b="0" dirty="0" smtClean="0"/>
              <a:t>Box Combinations—</a:t>
            </a:r>
            <a:r>
              <a:rPr lang="en-US" altLang="en-US" sz="2000" dirty="0" smtClean="0"/>
              <a:t>Wall Voids</a:t>
            </a:r>
          </a:p>
        </p:txBody>
      </p:sp>
      <p:sp>
        <p:nvSpPr>
          <p:cNvPr id="4" name="Content Placeholder 2"/>
          <p:cNvSpPr txBox="1">
            <a:spLocks/>
          </p:cNvSpPr>
          <p:nvPr/>
        </p:nvSpPr>
        <p:spPr>
          <a:xfrm>
            <a:off x="2379179" y="1402868"/>
            <a:ext cx="4722502" cy="1524000"/>
          </a:xfrm>
          <a:prstGeom prst="rect">
            <a:avLst/>
          </a:prstGeom>
        </p:spPr>
        <p:txBody>
          <a:bodyPr lIns="81510" tIns="40755" rIns="81510" bIns="40755"/>
          <a:lstStyle>
            <a:lvl1pPr marL="280959" indent="-280959" algn="l" rtl="0" eaLnBrk="0" fontAlgn="base" hangingPunct="0">
              <a:spcBef>
                <a:spcPct val="20000"/>
              </a:spcBef>
              <a:spcAft>
                <a:spcPct val="0"/>
              </a:spcAft>
              <a:buChar char="•"/>
              <a:defRPr sz="1475">
                <a:solidFill>
                  <a:srgbClr val="3D3D3D"/>
                </a:solidFill>
                <a:latin typeface="+mn-lt"/>
                <a:ea typeface="+mn-ea"/>
                <a:cs typeface="+mn-cs"/>
              </a:defRPr>
            </a:lvl1pPr>
            <a:lvl2pPr marL="610546" indent="-232332" algn="l" rtl="0" eaLnBrk="0" fontAlgn="base" hangingPunct="0">
              <a:spcBef>
                <a:spcPct val="20000"/>
              </a:spcBef>
              <a:spcAft>
                <a:spcPct val="0"/>
              </a:spcAft>
              <a:buChar char="–"/>
              <a:defRPr sz="1475">
                <a:solidFill>
                  <a:srgbClr val="3D3D3D"/>
                </a:solidFill>
                <a:latin typeface="+mn-lt"/>
                <a:cs typeface="+mn-cs"/>
              </a:defRPr>
            </a:lvl2pPr>
            <a:lvl3pPr marL="940132" indent="-185505" algn="l" rtl="0" eaLnBrk="0" fontAlgn="base" hangingPunct="0">
              <a:spcBef>
                <a:spcPct val="20000"/>
              </a:spcBef>
              <a:spcAft>
                <a:spcPct val="0"/>
              </a:spcAft>
              <a:buChar char="•"/>
              <a:defRPr sz="1475">
                <a:solidFill>
                  <a:srgbClr val="3D3D3D"/>
                </a:solidFill>
                <a:latin typeface="+mn-lt"/>
                <a:cs typeface="+mn-cs"/>
              </a:defRPr>
            </a:lvl3pPr>
            <a:lvl4pPr marL="1316545" indent="-185505" algn="l" rtl="0" eaLnBrk="0" fontAlgn="base" hangingPunct="0">
              <a:spcBef>
                <a:spcPct val="20000"/>
              </a:spcBef>
              <a:spcAft>
                <a:spcPct val="0"/>
              </a:spcAft>
              <a:buChar char="–"/>
              <a:defRPr sz="1475">
                <a:solidFill>
                  <a:srgbClr val="3D3D3D"/>
                </a:solidFill>
                <a:latin typeface="+mn-lt"/>
                <a:cs typeface="+mn-cs"/>
              </a:defRPr>
            </a:lvl4pPr>
            <a:lvl5pPr marL="1696560" indent="-185505"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buFontTx/>
              <a:buNone/>
              <a:defRPr/>
            </a:pPr>
            <a:r>
              <a:rPr lang="en-US" sz="1300" kern="0" dirty="0" smtClean="0">
                <a:solidFill>
                  <a:schemeClr val="tx1"/>
                </a:solidFill>
              </a:rPr>
              <a:t>The forces of a cave-in can literally push a box sideways, causing a crushing hazard. After a box is positioned for the work, </a:t>
            </a:r>
            <a:r>
              <a:rPr lang="en-US" sz="1300" b="1" kern="0" dirty="0" smtClean="0">
                <a:solidFill>
                  <a:schemeClr val="tx1"/>
                </a:solidFill>
              </a:rPr>
              <a:t>fill the voids </a:t>
            </a:r>
            <a:r>
              <a:rPr lang="en-US" sz="1300" kern="0" dirty="0" smtClean="0">
                <a:solidFill>
                  <a:schemeClr val="tx1"/>
                </a:solidFill>
              </a:rPr>
              <a:t>between the box and the trench wall with excavated material to prevent displacement caused by a cave-in. </a:t>
            </a:r>
          </a:p>
        </p:txBody>
      </p:sp>
      <p:sp>
        <p:nvSpPr>
          <p:cNvPr id="3" name="TextBox 2"/>
          <p:cNvSpPr txBox="1"/>
          <p:nvPr/>
        </p:nvSpPr>
        <p:spPr>
          <a:xfrm>
            <a:off x="2346752" y="4959085"/>
            <a:ext cx="4603323" cy="430213"/>
          </a:xfrm>
          <a:prstGeom prst="rect">
            <a:avLst/>
          </a:prstGeom>
          <a:noFill/>
        </p:spPr>
        <p:txBody>
          <a:bodyPr wrap="square">
            <a:spAutoFit/>
          </a:bodyPr>
          <a:lstStyle/>
          <a:p>
            <a:pPr>
              <a:defRPr/>
            </a:pPr>
            <a:r>
              <a:rPr lang="en-US" sz="1100" dirty="0">
                <a:latin typeface="+mn-lt"/>
              </a:rPr>
              <a:t>With additional soil material filling the exterior voids, this trench box is secure from displacement.</a:t>
            </a:r>
          </a:p>
        </p:txBody>
      </p:sp>
      <p:sp>
        <p:nvSpPr>
          <p:cNvPr id="6" name="Rectangle 5"/>
          <p:cNvSpPr/>
          <p:nvPr/>
        </p:nvSpPr>
        <p:spPr>
          <a:xfrm>
            <a:off x="360363" y="388938"/>
            <a:ext cx="2024062" cy="292100"/>
          </a:xfrm>
          <a:prstGeom prst="rect">
            <a:avLst/>
          </a:prstGeom>
        </p:spPr>
        <p:txBody>
          <a:bodyPr>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4425" y="3200400"/>
            <a:ext cx="45656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Protective System Design Requirements</a:t>
            </a:r>
          </a:p>
        </p:txBody>
      </p:sp>
      <p:sp>
        <p:nvSpPr>
          <p:cNvPr id="145411" name="Content Placeholder 2"/>
          <p:cNvSpPr>
            <a:spLocks noGrp="1"/>
          </p:cNvSpPr>
          <p:nvPr>
            <p:ph idx="1"/>
          </p:nvPr>
        </p:nvSpPr>
        <p:spPr bwMode="auto">
          <a:xfrm>
            <a:off x="2379854" y="2443925"/>
            <a:ext cx="2512027" cy="58357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lvl="1" indent="0">
              <a:spcBef>
                <a:spcPts val="0"/>
              </a:spcBef>
              <a:spcAft>
                <a:spcPts val="0"/>
              </a:spcAft>
              <a:buFontTx/>
              <a:buNone/>
              <a:defRPr/>
            </a:pPr>
            <a:r>
              <a:rPr lang="en-US" altLang="en-US" sz="1000" dirty="0" smtClean="0">
                <a:solidFill>
                  <a:schemeClr val="tx1"/>
                </a:solidFill>
              </a:rPr>
              <a:t>Protective systems are only required if the potential for cave-in exists.</a:t>
            </a:r>
            <a:endParaRPr lang="en-US" altLang="en-US" sz="1000" b="1" dirty="0" smtClean="0">
              <a:solidFill>
                <a:schemeClr val="tx1"/>
              </a:solidFill>
            </a:endParaRPr>
          </a:p>
        </p:txBody>
      </p:sp>
      <p:pic>
        <p:nvPicPr>
          <p:cNvPr id="24166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6853" y="1457739"/>
            <a:ext cx="667628" cy="66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2463" y="1441288"/>
            <a:ext cx="715618" cy="68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0" name="TextBox 10"/>
          <p:cNvSpPr txBox="1">
            <a:spLocks noChangeArrowheads="1"/>
          </p:cNvSpPr>
          <p:nvPr/>
        </p:nvSpPr>
        <p:spPr bwMode="auto">
          <a:xfrm>
            <a:off x="7438109" y="3383031"/>
            <a:ext cx="18568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000" dirty="0">
                <a:latin typeface="Tahoma" panose="020B0604030504040204" pitchFamily="34" charset="0"/>
                <a:cs typeface="Tahoma" panose="020B0604030504040204" pitchFamily="34" charset="0"/>
              </a:rPr>
              <a:t>A </a:t>
            </a:r>
            <a:r>
              <a:rPr lang="en-US" altLang="en-US" sz="1000" dirty="0" smtClean="0">
                <a:latin typeface="Tahoma" panose="020B0604030504040204" pitchFamily="34" charset="0"/>
                <a:cs typeface="Tahoma" panose="020B0604030504040204" pitchFamily="34" charset="0"/>
              </a:rPr>
              <a:t>registered </a:t>
            </a:r>
            <a:r>
              <a:rPr lang="en-US" altLang="en-US" sz="1000" dirty="0">
                <a:latin typeface="Tahoma" panose="020B0604030504040204" pitchFamily="34" charset="0"/>
                <a:cs typeface="Tahoma" panose="020B0604030504040204" pitchFamily="34" charset="0"/>
              </a:rPr>
              <a:t>engineer is </a:t>
            </a:r>
            <a:r>
              <a:rPr lang="en-US" altLang="en-US" sz="1000" dirty="0" smtClean="0">
                <a:latin typeface="Tahoma" panose="020B0604030504040204" pitchFamily="34" charset="0"/>
                <a:cs typeface="Tahoma" panose="020B0604030504040204" pitchFamily="34" charset="0"/>
              </a:rPr>
              <a:t>required </a:t>
            </a:r>
            <a:r>
              <a:rPr lang="en-US" altLang="en-US" sz="1000" dirty="0">
                <a:latin typeface="Tahoma" panose="020B0604030504040204" pitchFamily="34" charset="0"/>
                <a:cs typeface="Tahoma" panose="020B0604030504040204" pitchFamily="34" charset="0"/>
              </a:rPr>
              <a:t>to approve designs provided by the competent person, address special </a:t>
            </a:r>
            <a:r>
              <a:rPr lang="en-US" altLang="en-US" sz="1000" dirty="0" smtClean="0">
                <a:latin typeface="Tahoma" panose="020B0604030504040204" pitchFamily="34" charset="0"/>
                <a:cs typeface="Tahoma" panose="020B0604030504040204" pitchFamily="34" charset="0"/>
              </a:rPr>
              <a:t>hazards, or design sloping </a:t>
            </a:r>
            <a:r>
              <a:rPr lang="en-US" altLang="en-US" sz="1000" dirty="0">
                <a:latin typeface="Tahoma" panose="020B0604030504040204" pitchFamily="34" charset="0"/>
                <a:cs typeface="Tahoma" panose="020B0604030504040204" pitchFamily="34" charset="0"/>
              </a:rPr>
              <a:t>and benching </a:t>
            </a:r>
            <a:r>
              <a:rPr lang="en-US" altLang="en-US" sz="1000" dirty="0" smtClean="0">
                <a:latin typeface="Tahoma" panose="020B0604030504040204" pitchFamily="34" charset="0"/>
                <a:cs typeface="Tahoma" panose="020B0604030504040204" pitchFamily="34" charset="0"/>
              </a:rPr>
              <a:t>systems.</a:t>
            </a:r>
            <a:endParaRPr lang="en-US" altLang="en-US" sz="1000" dirty="0">
              <a:latin typeface="Tahoma" panose="020B0604030504040204" pitchFamily="34" charset="0"/>
              <a:cs typeface="Tahoma" panose="020B0604030504040204" pitchFamily="34" charset="0"/>
            </a:endParaRPr>
          </a:p>
        </p:txBody>
      </p:sp>
      <p:cxnSp>
        <p:nvCxnSpPr>
          <p:cNvPr id="15" name="Straight Connector 14"/>
          <p:cNvCxnSpPr/>
          <p:nvPr/>
        </p:nvCxnSpPr>
        <p:spPr>
          <a:xfrm>
            <a:off x="7406481" y="1389888"/>
            <a:ext cx="0" cy="402336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44281" y="1388061"/>
            <a:ext cx="0" cy="402336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41673" name="TextBox 24"/>
          <p:cNvSpPr txBox="1">
            <a:spLocks noChangeArrowheads="1"/>
          </p:cNvSpPr>
          <p:nvPr/>
        </p:nvSpPr>
        <p:spPr bwMode="auto">
          <a:xfrm>
            <a:off x="7439564" y="4547081"/>
            <a:ext cx="18827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000" dirty="0">
                <a:latin typeface="Tahoma" panose="020B0604030504040204" pitchFamily="34" charset="0"/>
                <a:cs typeface="Tahoma" panose="020B0604030504040204" pitchFamily="34" charset="0"/>
              </a:rPr>
              <a:t>A </a:t>
            </a:r>
            <a:r>
              <a:rPr lang="en-US" altLang="en-US" sz="1000" dirty="0" smtClean="0">
                <a:latin typeface="Tahoma" panose="020B0604030504040204" pitchFamily="34" charset="0"/>
                <a:cs typeface="Tahoma" panose="020B0604030504040204" pitchFamily="34" charset="0"/>
              </a:rPr>
              <a:t>registered </a:t>
            </a:r>
            <a:r>
              <a:rPr lang="en-US" altLang="en-US" sz="1000" dirty="0">
                <a:latin typeface="Tahoma" panose="020B0604030504040204" pitchFamily="34" charset="0"/>
                <a:cs typeface="Tahoma" panose="020B0604030504040204" pitchFamily="34" charset="0"/>
              </a:rPr>
              <a:t>engineer is r</a:t>
            </a:r>
            <a:r>
              <a:rPr lang="en-US" altLang="en-US" sz="1000" dirty="0" smtClean="0">
                <a:latin typeface="Tahoma" panose="020B0604030504040204" pitchFamily="34" charset="0"/>
                <a:cs typeface="Tahoma" panose="020B0604030504040204" pitchFamily="34" charset="0"/>
              </a:rPr>
              <a:t>equired </a:t>
            </a:r>
            <a:r>
              <a:rPr lang="en-US" altLang="en-US" sz="1000" dirty="0">
                <a:latin typeface="Tahoma" panose="020B0604030504040204" pitchFamily="34" charset="0"/>
                <a:cs typeface="Tahoma" panose="020B0604030504040204" pitchFamily="34" charset="0"/>
              </a:rPr>
              <a:t>to </a:t>
            </a:r>
            <a:r>
              <a:rPr lang="en-US" altLang="en-US" sz="1000" dirty="0" smtClean="0">
                <a:latin typeface="Tahoma" panose="020B0604030504040204" pitchFamily="34" charset="0"/>
                <a:cs typeface="Tahoma" panose="020B0604030504040204" pitchFamily="34" charset="0"/>
              </a:rPr>
              <a:t>the protective system.</a:t>
            </a:r>
            <a:endParaRPr lang="en-US" altLang="en-US" sz="1000" dirty="0">
              <a:latin typeface="Tahoma" panose="020B0604030504040204" pitchFamily="34" charset="0"/>
              <a:cs typeface="Tahoma" panose="020B0604030504040204" pitchFamily="34" charset="0"/>
            </a:endParaRPr>
          </a:p>
        </p:txBody>
      </p:sp>
      <p:cxnSp>
        <p:nvCxnSpPr>
          <p:cNvPr id="27" name="Straight Connector 26"/>
          <p:cNvCxnSpPr/>
          <p:nvPr/>
        </p:nvCxnSpPr>
        <p:spPr>
          <a:xfrm>
            <a:off x="459029" y="3326296"/>
            <a:ext cx="886968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72281" y="4472608"/>
            <a:ext cx="886968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41676" name="TextBox 33"/>
          <p:cNvSpPr txBox="1">
            <a:spLocks noChangeArrowheads="1"/>
          </p:cNvSpPr>
          <p:nvPr/>
        </p:nvSpPr>
        <p:spPr bwMode="auto">
          <a:xfrm>
            <a:off x="5088318" y="2440072"/>
            <a:ext cx="237422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000" dirty="0" smtClean="0">
                <a:latin typeface="Tahoma" panose="020B0604030504040204" pitchFamily="34" charset="0"/>
                <a:cs typeface="Tahoma" panose="020B0604030504040204" pitchFamily="34" charset="0"/>
              </a:rPr>
              <a:t>The competent person must inspect  the site </a:t>
            </a:r>
            <a:r>
              <a:rPr lang="en-US" altLang="en-US" sz="1000" dirty="0">
                <a:latin typeface="Tahoma" panose="020B0604030504040204" pitchFamily="34" charset="0"/>
                <a:cs typeface="Tahoma" panose="020B0604030504040204" pitchFamily="34" charset="0"/>
              </a:rPr>
              <a:t>to </a:t>
            </a:r>
            <a:r>
              <a:rPr lang="en-US" altLang="en-US" sz="1000" dirty="0" smtClean="0">
                <a:latin typeface="Tahoma" panose="020B0604030504040204" pitchFamily="34" charset="0"/>
                <a:cs typeface="Tahoma" panose="020B0604030504040204" pitchFamily="34" charset="0"/>
              </a:rPr>
              <a:t>determine the </a:t>
            </a:r>
            <a:r>
              <a:rPr lang="en-US" altLang="en-US" sz="1000" dirty="0">
                <a:latin typeface="Tahoma" panose="020B0604030504040204" pitchFamily="34" charset="0"/>
                <a:cs typeface="Tahoma" panose="020B0604030504040204" pitchFamily="34" charset="0"/>
              </a:rPr>
              <a:t>soil </a:t>
            </a:r>
            <a:r>
              <a:rPr lang="en-US" altLang="en-US" sz="1000" dirty="0" smtClean="0">
                <a:latin typeface="Tahoma" panose="020B0604030504040204" pitchFamily="34" charset="0"/>
                <a:cs typeface="Tahoma" panose="020B0604030504040204" pitchFamily="34" charset="0"/>
              </a:rPr>
              <a:t>class, </a:t>
            </a:r>
            <a:r>
              <a:rPr lang="en-US" altLang="en-US" sz="1000" dirty="0">
                <a:latin typeface="Tahoma" panose="020B0604030504040204" pitchFamily="34" charset="0"/>
                <a:cs typeface="Tahoma" panose="020B0604030504040204" pitchFamily="34" charset="0"/>
              </a:rPr>
              <a:t>cave-in or other hazards, </a:t>
            </a:r>
            <a:r>
              <a:rPr lang="en-US" altLang="en-US" sz="1000" dirty="0" smtClean="0">
                <a:latin typeface="Tahoma" panose="020B0604030504040204" pitchFamily="34" charset="0"/>
                <a:cs typeface="Tahoma" panose="020B0604030504040204" pitchFamily="34" charset="0"/>
              </a:rPr>
              <a:t>and requirements for access, egress, </a:t>
            </a:r>
            <a:r>
              <a:rPr lang="en-US" altLang="en-US" sz="1000" dirty="0">
                <a:latin typeface="Tahoma" panose="020B0604030504040204" pitchFamily="34" charset="0"/>
                <a:cs typeface="Tahoma" panose="020B0604030504040204" pitchFamily="34" charset="0"/>
              </a:rPr>
              <a:t>and </a:t>
            </a:r>
            <a:r>
              <a:rPr lang="en-US" altLang="en-US" sz="1000" dirty="0" smtClean="0">
                <a:latin typeface="Tahoma" panose="020B0604030504040204" pitchFamily="34" charset="0"/>
                <a:cs typeface="Tahoma" panose="020B0604030504040204" pitchFamily="34" charset="0"/>
              </a:rPr>
              <a:t> the protective system.</a:t>
            </a:r>
            <a:endParaRPr lang="en-US" altLang="en-US" sz="1000" dirty="0">
              <a:latin typeface="Tahoma" panose="020B0604030504040204" pitchFamily="34" charset="0"/>
              <a:cs typeface="Tahoma" panose="020B0604030504040204" pitchFamily="34" charset="0"/>
            </a:endParaRPr>
          </a:p>
        </p:txBody>
      </p:sp>
      <p:sp>
        <p:nvSpPr>
          <p:cNvPr id="241677" name="TextBox 35"/>
          <p:cNvSpPr txBox="1">
            <a:spLocks noChangeArrowheads="1"/>
          </p:cNvSpPr>
          <p:nvPr/>
        </p:nvSpPr>
        <p:spPr bwMode="auto">
          <a:xfrm>
            <a:off x="7558881" y="2077898"/>
            <a:ext cx="1844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000" b="1" dirty="0">
                <a:latin typeface="Tahoma" panose="020B0604030504040204" pitchFamily="34" charset="0"/>
                <a:cs typeface="Tahoma" panose="020B0604030504040204" pitchFamily="34" charset="0"/>
              </a:rPr>
              <a:t>Registered Engineer</a:t>
            </a:r>
          </a:p>
        </p:txBody>
      </p:sp>
      <p:sp>
        <p:nvSpPr>
          <p:cNvPr id="241678" name="TextBox 36"/>
          <p:cNvSpPr txBox="1">
            <a:spLocks noChangeArrowheads="1"/>
          </p:cNvSpPr>
          <p:nvPr/>
        </p:nvSpPr>
        <p:spPr bwMode="auto">
          <a:xfrm>
            <a:off x="5425281" y="2074586"/>
            <a:ext cx="1844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000" b="1" dirty="0">
                <a:latin typeface="Tahoma" panose="020B0604030504040204" pitchFamily="34" charset="0"/>
                <a:cs typeface="Tahoma" panose="020B0604030504040204" pitchFamily="34" charset="0"/>
              </a:rPr>
              <a:t>Competent Person</a:t>
            </a:r>
          </a:p>
        </p:txBody>
      </p:sp>
      <p:sp>
        <p:nvSpPr>
          <p:cNvPr id="241679" name="TextBox 37"/>
          <p:cNvSpPr txBox="1">
            <a:spLocks noChangeArrowheads="1"/>
          </p:cNvSpPr>
          <p:nvPr/>
        </p:nvSpPr>
        <p:spPr bwMode="auto">
          <a:xfrm>
            <a:off x="5140377" y="3383031"/>
            <a:ext cx="223791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000" dirty="0">
                <a:latin typeface="Tahoma" panose="020B0604030504040204" pitchFamily="34" charset="0"/>
                <a:cs typeface="Tahoma" panose="020B0604030504040204" pitchFamily="34" charset="0"/>
              </a:rPr>
              <a:t>The competent person must inspect  the site to determine the soil class, cave-in or other hazards, and requirements for access, egress, and  the protective system.</a:t>
            </a:r>
          </a:p>
        </p:txBody>
      </p:sp>
      <p:sp>
        <p:nvSpPr>
          <p:cNvPr id="241680" name="TextBox 38"/>
          <p:cNvSpPr txBox="1">
            <a:spLocks noChangeArrowheads="1"/>
          </p:cNvSpPr>
          <p:nvPr/>
        </p:nvSpPr>
        <p:spPr bwMode="auto">
          <a:xfrm>
            <a:off x="5140377" y="4557108"/>
            <a:ext cx="217000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000" dirty="0">
                <a:latin typeface="Tahoma" panose="020B0604030504040204" pitchFamily="34" charset="0"/>
                <a:cs typeface="Tahoma" panose="020B0604030504040204" pitchFamily="34" charset="0"/>
              </a:rPr>
              <a:t>The competent person must inspect  the site to determine the soil class, cave-in or other hazards, and requirements for access, egress, and  the protective system.</a:t>
            </a:r>
          </a:p>
        </p:txBody>
      </p:sp>
      <p:sp>
        <p:nvSpPr>
          <p:cNvPr id="241681" name="TextBox 39"/>
          <p:cNvSpPr txBox="1">
            <a:spLocks noChangeArrowheads="1"/>
          </p:cNvSpPr>
          <p:nvPr/>
        </p:nvSpPr>
        <p:spPr bwMode="auto">
          <a:xfrm>
            <a:off x="7462543" y="2436674"/>
            <a:ext cx="18323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000" dirty="0" smtClean="0">
                <a:latin typeface="Tahoma" panose="020B0604030504040204" pitchFamily="34" charset="0"/>
                <a:cs typeface="Tahoma" panose="020B0604030504040204" pitchFamily="34" charset="0"/>
              </a:rPr>
              <a:t>A registered engineer is not </a:t>
            </a:r>
            <a:r>
              <a:rPr lang="en-US" altLang="en-US" sz="1000" dirty="0">
                <a:latin typeface="Tahoma" panose="020B0604030504040204" pitchFamily="34" charset="0"/>
                <a:cs typeface="Tahoma" panose="020B0604030504040204" pitchFamily="34" charset="0"/>
              </a:rPr>
              <a:t>required unless adjacent structures or other special </a:t>
            </a:r>
            <a:r>
              <a:rPr lang="en-US" altLang="en-US" sz="1000" dirty="0" smtClean="0">
                <a:latin typeface="Tahoma" panose="020B0604030504040204" pitchFamily="34" charset="0"/>
                <a:cs typeface="Tahoma" panose="020B0604030504040204" pitchFamily="34" charset="0"/>
              </a:rPr>
              <a:t>hazards exist.</a:t>
            </a:r>
            <a:endParaRPr lang="en-US" altLang="en-US" sz="1000" dirty="0">
              <a:latin typeface="Tahoma" panose="020B0604030504040204" pitchFamily="34" charset="0"/>
              <a:cs typeface="Tahoma" panose="020B0604030504040204" pitchFamily="34" charset="0"/>
            </a:endParaRPr>
          </a:p>
        </p:txBody>
      </p:sp>
      <p:sp>
        <p:nvSpPr>
          <p:cNvPr id="18" name="Rectangle 17"/>
          <p:cNvSpPr/>
          <p:nvPr/>
        </p:nvSpPr>
        <p:spPr>
          <a:xfrm>
            <a:off x="360363" y="388938"/>
            <a:ext cx="2024062" cy="292100"/>
          </a:xfrm>
          <a:prstGeom prst="rect">
            <a:avLst/>
          </a:prstGeom>
        </p:spPr>
        <p:txBody>
          <a:bodyPr>
            <a:spAutoFit/>
          </a:bodyPr>
          <a:lstStyle/>
          <a:p>
            <a:pPr>
              <a:defRPr/>
            </a:pPr>
            <a:r>
              <a:rPr lang="en-US" altLang="en-US" sz="1300" b="1" dirty="0">
                <a:solidFill>
                  <a:srgbClr val="FF9900"/>
                </a:solidFill>
                <a:latin typeface="+mn-lt"/>
              </a:rPr>
              <a:t>Shoring and Shielding</a:t>
            </a:r>
            <a:endParaRPr lang="en-US" sz="1300" b="1" dirty="0">
              <a:solidFill>
                <a:srgbClr val="FF9900"/>
              </a:solidFill>
              <a:latin typeface="+mn-lt"/>
            </a:endParaRPr>
          </a:p>
        </p:txBody>
      </p:sp>
      <p:sp>
        <p:nvSpPr>
          <p:cNvPr id="2" name="Rectangle 1"/>
          <p:cNvSpPr/>
          <p:nvPr/>
        </p:nvSpPr>
        <p:spPr>
          <a:xfrm>
            <a:off x="2355679" y="4538282"/>
            <a:ext cx="2592507" cy="400110"/>
          </a:xfrm>
          <a:prstGeom prst="rect">
            <a:avLst/>
          </a:prstGeom>
        </p:spPr>
        <p:txBody>
          <a:bodyPr wrap="square">
            <a:spAutoFit/>
          </a:bodyPr>
          <a:lstStyle/>
          <a:p>
            <a:pPr marL="0" lvl="1" indent="0">
              <a:spcBef>
                <a:spcPts val="0"/>
              </a:spcBef>
              <a:spcAft>
                <a:spcPts val="0"/>
              </a:spcAft>
              <a:buFontTx/>
              <a:buNone/>
              <a:defRPr/>
            </a:pPr>
            <a:r>
              <a:rPr lang="en-US" altLang="en-US" sz="1000" dirty="0" smtClean="0">
                <a:latin typeface="+mn-lt"/>
              </a:rPr>
              <a:t>A registered professional engineer </a:t>
            </a:r>
            <a:r>
              <a:rPr lang="en-US" altLang="en-US" sz="1000" dirty="0">
                <a:latin typeface="+mn-lt"/>
              </a:rPr>
              <a:t>must design the protective </a:t>
            </a:r>
            <a:r>
              <a:rPr lang="en-US" altLang="en-US" sz="1000" dirty="0" smtClean="0">
                <a:latin typeface="+mn-lt"/>
              </a:rPr>
              <a:t>system.</a:t>
            </a:r>
            <a:endParaRPr lang="en-US" altLang="en-US" sz="1000" dirty="0">
              <a:latin typeface="+mn-lt"/>
            </a:endParaRPr>
          </a:p>
        </p:txBody>
      </p:sp>
      <p:sp>
        <p:nvSpPr>
          <p:cNvPr id="3" name="Rectangle 2"/>
          <p:cNvSpPr/>
          <p:nvPr/>
        </p:nvSpPr>
        <p:spPr>
          <a:xfrm>
            <a:off x="2342426" y="3381930"/>
            <a:ext cx="2704548" cy="784830"/>
          </a:xfrm>
          <a:prstGeom prst="rect">
            <a:avLst/>
          </a:prstGeom>
        </p:spPr>
        <p:txBody>
          <a:bodyPr wrap="square">
            <a:spAutoFit/>
          </a:bodyPr>
          <a:lstStyle/>
          <a:p>
            <a:pPr marL="0" lvl="1" indent="0">
              <a:spcBef>
                <a:spcPts val="0"/>
              </a:spcBef>
              <a:spcAft>
                <a:spcPts val="200"/>
              </a:spcAft>
              <a:defRPr/>
            </a:pPr>
            <a:r>
              <a:rPr lang="en-US" altLang="en-US" sz="1000" dirty="0" smtClean="0">
                <a:latin typeface="+mn-lt"/>
              </a:rPr>
              <a:t>The following is required:</a:t>
            </a:r>
          </a:p>
          <a:p>
            <a:pPr marL="285750" lvl="1" indent="-285750">
              <a:spcBef>
                <a:spcPts val="0"/>
              </a:spcBef>
              <a:spcAft>
                <a:spcPts val="200"/>
              </a:spcAft>
              <a:buFont typeface="Arial" panose="020B0604020202020204" pitchFamily="34" charset="0"/>
              <a:buChar char="•"/>
              <a:defRPr/>
            </a:pPr>
            <a:r>
              <a:rPr lang="en-US" altLang="en-US" sz="1000" dirty="0" smtClean="0">
                <a:latin typeface="+mn-lt"/>
              </a:rPr>
              <a:t>Shoring/shielding</a:t>
            </a:r>
            <a:endParaRPr lang="en-US" altLang="en-US" sz="1000" dirty="0">
              <a:latin typeface="+mn-lt"/>
            </a:endParaRPr>
          </a:p>
          <a:p>
            <a:pPr marL="285750" lvl="1" indent="-285750">
              <a:spcBef>
                <a:spcPts val="0"/>
              </a:spcBef>
              <a:spcAft>
                <a:spcPts val="200"/>
              </a:spcAft>
              <a:buFont typeface="Arial" panose="020B0604020202020204" pitchFamily="34" charset="0"/>
              <a:buChar char="•"/>
              <a:defRPr/>
            </a:pPr>
            <a:r>
              <a:rPr lang="en-US" altLang="en-US" sz="1000" dirty="0">
                <a:latin typeface="+mn-lt"/>
              </a:rPr>
              <a:t>Sloping</a:t>
            </a:r>
          </a:p>
          <a:p>
            <a:pPr marL="285750" lvl="1" indent="-285750">
              <a:spcBef>
                <a:spcPts val="0"/>
              </a:spcBef>
              <a:spcAft>
                <a:spcPts val="0"/>
              </a:spcAft>
              <a:buFont typeface="Arial" panose="020B0604020202020204" pitchFamily="34" charset="0"/>
              <a:buChar char="•"/>
              <a:defRPr/>
            </a:pPr>
            <a:r>
              <a:rPr lang="en-US" altLang="en-US" sz="1000" dirty="0">
                <a:latin typeface="+mn-lt"/>
              </a:rPr>
              <a:t>Benching (unless soil is Type C)</a:t>
            </a:r>
          </a:p>
        </p:txBody>
      </p:sp>
      <p:cxnSp>
        <p:nvCxnSpPr>
          <p:cNvPr id="23" name="Straight Connector 22"/>
          <p:cNvCxnSpPr/>
          <p:nvPr/>
        </p:nvCxnSpPr>
        <p:spPr>
          <a:xfrm>
            <a:off x="472281" y="2362200"/>
            <a:ext cx="886968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4401" y="2646522"/>
            <a:ext cx="1871025" cy="369332"/>
          </a:xfrm>
          <a:prstGeom prst="rect">
            <a:avLst/>
          </a:prstGeom>
        </p:spPr>
        <p:txBody>
          <a:bodyPr wrap="none">
            <a:spAutoFit/>
          </a:bodyPr>
          <a:lstStyle/>
          <a:p>
            <a:pPr marL="0" indent="0">
              <a:spcBef>
                <a:spcPts val="0"/>
              </a:spcBef>
              <a:spcAft>
                <a:spcPts val="300"/>
              </a:spcAft>
              <a:buFontTx/>
              <a:buNone/>
              <a:defRPr/>
            </a:pPr>
            <a:r>
              <a:rPr lang="en-US" altLang="en-US" b="1" dirty="0">
                <a:latin typeface="+mn-lt"/>
              </a:rPr>
              <a:t>Under 4’ </a:t>
            </a:r>
            <a:r>
              <a:rPr lang="en-US" altLang="en-US" b="1" dirty="0" smtClean="0">
                <a:latin typeface="+mn-lt"/>
              </a:rPr>
              <a:t>deep</a:t>
            </a:r>
            <a:r>
              <a:rPr lang="en-US" altLang="en-US" dirty="0" smtClean="0">
                <a:latin typeface="+mn-lt"/>
              </a:rPr>
              <a:t> </a:t>
            </a:r>
            <a:endParaRPr lang="en-US" altLang="en-US" dirty="0">
              <a:latin typeface="+mn-lt"/>
            </a:endParaRPr>
          </a:p>
        </p:txBody>
      </p:sp>
      <p:sp>
        <p:nvSpPr>
          <p:cNvPr id="5" name="Rectangle 4"/>
          <p:cNvSpPr/>
          <p:nvPr/>
        </p:nvSpPr>
        <p:spPr>
          <a:xfrm>
            <a:off x="385384" y="3631379"/>
            <a:ext cx="1744388" cy="369332"/>
          </a:xfrm>
          <a:prstGeom prst="rect">
            <a:avLst/>
          </a:prstGeom>
        </p:spPr>
        <p:txBody>
          <a:bodyPr wrap="none">
            <a:spAutoFit/>
          </a:bodyPr>
          <a:lstStyle/>
          <a:p>
            <a:pPr marL="0" indent="0">
              <a:spcBef>
                <a:spcPts val="0"/>
              </a:spcBef>
              <a:spcAft>
                <a:spcPts val="200"/>
              </a:spcAft>
              <a:buFontTx/>
              <a:buNone/>
              <a:defRPr/>
            </a:pPr>
            <a:r>
              <a:rPr lang="en-US" altLang="en-US" b="1" dirty="0" smtClean="0">
                <a:latin typeface="+mn-lt"/>
              </a:rPr>
              <a:t>4’ – 20</a:t>
            </a:r>
            <a:r>
              <a:rPr lang="en-US" altLang="en-US" b="1" dirty="0">
                <a:latin typeface="+mn-lt"/>
              </a:rPr>
              <a:t>’ </a:t>
            </a:r>
            <a:r>
              <a:rPr lang="en-US" altLang="en-US" b="1" dirty="0" smtClean="0">
                <a:latin typeface="+mn-lt"/>
              </a:rPr>
              <a:t>deep</a:t>
            </a:r>
            <a:r>
              <a:rPr lang="en-US" altLang="en-US" dirty="0" smtClean="0">
                <a:latin typeface="+mn-lt"/>
              </a:rPr>
              <a:t> </a:t>
            </a:r>
            <a:endParaRPr lang="en-US" altLang="en-US" dirty="0">
              <a:latin typeface="+mn-lt"/>
            </a:endParaRPr>
          </a:p>
        </p:txBody>
      </p:sp>
      <p:sp>
        <p:nvSpPr>
          <p:cNvPr id="6" name="Rectangle 5"/>
          <p:cNvSpPr/>
          <p:nvPr/>
        </p:nvSpPr>
        <p:spPr>
          <a:xfrm>
            <a:off x="375446" y="4687956"/>
            <a:ext cx="1794081" cy="369332"/>
          </a:xfrm>
          <a:prstGeom prst="rect">
            <a:avLst/>
          </a:prstGeom>
        </p:spPr>
        <p:txBody>
          <a:bodyPr wrap="none">
            <a:spAutoFit/>
          </a:bodyPr>
          <a:lstStyle/>
          <a:p>
            <a:pPr marL="0" indent="0">
              <a:spcBef>
                <a:spcPts val="0"/>
              </a:spcBef>
              <a:spcAft>
                <a:spcPts val="300"/>
              </a:spcAft>
              <a:buFontTx/>
              <a:buNone/>
              <a:defRPr/>
            </a:pPr>
            <a:r>
              <a:rPr lang="en-US" altLang="en-US" b="1" dirty="0">
                <a:latin typeface="+mn-lt"/>
              </a:rPr>
              <a:t>Over 20’ </a:t>
            </a:r>
            <a:r>
              <a:rPr lang="en-US" altLang="en-US" b="1" dirty="0" smtClean="0">
                <a:latin typeface="+mn-lt"/>
              </a:rPr>
              <a:t>deep</a:t>
            </a:r>
            <a:endParaRPr lang="en-US" altLang="en-US" b="1" dirty="0">
              <a:latin typeface="+mn-lt"/>
            </a:endParaRPr>
          </a:p>
        </p:txBody>
      </p:sp>
      <p:sp>
        <p:nvSpPr>
          <p:cNvPr id="28" name="TextBox 36"/>
          <p:cNvSpPr txBox="1">
            <a:spLocks noChangeArrowheads="1"/>
          </p:cNvSpPr>
          <p:nvPr/>
        </p:nvSpPr>
        <p:spPr bwMode="auto">
          <a:xfrm>
            <a:off x="2350536" y="1963097"/>
            <a:ext cx="18446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b="1" dirty="0" smtClean="0">
                <a:latin typeface="Tahoma" panose="020B0604030504040204" pitchFamily="34" charset="0"/>
                <a:cs typeface="Tahoma" panose="020B0604030504040204" pitchFamily="34" charset="0"/>
              </a:rPr>
              <a:t>Requirements:</a:t>
            </a:r>
            <a:endParaRPr lang="en-US" altLang="en-US" sz="1400" b="1" dirty="0">
              <a:latin typeface="Tahoma" panose="020B0604030504040204" pitchFamily="34" charset="0"/>
              <a:cs typeface="Tahoma" panose="020B0604030504040204" pitchFamily="34" charset="0"/>
            </a:endParaRPr>
          </a:p>
        </p:txBody>
      </p:sp>
      <p:cxnSp>
        <p:nvCxnSpPr>
          <p:cNvPr id="29" name="Straight Connector 28"/>
          <p:cNvCxnSpPr/>
          <p:nvPr/>
        </p:nvCxnSpPr>
        <p:spPr>
          <a:xfrm>
            <a:off x="2301081" y="1389888"/>
            <a:ext cx="0" cy="402336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General Safety Measures</a:t>
            </a:r>
          </a:p>
        </p:txBody>
      </p:sp>
      <p:grpSp>
        <p:nvGrpSpPr>
          <p:cNvPr id="256003" name="Group 4"/>
          <p:cNvGrpSpPr>
            <a:grpSpLocks/>
          </p:cNvGrpSpPr>
          <p:nvPr/>
        </p:nvGrpSpPr>
        <p:grpSpPr bwMode="auto">
          <a:xfrm>
            <a:off x="449263" y="407988"/>
            <a:ext cx="1557337" cy="1782762"/>
            <a:chOff x="395288" y="284163"/>
            <a:chExt cx="1373187" cy="1571369"/>
          </a:xfrm>
        </p:grpSpPr>
        <p:sp>
          <p:nvSpPr>
            <p:cNvPr id="6" name="Rounded Rectangle 5"/>
            <p:cNvSpPr/>
            <p:nvPr/>
          </p:nvSpPr>
          <p:spPr>
            <a:xfrm>
              <a:off x="395288" y="284163"/>
              <a:ext cx="1371788" cy="1467824"/>
            </a:xfrm>
            <a:prstGeom prst="roundRect">
              <a:avLst>
                <a:gd name="adj" fmla="val 5678"/>
              </a:avLst>
            </a:prstGeom>
            <a:solidFill>
              <a:srgbClr val="FB83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Content Placeholder 2"/>
            <p:cNvSpPr txBox="1">
              <a:spLocks/>
            </p:cNvSpPr>
            <p:nvPr/>
          </p:nvSpPr>
          <p:spPr>
            <a:xfrm>
              <a:off x="396687" y="284163"/>
              <a:ext cx="1371788" cy="249068"/>
            </a:xfrm>
            <a:prstGeom prst="rect">
              <a:avLst/>
            </a:prstGeom>
          </p:spPr>
          <p:txBody>
            <a:bodyPr lIns="92473" tIns="46236" rIns="92473" bIns="46236"/>
            <a:lstStyle>
              <a:lvl1pPr marL="281117" indent="-281117" algn="l" rtl="0" eaLnBrk="0" fontAlgn="base" hangingPunct="0">
                <a:spcBef>
                  <a:spcPct val="20000"/>
                </a:spcBef>
                <a:spcAft>
                  <a:spcPct val="0"/>
                </a:spcAft>
                <a:buChar char="•"/>
                <a:defRPr sz="1112">
                  <a:solidFill>
                    <a:srgbClr val="3D3D3D"/>
                  </a:solidFill>
                  <a:latin typeface="+mn-lt"/>
                  <a:ea typeface="+mn-ea"/>
                  <a:cs typeface="+mn-cs"/>
                </a:defRPr>
              </a:lvl1pPr>
              <a:lvl2pPr marL="612490" indent="-234004" algn="l" rtl="0" eaLnBrk="0" fontAlgn="base" hangingPunct="0">
                <a:spcBef>
                  <a:spcPct val="20000"/>
                </a:spcBef>
                <a:spcAft>
                  <a:spcPct val="0"/>
                </a:spcAft>
                <a:buChar char="–"/>
                <a:defRPr sz="1112">
                  <a:solidFill>
                    <a:srgbClr val="3D3D3D"/>
                  </a:solidFill>
                  <a:latin typeface="+mn-lt"/>
                  <a:cs typeface="+mn-cs"/>
                </a:defRPr>
              </a:lvl2pPr>
              <a:lvl3pPr marL="942293" indent="-186888" algn="l" rtl="0" eaLnBrk="0" fontAlgn="base" hangingPunct="0">
                <a:spcBef>
                  <a:spcPct val="20000"/>
                </a:spcBef>
                <a:spcAft>
                  <a:spcPct val="0"/>
                </a:spcAft>
                <a:buChar char="•"/>
                <a:defRPr sz="1112">
                  <a:solidFill>
                    <a:srgbClr val="3D3D3D"/>
                  </a:solidFill>
                  <a:latin typeface="+mn-lt"/>
                  <a:cs typeface="+mn-cs"/>
                </a:defRPr>
              </a:lvl3pPr>
              <a:lvl4pPr marL="1319210" indent="-186888" algn="l" rtl="0" eaLnBrk="0" fontAlgn="base" hangingPunct="0">
                <a:spcBef>
                  <a:spcPct val="20000"/>
                </a:spcBef>
                <a:spcAft>
                  <a:spcPct val="0"/>
                </a:spcAft>
                <a:buChar char="–"/>
                <a:defRPr sz="1112">
                  <a:solidFill>
                    <a:srgbClr val="3D3D3D"/>
                  </a:solidFill>
                  <a:latin typeface="+mn-lt"/>
                  <a:cs typeface="+mn-cs"/>
                </a:defRPr>
              </a:lvl4pPr>
              <a:lvl5pPr marL="1697698" indent="-186888" algn="l" rtl="0" eaLnBrk="0" fontAlgn="base" hangingPunct="0">
                <a:spcBef>
                  <a:spcPct val="20000"/>
                </a:spcBef>
                <a:spcAft>
                  <a:spcPct val="0"/>
                </a:spcAft>
                <a:buChar char="»"/>
                <a:defRPr sz="1112">
                  <a:solidFill>
                    <a:srgbClr val="3D3D3D"/>
                  </a:solidFill>
                  <a:latin typeface="+mn-lt"/>
                  <a:cs typeface="+mn-cs"/>
                </a:defRPr>
              </a:lvl5pPr>
              <a:lvl6pPr marL="2076740" indent="-188795" algn="l" rtl="0" fontAlgn="base">
                <a:spcBef>
                  <a:spcPct val="20000"/>
                </a:spcBef>
                <a:spcAft>
                  <a:spcPct val="0"/>
                </a:spcAft>
                <a:buChar char="»"/>
                <a:defRPr sz="1668">
                  <a:solidFill>
                    <a:schemeClr val="tx1"/>
                  </a:solidFill>
                  <a:latin typeface="+mn-lt"/>
                  <a:cs typeface="+mn-cs"/>
                </a:defRPr>
              </a:lvl6pPr>
              <a:lvl7pPr marL="2454330" indent="-188795" algn="l" rtl="0" fontAlgn="base">
                <a:spcBef>
                  <a:spcPct val="20000"/>
                </a:spcBef>
                <a:spcAft>
                  <a:spcPct val="0"/>
                </a:spcAft>
                <a:buChar char="»"/>
                <a:defRPr sz="1668">
                  <a:solidFill>
                    <a:schemeClr val="tx1"/>
                  </a:solidFill>
                  <a:latin typeface="+mn-lt"/>
                  <a:cs typeface="+mn-cs"/>
                </a:defRPr>
              </a:lvl7pPr>
              <a:lvl8pPr marL="2831919" indent="-188795" algn="l" rtl="0" fontAlgn="base">
                <a:spcBef>
                  <a:spcPct val="20000"/>
                </a:spcBef>
                <a:spcAft>
                  <a:spcPct val="0"/>
                </a:spcAft>
                <a:buChar char="»"/>
                <a:defRPr sz="1668">
                  <a:solidFill>
                    <a:schemeClr val="tx1"/>
                  </a:solidFill>
                  <a:latin typeface="+mn-lt"/>
                  <a:cs typeface="+mn-cs"/>
                </a:defRPr>
              </a:lvl8pPr>
              <a:lvl9pPr marL="3209507" indent="-188795" algn="l" rtl="0" fontAlgn="base">
                <a:spcBef>
                  <a:spcPct val="20000"/>
                </a:spcBef>
                <a:spcAft>
                  <a:spcPct val="0"/>
                </a:spcAft>
                <a:buChar char="»"/>
                <a:defRPr sz="1668">
                  <a:solidFill>
                    <a:schemeClr val="tx1"/>
                  </a:solidFill>
                  <a:latin typeface="+mn-lt"/>
                  <a:cs typeface="+mn-cs"/>
                </a:defRPr>
              </a:lvl9pPr>
            </a:lstStyle>
            <a:p>
              <a:pPr marL="0" indent="0" algn="ctr">
                <a:spcBef>
                  <a:spcPts val="0"/>
                </a:spcBef>
                <a:spcAft>
                  <a:spcPts val="386"/>
                </a:spcAft>
                <a:buFontTx/>
                <a:buNone/>
                <a:defRPr/>
              </a:pPr>
              <a:r>
                <a:rPr lang="en-US" altLang="en-US" sz="1191" kern="0" dirty="0">
                  <a:solidFill>
                    <a:schemeClr val="bg1"/>
                  </a:solidFill>
                </a:rPr>
                <a:t>Part</a:t>
              </a:r>
            </a:p>
          </p:txBody>
        </p:sp>
        <p:sp>
          <p:nvSpPr>
            <p:cNvPr id="8" name="TextBox 7"/>
            <p:cNvSpPr txBox="1">
              <a:spLocks noChangeArrowheads="1"/>
            </p:cNvSpPr>
            <p:nvPr/>
          </p:nvSpPr>
          <p:spPr bwMode="auto">
            <a:xfrm>
              <a:off x="395288" y="296756"/>
              <a:ext cx="1371788" cy="15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0891" b="1" dirty="0" smtClean="0">
                  <a:solidFill>
                    <a:schemeClr val="bg1"/>
                  </a:solidFill>
                </a:rPr>
                <a:t>7</a:t>
              </a:r>
              <a:endParaRPr lang="en-US" altLang="en-US" sz="10891" b="1" dirty="0">
                <a:solidFill>
                  <a:schemeClr val="bg1"/>
                </a:solidFill>
              </a:endParaRPr>
            </a:p>
          </p:txBody>
        </p:sp>
      </p:grpSp>
      <p:sp>
        <p:nvSpPr>
          <p:cNvPr id="10" name="Content Placeholder 2"/>
          <p:cNvSpPr txBox="1">
            <a:spLocks/>
          </p:cNvSpPr>
          <p:nvPr/>
        </p:nvSpPr>
        <p:spPr>
          <a:xfrm>
            <a:off x="2349500" y="1374775"/>
            <a:ext cx="3762375" cy="4035425"/>
          </a:xfrm>
          <a:prstGeom prst="rect">
            <a:avLst/>
          </a:prstGeom>
        </p:spPr>
        <p:txBody>
          <a:bodyPr lIns="92473" tIns="46236" rIns="92473" bIns="46236"/>
          <a:lstStyle>
            <a:lvl1pPr marL="247650" indent="-247650" algn="l" rtl="0" eaLnBrk="0" fontAlgn="base" hangingPunct="0">
              <a:spcBef>
                <a:spcPct val="20000"/>
              </a:spcBef>
              <a:spcAft>
                <a:spcPct val="0"/>
              </a:spcAft>
              <a:buChar char="•"/>
              <a:defRPr sz="1300">
                <a:solidFill>
                  <a:srgbClr val="3D3D3D"/>
                </a:solidFill>
                <a:latin typeface="+mn-lt"/>
                <a:ea typeface="+mn-ea"/>
                <a:cs typeface="+mn-cs"/>
              </a:defRPr>
            </a:lvl1pPr>
            <a:lvl2pPr marL="538163" indent="-204788" algn="l" rtl="0" eaLnBrk="0" fontAlgn="base" hangingPunct="0">
              <a:spcBef>
                <a:spcPct val="20000"/>
              </a:spcBef>
              <a:spcAft>
                <a:spcPct val="0"/>
              </a:spcAft>
              <a:buChar char="–"/>
              <a:defRPr sz="1300">
                <a:solidFill>
                  <a:srgbClr val="3D3D3D"/>
                </a:solidFill>
                <a:latin typeface="+mn-lt"/>
                <a:cs typeface="+mn-cs"/>
              </a:defRPr>
            </a:lvl2pPr>
            <a:lvl3pPr marL="828675" indent="-163513" algn="l" rtl="0" eaLnBrk="0" fontAlgn="base" hangingPunct="0">
              <a:spcBef>
                <a:spcPct val="20000"/>
              </a:spcBef>
              <a:spcAft>
                <a:spcPct val="0"/>
              </a:spcAft>
              <a:buChar char="•"/>
              <a:defRPr sz="1300">
                <a:solidFill>
                  <a:srgbClr val="3D3D3D"/>
                </a:solidFill>
                <a:latin typeface="+mn-lt"/>
                <a:cs typeface="+mn-cs"/>
              </a:defRPr>
            </a:lvl3pPr>
            <a:lvl4pPr marL="1160463" indent="-163513" algn="l" rtl="0" eaLnBrk="0" fontAlgn="base" hangingPunct="0">
              <a:spcBef>
                <a:spcPct val="20000"/>
              </a:spcBef>
              <a:spcAft>
                <a:spcPct val="0"/>
              </a:spcAft>
              <a:buChar char="–"/>
              <a:defRPr sz="1300">
                <a:solidFill>
                  <a:srgbClr val="3D3D3D"/>
                </a:solidFill>
                <a:latin typeface="+mn-lt"/>
                <a:cs typeface="+mn-cs"/>
              </a:defRPr>
            </a:lvl4pPr>
            <a:lvl5pPr marL="1495425" indent="-163513" algn="l" rtl="0" eaLnBrk="0" fontAlgn="base" hangingPunct="0">
              <a:spcBef>
                <a:spcPct val="20000"/>
              </a:spcBef>
              <a:spcAft>
                <a:spcPct val="0"/>
              </a:spcAft>
              <a:buChar char="»"/>
              <a:defRPr sz="1300">
                <a:solidFill>
                  <a:srgbClr val="3D3D3D"/>
                </a:solidFill>
                <a:latin typeface="+mn-lt"/>
                <a:cs typeface="+mn-cs"/>
              </a:defRPr>
            </a:lvl5pPr>
            <a:lvl6pPr marL="1830439" indent="-166404" algn="l" rtl="0" fontAlgn="base">
              <a:spcBef>
                <a:spcPct val="20000"/>
              </a:spcBef>
              <a:spcAft>
                <a:spcPct val="0"/>
              </a:spcAft>
              <a:buChar char="»"/>
              <a:defRPr sz="1470">
                <a:solidFill>
                  <a:schemeClr val="tx1"/>
                </a:solidFill>
                <a:latin typeface="+mn-lt"/>
                <a:cs typeface="+mn-cs"/>
              </a:defRPr>
            </a:lvl6pPr>
            <a:lvl7pPr marL="2163246" indent="-166404" algn="l" rtl="0" fontAlgn="base">
              <a:spcBef>
                <a:spcPct val="20000"/>
              </a:spcBef>
              <a:spcAft>
                <a:spcPct val="0"/>
              </a:spcAft>
              <a:buChar char="»"/>
              <a:defRPr sz="1470">
                <a:solidFill>
                  <a:schemeClr val="tx1"/>
                </a:solidFill>
                <a:latin typeface="+mn-lt"/>
                <a:cs typeface="+mn-cs"/>
              </a:defRPr>
            </a:lvl7pPr>
            <a:lvl8pPr marL="2496053" indent="-166404" algn="l" rtl="0" fontAlgn="base">
              <a:spcBef>
                <a:spcPct val="20000"/>
              </a:spcBef>
              <a:spcAft>
                <a:spcPct val="0"/>
              </a:spcAft>
              <a:buChar char="»"/>
              <a:defRPr sz="1470">
                <a:solidFill>
                  <a:schemeClr val="tx1"/>
                </a:solidFill>
                <a:latin typeface="+mn-lt"/>
                <a:cs typeface="+mn-cs"/>
              </a:defRPr>
            </a:lvl8pPr>
            <a:lvl9pPr marL="2828859" indent="-166404" algn="l" rtl="0" fontAlgn="base">
              <a:spcBef>
                <a:spcPct val="20000"/>
              </a:spcBef>
              <a:spcAft>
                <a:spcPct val="0"/>
              </a:spcAft>
              <a:buChar char="»"/>
              <a:defRPr sz="1470">
                <a:solidFill>
                  <a:schemeClr val="tx1"/>
                </a:solidFill>
                <a:latin typeface="+mn-lt"/>
                <a:cs typeface="+mn-cs"/>
              </a:defRPr>
            </a:lvl9pPr>
          </a:lstStyle>
          <a:p>
            <a:pPr marL="0" indent="0">
              <a:spcBef>
                <a:spcPts val="0"/>
              </a:spcBef>
              <a:spcAft>
                <a:spcPts val="800"/>
              </a:spcAft>
              <a:buFontTx/>
              <a:buNone/>
              <a:defRPr/>
            </a:pPr>
            <a:r>
              <a:rPr lang="en-US" altLang="en-US" b="1" kern="0" dirty="0">
                <a:solidFill>
                  <a:schemeClr val="tx1"/>
                </a:solidFill>
              </a:rPr>
              <a:t>What you need to know:</a:t>
            </a:r>
          </a:p>
          <a:p>
            <a:pPr marL="339725" indent="-339725">
              <a:spcBef>
                <a:spcPts val="0"/>
              </a:spcBef>
              <a:spcAft>
                <a:spcPts val="1300"/>
              </a:spcAft>
              <a:buFont typeface="+mj-lt"/>
              <a:buAutoNum type="arabicPeriod"/>
              <a:defRPr/>
            </a:pPr>
            <a:r>
              <a:rPr lang="en-US" altLang="en-US" kern="0" dirty="0" smtClean="0">
                <a:solidFill>
                  <a:schemeClr val="tx1"/>
                </a:solidFill>
              </a:rPr>
              <a:t>Inspection requirements</a:t>
            </a:r>
          </a:p>
          <a:p>
            <a:pPr marL="339725" indent="-339725">
              <a:spcBef>
                <a:spcPts val="0"/>
              </a:spcBef>
              <a:spcAft>
                <a:spcPts val="1300"/>
              </a:spcAft>
              <a:buFont typeface="+mj-lt"/>
              <a:buAutoNum type="arabicPeriod"/>
              <a:defRPr/>
            </a:pPr>
            <a:r>
              <a:rPr lang="en-US" altLang="en-US" kern="0" dirty="0" smtClean="0">
                <a:solidFill>
                  <a:schemeClr val="tx1"/>
                </a:solidFill>
              </a:rPr>
              <a:t>Required distance for peripheral loads </a:t>
            </a:r>
          </a:p>
          <a:p>
            <a:pPr marL="339725" indent="-339725">
              <a:spcBef>
                <a:spcPts val="0"/>
              </a:spcBef>
              <a:spcAft>
                <a:spcPts val="1300"/>
              </a:spcAft>
              <a:buFont typeface="+mj-lt"/>
              <a:buAutoNum type="arabicPeriod"/>
              <a:defRPr/>
            </a:pPr>
            <a:r>
              <a:rPr lang="en-US" altLang="en-US" kern="0" dirty="0" smtClean="0">
                <a:solidFill>
                  <a:schemeClr val="tx1"/>
                </a:solidFill>
              </a:rPr>
              <a:t>Locating underground utilities and other installations</a:t>
            </a:r>
            <a:endParaRPr lang="en-US" altLang="en-US" kern="0" dirty="0">
              <a:solidFill>
                <a:schemeClr val="tx1"/>
              </a:solidFill>
            </a:endParaRPr>
          </a:p>
          <a:p>
            <a:pPr marL="339725" indent="-339725">
              <a:spcBef>
                <a:spcPts val="0"/>
              </a:spcBef>
              <a:spcAft>
                <a:spcPts val="1300"/>
              </a:spcAft>
              <a:buFont typeface="+mj-lt"/>
              <a:buAutoNum type="arabicPeriod"/>
              <a:defRPr/>
            </a:pPr>
            <a:r>
              <a:rPr lang="en-US" altLang="en-US" kern="0" dirty="0" smtClean="0">
                <a:solidFill>
                  <a:schemeClr val="tx1"/>
                </a:solidFill>
              </a:rPr>
              <a:t>Proper access and egress points</a:t>
            </a:r>
            <a:endParaRPr lang="en-US" altLang="en-US" kern="0" dirty="0">
              <a:solidFill>
                <a:schemeClr val="tx1"/>
              </a:solidFill>
            </a:endParaRPr>
          </a:p>
          <a:p>
            <a:pPr marL="339725" indent="-339725">
              <a:spcBef>
                <a:spcPts val="0"/>
              </a:spcBef>
              <a:spcAft>
                <a:spcPts val="1300"/>
              </a:spcAft>
              <a:buFont typeface="+mj-lt"/>
              <a:buAutoNum type="arabicPeriod"/>
              <a:defRPr/>
            </a:pPr>
            <a:r>
              <a:rPr lang="en-US" altLang="en-US" kern="0" dirty="0" smtClean="0">
                <a:solidFill>
                  <a:schemeClr val="tx1"/>
                </a:solidFill>
              </a:rPr>
              <a:t>Water accumulation strategies</a:t>
            </a:r>
          </a:p>
          <a:p>
            <a:pPr marL="339725" indent="-339725">
              <a:spcBef>
                <a:spcPts val="0"/>
              </a:spcBef>
              <a:spcAft>
                <a:spcPts val="1300"/>
              </a:spcAft>
              <a:buFont typeface="+mj-lt"/>
              <a:buAutoNum type="arabicPeriod"/>
              <a:defRPr/>
            </a:pPr>
            <a:r>
              <a:rPr lang="en-US" altLang="en-US" kern="0" dirty="0" smtClean="0">
                <a:solidFill>
                  <a:schemeClr val="tx1"/>
                </a:solidFill>
              </a:rPr>
              <a:t>Guidelines for traffic and surface crossings</a:t>
            </a:r>
          </a:p>
          <a:p>
            <a:pPr marL="339725" indent="-339725">
              <a:spcBef>
                <a:spcPts val="0"/>
              </a:spcBef>
              <a:spcAft>
                <a:spcPts val="1300"/>
              </a:spcAft>
              <a:buFont typeface="+mj-lt"/>
              <a:buAutoNum type="arabicPeriod"/>
              <a:defRPr/>
            </a:pPr>
            <a:r>
              <a:rPr lang="en-US" altLang="en-US" kern="0" dirty="0" smtClean="0">
                <a:solidFill>
                  <a:schemeClr val="tx1"/>
                </a:solidFill>
              </a:rPr>
              <a:t>Guidelines for hazardous atmospheres and confined spaces</a:t>
            </a:r>
          </a:p>
          <a:p>
            <a:pPr marL="339725" indent="-339725">
              <a:spcBef>
                <a:spcPts val="0"/>
              </a:spcBef>
              <a:spcAft>
                <a:spcPts val="1000"/>
              </a:spcAft>
              <a:buFont typeface="+mj-lt"/>
              <a:buAutoNum type="arabicPeriod"/>
              <a:defRPr/>
            </a:pPr>
            <a:r>
              <a:rPr lang="en-US" altLang="en-US" kern="0" dirty="0" smtClean="0">
                <a:solidFill>
                  <a:schemeClr val="tx1"/>
                </a:solidFill>
              </a:rPr>
              <a:t>Restrictions for working near fall hazards</a:t>
            </a:r>
            <a:endParaRPr lang="en-US" altLang="en-US" kern="0" dirty="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143000"/>
            <a:ext cx="690403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65375" y="352425"/>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a:t>Planning Considerations</a:t>
            </a:r>
            <a:endParaRPr lang="en-US" altLang="en-US" sz="2000" dirty="0" smtClean="0"/>
          </a:p>
        </p:txBody>
      </p:sp>
      <p:sp>
        <p:nvSpPr>
          <p:cNvPr id="22532" name="Content Placeholder 2"/>
          <p:cNvSpPr>
            <a:spLocks noGrp="1"/>
          </p:cNvSpPr>
          <p:nvPr>
            <p:ph idx="1"/>
          </p:nvPr>
        </p:nvSpPr>
        <p:spPr bwMode="auto">
          <a:xfrm>
            <a:off x="1495425" y="5005388"/>
            <a:ext cx="68580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FontTx/>
              <a:buNone/>
            </a:pPr>
            <a:r>
              <a:rPr lang="en-US" altLang="en-US" sz="1400" b="1" smtClean="0">
                <a:solidFill>
                  <a:schemeClr val="tx1"/>
                </a:solidFill>
              </a:rPr>
              <a:t>What is the excavation for?</a:t>
            </a:r>
          </a:p>
          <a:p>
            <a:pPr marL="0" indent="0" algn="ctr" eaLnBrk="1" hangingPunct="1">
              <a:lnSpc>
                <a:spcPct val="90000"/>
              </a:lnSpc>
              <a:buFontTx/>
              <a:buNone/>
            </a:pPr>
            <a:endParaRPr lang="en-US" altLang="en-US" sz="1400" b="1" smtClean="0">
              <a:solidFill>
                <a:schemeClr val="tx1"/>
              </a:solidFill>
            </a:endParaRPr>
          </a:p>
          <a:p>
            <a:pPr marL="0" indent="0" algn="ctr">
              <a:buFontTx/>
              <a:buNone/>
            </a:pPr>
            <a:endParaRPr lang="en-US" altLang="en-US" sz="1400" b="1" smtClean="0">
              <a:solidFill>
                <a:schemeClr val="tx1"/>
              </a:solidFill>
            </a:endParaRPr>
          </a:p>
        </p:txBody>
      </p:sp>
      <p:pic>
        <p:nvPicPr>
          <p:cNvPr id="2253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9463" y="4259263"/>
            <a:ext cx="2016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8988" y="2743200"/>
            <a:ext cx="195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73063" y="293688"/>
            <a:ext cx="1636712" cy="492125"/>
          </a:xfrm>
          <a:prstGeom prst="rect">
            <a:avLst/>
          </a:prstGeom>
        </p:spPr>
        <p:txBody>
          <a:bodyPr>
            <a:spAutoFit/>
          </a:bodyPr>
          <a:lstStyle/>
          <a:p>
            <a:pPr>
              <a:defRPr/>
            </a:pPr>
            <a:r>
              <a:rPr lang="en-US" altLang="en-US" sz="1300" b="1" dirty="0">
                <a:solidFill>
                  <a:srgbClr val="FF9900"/>
                </a:solidFill>
                <a:latin typeface="+mn-lt"/>
              </a:rPr>
              <a:t>Planning a Safe Excavation</a:t>
            </a:r>
            <a:endParaRPr lang="en-US" sz="1300" b="1" dirty="0">
              <a:solidFill>
                <a:srgbClr val="FF9900"/>
              </a:solidFill>
              <a:latin typeface="+mn-lt"/>
            </a:endParaRPr>
          </a:p>
        </p:txBody>
      </p:sp>
      <p:pic>
        <p:nvPicPr>
          <p:cNvPr id="2253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15088" y="884238"/>
            <a:ext cx="2686050" cy="26844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2300288" y="306388"/>
            <a:ext cx="0" cy="423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7"/>
          <p:cNvPicPr>
            <a:picLocks/>
          </p:cNvPicPr>
          <p:nvPr/>
        </p:nvPicPr>
        <p:blipFill>
          <a:blip r:embed="rId3">
            <a:extLst>
              <a:ext uri="{28A0092B-C50C-407E-A947-70E740481C1C}">
                <a14:useLocalDpi xmlns:a14="http://schemas.microsoft.com/office/drawing/2010/main" val="0"/>
              </a:ext>
            </a:extLst>
          </a:blip>
          <a:srcRect l="9261" t="5511" r="5537" b="9006"/>
          <a:stretch>
            <a:fillRect/>
          </a:stretch>
        </p:blipFill>
        <p:spPr bwMode="auto">
          <a:xfrm>
            <a:off x="2181225" y="1371600"/>
            <a:ext cx="66008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2384425" y="347663"/>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An Avoidable Fatality</a:t>
            </a:r>
          </a:p>
        </p:txBody>
      </p:sp>
      <p:sp>
        <p:nvSpPr>
          <p:cNvPr id="258052" name="Content Placeholder 2"/>
          <p:cNvSpPr>
            <a:spLocks noGrp="1"/>
          </p:cNvSpPr>
          <p:nvPr>
            <p:ph idx="1"/>
          </p:nvPr>
        </p:nvSpPr>
        <p:spPr bwMode="auto">
          <a:xfrm>
            <a:off x="3160713" y="1982788"/>
            <a:ext cx="4868862" cy="205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Tx/>
              <a:buNone/>
            </a:pPr>
            <a:r>
              <a:rPr lang="en-US" altLang="en-US" sz="1800" b="1" smtClean="0">
                <a:solidFill>
                  <a:schemeClr val="tx1"/>
                </a:solidFill>
              </a:rPr>
              <a:t>Construction Foreman Buried in Lethal Collapse of a 7-foot Deep Trench </a:t>
            </a:r>
            <a:r>
              <a:rPr lang="en-US" altLang="en-US" sz="1300" smtClean="0">
                <a:solidFill>
                  <a:schemeClr val="tx1"/>
                </a:solidFill>
              </a:rPr>
              <a:t/>
            </a:r>
            <a:br>
              <a:rPr lang="en-US" altLang="en-US" sz="1300" smtClean="0">
                <a:solidFill>
                  <a:schemeClr val="tx1"/>
                </a:solidFill>
              </a:rPr>
            </a:br>
            <a:r>
              <a:rPr lang="en-US" altLang="en-US" sz="1300" smtClean="0">
                <a:solidFill>
                  <a:schemeClr val="tx1"/>
                </a:solidFill>
              </a:rPr>
              <a:t/>
            </a:r>
            <a:br>
              <a:rPr lang="en-US" altLang="en-US" sz="1300" smtClean="0">
                <a:solidFill>
                  <a:schemeClr val="tx1"/>
                </a:solidFill>
              </a:rPr>
            </a:br>
            <a:r>
              <a:rPr lang="en-US" altLang="en-US" sz="1300" smtClean="0">
                <a:solidFill>
                  <a:schemeClr val="tx1"/>
                </a:solidFill>
              </a:rPr>
              <a:t/>
            </a:r>
            <a:br>
              <a:rPr lang="en-US" altLang="en-US" sz="1300" smtClean="0">
                <a:solidFill>
                  <a:schemeClr val="tx1"/>
                </a:solidFill>
              </a:rPr>
            </a:br>
            <a:r>
              <a:rPr lang="en-US" altLang="en-US" sz="1300" smtClean="0">
                <a:solidFill>
                  <a:schemeClr val="tx1"/>
                </a:solidFill>
              </a:rPr>
              <a:t>A 32-year-old field foreman was killed in a trench when one of its walls collapsed on him. The trench was approximately 7 feet deep and featured vertical, unsupported walls. The foreman was completely buried in the cave-in, and by the time rescuers reached him he had suffocated.</a:t>
            </a:r>
          </a:p>
        </p:txBody>
      </p:sp>
      <p:sp>
        <p:nvSpPr>
          <p:cNvPr id="5" name="TextBox 4"/>
          <p:cNvSpPr txBox="1"/>
          <p:nvPr/>
        </p:nvSpPr>
        <p:spPr>
          <a:xfrm>
            <a:off x="2384425" y="4886325"/>
            <a:ext cx="6697663" cy="615950"/>
          </a:xfrm>
          <a:prstGeom prst="rect">
            <a:avLst/>
          </a:prstGeom>
          <a:noFill/>
        </p:spPr>
        <p:txBody>
          <a:bodyPr>
            <a:spAutoFit/>
          </a:bodyPr>
          <a:lstStyle/>
          <a:p>
            <a:pPr>
              <a:defRPr/>
            </a:pPr>
            <a:r>
              <a:rPr lang="en-US" sz="1600" b="1" dirty="0" smtClean="0">
                <a:solidFill>
                  <a:srgbClr val="C00000"/>
                </a:solidFill>
                <a:latin typeface="+mn-lt"/>
              </a:rPr>
              <a:t>Experience is never a substitute for safe practices. </a:t>
            </a:r>
            <a:endParaRPr lang="en-US" sz="1600" dirty="0">
              <a:solidFill>
                <a:srgbClr val="C00000"/>
              </a:solidFill>
              <a:latin typeface="+mn-lt"/>
            </a:endParaRPr>
          </a:p>
          <a:p>
            <a:pPr>
              <a:defRPr/>
            </a:pPr>
            <a:endParaRPr lang="en-US" dirty="0">
              <a:solidFill>
                <a:srgbClr val="C00000"/>
              </a:solidFill>
            </a:endParaRPr>
          </a:p>
        </p:txBody>
      </p:sp>
      <p:sp>
        <p:nvSpPr>
          <p:cNvPr id="2" name="Rectangle 1"/>
          <p:cNvSpPr/>
          <p:nvPr/>
        </p:nvSpPr>
        <p:spPr>
          <a:xfrm>
            <a:off x="354013" y="293688"/>
            <a:ext cx="1793875" cy="492125"/>
          </a:xfrm>
          <a:prstGeom prst="rect">
            <a:avLst/>
          </a:prstGeom>
        </p:spPr>
        <p:txBody>
          <a:bodyPr>
            <a:spAutoFit/>
          </a:bodyPr>
          <a:lstStyle/>
          <a:p>
            <a:pPr>
              <a:defRPr/>
            </a:pPr>
            <a:r>
              <a:rPr lang="en-US" altLang="en-US" sz="1300" b="1" dirty="0">
                <a:solidFill>
                  <a:srgbClr val="FF9900"/>
                </a:solidFill>
                <a:latin typeface="+mn-lt"/>
              </a:rPr>
              <a:t>General Safety Measures</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52675" y="338138"/>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Regular Inspections</a:t>
            </a:r>
          </a:p>
        </p:txBody>
      </p:sp>
      <p:sp>
        <p:nvSpPr>
          <p:cNvPr id="2" name="Content Placeholder 1"/>
          <p:cNvSpPr>
            <a:spLocks noGrp="1"/>
          </p:cNvSpPr>
          <p:nvPr>
            <p:ph idx="1"/>
          </p:nvPr>
        </p:nvSpPr>
        <p:spPr>
          <a:xfrm>
            <a:off x="2370745" y="2068792"/>
            <a:ext cx="3136900" cy="1892300"/>
          </a:xfrm>
        </p:spPr>
        <p:txBody>
          <a:bodyPr/>
          <a:lstStyle/>
          <a:p>
            <a:pPr marL="0" indent="0">
              <a:spcBef>
                <a:spcPts val="0"/>
              </a:spcBef>
              <a:spcAft>
                <a:spcPts val="800"/>
              </a:spcAft>
              <a:buFontTx/>
              <a:buNone/>
              <a:defRPr/>
            </a:pPr>
            <a:r>
              <a:rPr lang="en-US" sz="1300" b="1" dirty="0" smtClean="0">
                <a:solidFill>
                  <a:schemeClr val="tx1"/>
                </a:solidFill>
              </a:rPr>
              <a:t>Minimum frequency of inspections:</a:t>
            </a:r>
          </a:p>
          <a:p>
            <a:pPr marL="339725" indent="-339725">
              <a:spcBef>
                <a:spcPts val="0"/>
              </a:spcBef>
              <a:spcAft>
                <a:spcPts val="1300"/>
              </a:spcAft>
              <a:defRPr/>
            </a:pPr>
            <a:r>
              <a:rPr lang="en-US" sz="1300" dirty="0">
                <a:solidFill>
                  <a:schemeClr val="tx1"/>
                </a:solidFill>
              </a:rPr>
              <a:t>D</a:t>
            </a:r>
            <a:r>
              <a:rPr lang="en-US" sz="1300" dirty="0" smtClean="0">
                <a:solidFill>
                  <a:schemeClr val="tx1"/>
                </a:solidFill>
              </a:rPr>
              <a:t>aily </a:t>
            </a:r>
          </a:p>
          <a:p>
            <a:pPr marL="339725" indent="-339725">
              <a:spcBef>
                <a:spcPts val="0"/>
              </a:spcBef>
              <a:spcAft>
                <a:spcPts val="2000"/>
              </a:spcAft>
              <a:defRPr/>
            </a:pPr>
            <a:r>
              <a:rPr lang="en-US" sz="1300" dirty="0" smtClean="0">
                <a:solidFill>
                  <a:schemeClr val="tx1"/>
                </a:solidFill>
              </a:rPr>
              <a:t>Before </a:t>
            </a:r>
            <a:r>
              <a:rPr lang="en-US" sz="1300" dirty="0">
                <a:solidFill>
                  <a:schemeClr val="tx1"/>
                </a:solidFill>
              </a:rPr>
              <a:t>each new shift </a:t>
            </a:r>
            <a:r>
              <a:rPr lang="en-US" sz="1300" dirty="0" smtClean="0">
                <a:solidFill>
                  <a:schemeClr val="tx1"/>
                </a:solidFill>
              </a:rPr>
              <a:t>begins</a:t>
            </a:r>
            <a:endParaRPr lang="en-US" sz="1300" dirty="0">
              <a:solidFill>
                <a:schemeClr val="tx1"/>
              </a:solidFill>
            </a:endParaRPr>
          </a:p>
          <a:p>
            <a:pPr marL="0" indent="0">
              <a:spcBef>
                <a:spcPts val="0"/>
              </a:spcBef>
              <a:spcAft>
                <a:spcPts val="800"/>
              </a:spcAft>
              <a:buFontTx/>
              <a:buNone/>
              <a:defRPr/>
            </a:pPr>
            <a:r>
              <a:rPr lang="en-US" sz="1300" dirty="0">
                <a:solidFill>
                  <a:schemeClr val="tx1"/>
                </a:solidFill>
                <a:ea typeface="Tahoma" panose="020B0604030504040204" pitchFamily="34" charset="0"/>
                <a:cs typeface="Tahoma" panose="020B0604030504040204" pitchFamily="34" charset="0"/>
              </a:rPr>
              <a:t>Additional </a:t>
            </a:r>
            <a:r>
              <a:rPr lang="en-US" sz="1300" dirty="0" smtClean="0">
                <a:solidFill>
                  <a:schemeClr val="tx1"/>
                </a:solidFill>
                <a:ea typeface="Tahoma" panose="020B0604030504040204" pitchFamily="34" charset="0"/>
                <a:cs typeface="Tahoma" panose="020B0604030504040204" pitchFamily="34" charset="0"/>
              </a:rPr>
              <a:t>inspections may be required based </a:t>
            </a:r>
            <a:r>
              <a:rPr lang="en-US" sz="1300" dirty="0">
                <a:solidFill>
                  <a:schemeClr val="tx1"/>
                </a:solidFill>
                <a:ea typeface="Tahoma" panose="020B0604030504040204" pitchFamily="34" charset="0"/>
                <a:cs typeface="Tahoma" panose="020B0604030504040204" pitchFamily="34" charset="0"/>
              </a:rPr>
              <a:t>on the work being </a:t>
            </a:r>
            <a:r>
              <a:rPr lang="en-US" sz="1300" dirty="0" smtClean="0">
                <a:solidFill>
                  <a:schemeClr val="tx1"/>
                </a:solidFill>
                <a:ea typeface="Tahoma" panose="020B0604030504040204" pitchFamily="34" charset="0"/>
                <a:cs typeface="Tahoma" panose="020B0604030504040204" pitchFamily="34" charset="0"/>
              </a:rPr>
              <a:t>performed or due to certain </a:t>
            </a:r>
            <a:r>
              <a:rPr lang="en-US" sz="1300" dirty="0">
                <a:solidFill>
                  <a:schemeClr val="tx1"/>
                </a:solidFill>
                <a:ea typeface="Tahoma" panose="020B0604030504040204" pitchFamily="34" charset="0"/>
                <a:cs typeface="Tahoma" panose="020B0604030504040204" pitchFamily="34" charset="0"/>
              </a:rPr>
              <a:t>events or </a:t>
            </a:r>
            <a:r>
              <a:rPr lang="en-US" sz="1300" dirty="0" smtClean="0">
                <a:solidFill>
                  <a:schemeClr val="tx1"/>
                </a:solidFill>
                <a:ea typeface="Tahoma" panose="020B0604030504040204" pitchFamily="34" charset="0"/>
                <a:cs typeface="Tahoma" panose="020B0604030504040204" pitchFamily="34" charset="0"/>
              </a:rPr>
              <a:t>conditions.</a:t>
            </a:r>
            <a:endParaRPr lang="en-US" sz="1300" dirty="0" smtClean="0">
              <a:solidFill>
                <a:schemeClr val="tx1"/>
              </a:solidFill>
            </a:endParaRPr>
          </a:p>
        </p:txBody>
      </p:sp>
      <p:pic>
        <p:nvPicPr>
          <p:cNvPr id="26010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2954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4013" y="293688"/>
            <a:ext cx="1793875" cy="492125"/>
          </a:xfrm>
          <a:prstGeom prst="rect">
            <a:avLst/>
          </a:prstGeom>
        </p:spPr>
        <p:txBody>
          <a:bodyPr>
            <a:spAutoFit/>
          </a:bodyPr>
          <a:lstStyle/>
          <a:p>
            <a:pPr>
              <a:defRPr/>
            </a:pPr>
            <a:r>
              <a:rPr lang="en-US" altLang="en-US" sz="1300" b="1" dirty="0">
                <a:solidFill>
                  <a:srgbClr val="FF9900"/>
                </a:solidFill>
                <a:latin typeface="+mn-lt"/>
              </a:rPr>
              <a:t>General Safety Measures</a:t>
            </a:r>
            <a:endParaRPr lang="en-US" sz="1300" b="1" dirty="0">
              <a:solidFill>
                <a:srgbClr val="FF9900"/>
              </a:solidFill>
              <a:latin typeface="+mn-lt"/>
            </a:endParaRPr>
          </a:p>
        </p:txBody>
      </p:sp>
      <p:sp>
        <p:nvSpPr>
          <p:cNvPr id="3" name="Rectangle 2"/>
          <p:cNvSpPr/>
          <p:nvPr/>
        </p:nvSpPr>
        <p:spPr>
          <a:xfrm>
            <a:off x="5847415" y="2057400"/>
            <a:ext cx="3692666" cy="3462486"/>
          </a:xfrm>
          <a:prstGeom prst="rect">
            <a:avLst/>
          </a:prstGeom>
        </p:spPr>
        <p:txBody>
          <a:bodyPr wrap="square">
            <a:spAutoFit/>
          </a:bodyPr>
          <a:lstStyle/>
          <a:p>
            <a:pPr>
              <a:spcAft>
                <a:spcPts val="800"/>
              </a:spcAft>
              <a:defRPr/>
            </a:pPr>
            <a:r>
              <a:rPr lang="en-US" sz="1300" b="1" dirty="0">
                <a:latin typeface="Tahoma" panose="020B0604030504040204" pitchFamily="34" charset="0"/>
                <a:ea typeface="Tahoma" panose="020B0604030504040204" pitchFamily="34" charset="0"/>
                <a:cs typeface="Tahoma" panose="020B0604030504040204" pitchFamily="34" charset="0"/>
              </a:rPr>
              <a:t>Events and conditions that may require inspections:</a:t>
            </a:r>
          </a:p>
          <a:p>
            <a:pPr marL="339725" indent="-339725">
              <a:spcAft>
                <a:spcPts val="1300"/>
              </a:spcAft>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Natural hazards, such as rainstorms, snow, windstorms, earthquakes, or thaws</a:t>
            </a:r>
          </a:p>
          <a:p>
            <a:pPr marL="339725" indent="-339725">
              <a:spcAft>
                <a:spcPts val="1300"/>
              </a:spcAft>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The appearance of fissures or tension cracks in the soil</a:t>
            </a:r>
          </a:p>
          <a:p>
            <a:pPr marL="339725" indent="-339725">
              <a:spcAft>
                <a:spcPts val="1300"/>
              </a:spcAft>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The appearance of sloughing, water seepage, undercutting, bulging, or other similar conditions in the trench</a:t>
            </a:r>
          </a:p>
          <a:p>
            <a:pPr marL="339725" indent="-339725">
              <a:spcAft>
                <a:spcPts val="1300"/>
              </a:spcAft>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Changes in location, placement, or size of spoil piles</a:t>
            </a:r>
          </a:p>
          <a:p>
            <a:pPr marL="339725" indent="-339725">
              <a:spcAft>
                <a:spcPts val="1300"/>
              </a:spcAft>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Signs of movement or change in any adjacent structures</a:t>
            </a:r>
          </a:p>
        </p:txBody>
      </p:sp>
      <p:sp>
        <p:nvSpPr>
          <p:cNvPr id="4" name="Rectangle 3"/>
          <p:cNvSpPr/>
          <p:nvPr/>
        </p:nvSpPr>
        <p:spPr>
          <a:xfrm>
            <a:off x="2360146" y="1220292"/>
            <a:ext cx="7166488" cy="584775"/>
          </a:xfrm>
          <a:prstGeom prst="rect">
            <a:avLst/>
          </a:prstGeom>
        </p:spPr>
        <p:txBody>
          <a:bodyPr wrap="square">
            <a:spAutoFit/>
          </a:bodyPr>
          <a:lstStyle/>
          <a:p>
            <a:pPr marL="0" indent="0">
              <a:spcBef>
                <a:spcPts val="0"/>
              </a:spcBef>
              <a:spcAft>
                <a:spcPts val="2000"/>
              </a:spcAft>
              <a:buFontTx/>
              <a:buNone/>
              <a:defRPr/>
            </a:pPr>
            <a:r>
              <a:rPr lang="en-US" sz="1600" dirty="0">
                <a:latin typeface="+mn-lt"/>
              </a:rPr>
              <a:t>A competent person must complete and document regular inspections of the trench and surrounding area.</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Peripheral Load</a:t>
            </a:r>
          </a:p>
        </p:txBody>
      </p:sp>
      <p:sp>
        <p:nvSpPr>
          <p:cNvPr id="262147" name="Content Placeholder 2"/>
          <p:cNvSpPr>
            <a:spLocks noGrp="1"/>
          </p:cNvSpPr>
          <p:nvPr>
            <p:ph idx="1"/>
          </p:nvPr>
        </p:nvSpPr>
        <p:spPr bwMode="auto">
          <a:xfrm>
            <a:off x="2373313" y="1371600"/>
            <a:ext cx="3200400" cy="1222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defTabSz="114300">
              <a:buFontTx/>
              <a:buNone/>
            </a:pPr>
            <a:r>
              <a:rPr lang="en-US" altLang="en-US" sz="1300" b="1" dirty="0" smtClean="0">
                <a:solidFill>
                  <a:schemeClr val="tx1"/>
                </a:solidFill>
              </a:rPr>
              <a:t>Sloped or</a:t>
            </a:r>
            <a:r>
              <a:rPr lang="en-US" altLang="en-US" sz="1300" dirty="0" smtClean="0">
                <a:solidFill>
                  <a:schemeClr val="tx1"/>
                </a:solidFill>
              </a:rPr>
              <a:t> </a:t>
            </a:r>
            <a:r>
              <a:rPr lang="en-US" altLang="en-US" sz="1300" b="1" dirty="0" smtClean="0">
                <a:solidFill>
                  <a:schemeClr val="tx1"/>
                </a:solidFill>
              </a:rPr>
              <a:t>benched excavations:</a:t>
            </a:r>
          </a:p>
          <a:p>
            <a:pPr marL="0" indent="0" defTabSz="114300">
              <a:buFontTx/>
              <a:buNone/>
            </a:pPr>
            <a:r>
              <a:rPr lang="en-US" altLang="en-US" sz="1300" dirty="0" smtClean="0">
                <a:solidFill>
                  <a:schemeClr val="tx1"/>
                </a:solidFill>
              </a:rPr>
              <a:t>Spoil and equipment must be kept at a minimum distance of the </a:t>
            </a:r>
            <a:r>
              <a:rPr lang="en-US" altLang="en-US" sz="1300" b="1" dirty="0" smtClean="0">
                <a:solidFill>
                  <a:schemeClr val="tx1"/>
                </a:solidFill>
              </a:rPr>
              <a:t>full depth</a:t>
            </a:r>
            <a:r>
              <a:rPr lang="en-US" altLang="en-US" sz="1300" dirty="0" smtClean="0">
                <a:solidFill>
                  <a:schemeClr val="tx1"/>
                </a:solidFill>
              </a:rPr>
              <a:t> of the excavation.</a:t>
            </a:r>
          </a:p>
        </p:txBody>
      </p:sp>
      <p:pic>
        <p:nvPicPr>
          <p:cNvPr id="262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888" y="2809875"/>
            <a:ext cx="88138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6027738" y="1382713"/>
            <a:ext cx="3282950" cy="1023937"/>
          </a:xfrm>
          <a:prstGeom prst="rect">
            <a:avLst/>
          </a:prstGeom>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defTabSz="114300">
              <a:buFontTx/>
              <a:buNone/>
              <a:defRPr/>
            </a:pPr>
            <a:r>
              <a:rPr lang="en-US" altLang="en-US" sz="1300" b="1" kern="0" dirty="0" smtClean="0">
                <a:solidFill>
                  <a:schemeClr val="tx1"/>
                </a:solidFill>
              </a:rPr>
              <a:t>Excavations with vertical walls:</a:t>
            </a:r>
          </a:p>
          <a:p>
            <a:pPr marL="0" indent="0" defTabSz="114300">
              <a:buFontTx/>
              <a:buNone/>
              <a:defRPr/>
            </a:pPr>
            <a:r>
              <a:rPr lang="en-US" altLang="en-US" sz="1300" kern="0" dirty="0" smtClean="0">
                <a:solidFill>
                  <a:schemeClr val="tx1"/>
                </a:solidFill>
              </a:rPr>
              <a:t>Spoil and equipment must be kept at a minimum distance of </a:t>
            </a:r>
            <a:r>
              <a:rPr lang="en-US" altLang="en-US" sz="1300" b="1" kern="0" dirty="0" smtClean="0">
                <a:solidFill>
                  <a:schemeClr val="tx1"/>
                </a:solidFill>
              </a:rPr>
              <a:t>½ the depth</a:t>
            </a:r>
            <a:r>
              <a:rPr lang="en-US" altLang="en-US" sz="1300" kern="0" dirty="0" smtClean="0">
                <a:solidFill>
                  <a:schemeClr val="tx1"/>
                </a:solidFill>
              </a:rPr>
              <a:t>.</a:t>
            </a:r>
          </a:p>
          <a:p>
            <a:pPr marL="0" indent="0" defTabSz="114300">
              <a:buFontTx/>
              <a:buNone/>
              <a:defRPr/>
            </a:pPr>
            <a:r>
              <a:rPr lang="en-US" sz="1300" kern="0" dirty="0" smtClean="0">
                <a:solidFill>
                  <a:schemeClr val="tx1"/>
                </a:solidFill>
              </a:rPr>
              <a:t> </a:t>
            </a:r>
            <a:endParaRPr lang="en-US" altLang="en-US" sz="1300" b="1" kern="0" dirty="0" smtClean="0">
              <a:solidFill>
                <a:schemeClr val="tx1"/>
              </a:solidFill>
            </a:endParaRPr>
          </a:p>
        </p:txBody>
      </p:sp>
      <p:sp>
        <p:nvSpPr>
          <p:cNvPr id="6" name="Rectangle 5"/>
          <p:cNvSpPr/>
          <p:nvPr/>
        </p:nvSpPr>
        <p:spPr>
          <a:xfrm>
            <a:off x="354013" y="293688"/>
            <a:ext cx="1793875" cy="492125"/>
          </a:xfrm>
          <a:prstGeom prst="rect">
            <a:avLst/>
          </a:prstGeom>
        </p:spPr>
        <p:txBody>
          <a:bodyPr>
            <a:spAutoFit/>
          </a:bodyPr>
          <a:lstStyle/>
          <a:p>
            <a:pPr>
              <a:defRPr/>
            </a:pPr>
            <a:r>
              <a:rPr lang="en-US" altLang="en-US" sz="1300" b="1" dirty="0">
                <a:solidFill>
                  <a:srgbClr val="FF9900"/>
                </a:solidFill>
                <a:latin typeface="+mn-lt"/>
              </a:rPr>
              <a:t>General Safety Measures</a:t>
            </a:r>
            <a:endParaRPr lang="en-US" sz="1300" b="1" dirty="0">
              <a:solidFill>
                <a:srgbClr val="FF9900"/>
              </a:solidFill>
              <a:latin typeface="+mn-lt"/>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47663"/>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Underground Installations and Utility Lines</a:t>
            </a:r>
          </a:p>
        </p:txBody>
      </p:sp>
      <p:sp>
        <p:nvSpPr>
          <p:cNvPr id="3" name="Content Placeholder 2"/>
          <p:cNvSpPr>
            <a:spLocks noGrp="1"/>
          </p:cNvSpPr>
          <p:nvPr>
            <p:ph idx="1"/>
          </p:nvPr>
        </p:nvSpPr>
        <p:spPr>
          <a:xfrm>
            <a:off x="2393576" y="2218369"/>
            <a:ext cx="3200401" cy="3420431"/>
          </a:xfrm>
        </p:spPr>
        <p:txBody>
          <a:bodyPr/>
          <a:lstStyle/>
          <a:p>
            <a:pPr marL="0" indent="0">
              <a:spcBef>
                <a:spcPts val="0"/>
              </a:spcBef>
              <a:spcAft>
                <a:spcPts val="800"/>
              </a:spcAft>
              <a:buNone/>
              <a:defRPr/>
            </a:pPr>
            <a:r>
              <a:rPr lang="en-US" sz="1300" b="1" dirty="0" smtClean="0">
                <a:solidFill>
                  <a:schemeClr val="tx1"/>
                </a:solidFill>
              </a:rPr>
              <a:t>Contacting authorities for help:</a:t>
            </a:r>
          </a:p>
          <a:p>
            <a:pPr marL="349250" indent="-349250">
              <a:spcBef>
                <a:spcPts val="0"/>
              </a:spcBef>
              <a:spcAft>
                <a:spcPts val="600"/>
              </a:spcAft>
              <a:defRPr/>
            </a:pPr>
            <a:r>
              <a:rPr lang="en-US" sz="1300" dirty="0">
                <a:solidFill>
                  <a:schemeClr val="tx1"/>
                </a:solidFill>
              </a:rPr>
              <a:t>As required, contact state or local government agencies and utility companies or owners. </a:t>
            </a:r>
          </a:p>
          <a:p>
            <a:pPr marL="685800" indent="-336550">
              <a:spcBef>
                <a:spcPts val="0"/>
              </a:spcBef>
              <a:spcAft>
                <a:spcPts val="1300"/>
              </a:spcAft>
              <a:buFont typeface="Tahoma" panose="020B0604030504040204" pitchFamily="34" charset="0"/>
              <a:buChar char="‒"/>
              <a:defRPr/>
            </a:pPr>
            <a:r>
              <a:rPr lang="en-US" sz="1300" dirty="0">
                <a:solidFill>
                  <a:schemeClr val="tx1"/>
                </a:solidFill>
              </a:rPr>
              <a:t>Many states require that local public utility location services be contacted prior to beginning excavation work. </a:t>
            </a:r>
          </a:p>
          <a:p>
            <a:pPr marL="349250" indent="-349250">
              <a:spcBef>
                <a:spcPts val="0"/>
              </a:spcBef>
              <a:spcAft>
                <a:spcPts val="1000"/>
              </a:spcAft>
              <a:defRPr/>
            </a:pPr>
            <a:r>
              <a:rPr lang="en-US" sz="1300" dirty="0">
                <a:solidFill>
                  <a:schemeClr val="tx1"/>
                </a:solidFill>
              </a:rPr>
              <a:t>Advise </a:t>
            </a:r>
            <a:r>
              <a:rPr lang="en-US" sz="1300" dirty="0" smtClean="0">
                <a:solidFill>
                  <a:schemeClr val="tx1"/>
                </a:solidFill>
              </a:rPr>
              <a:t>the authorities of </a:t>
            </a:r>
            <a:r>
              <a:rPr lang="en-US" sz="1300" dirty="0">
                <a:solidFill>
                  <a:schemeClr val="tx1"/>
                </a:solidFill>
              </a:rPr>
              <a:t>the planned work and request they indicate the location of their installations.</a:t>
            </a:r>
          </a:p>
          <a:p>
            <a:pPr marL="349250" indent="-349250">
              <a:spcBef>
                <a:spcPts val="0"/>
              </a:spcBef>
              <a:spcAft>
                <a:spcPts val="1300"/>
              </a:spcAft>
              <a:defRPr/>
            </a:pPr>
            <a:r>
              <a:rPr lang="en-US" sz="1300" dirty="0" smtClean="0">
                <a:solidFill>
                  <a:schemeClr val="tx1"/>
                </a:solidFill>
              </a:rPr>
              <a:t>Make </a:t>
            </a:r>
            <a:r>
              <a:rPr lang="en-US" sz="1300" dirty="0">
                <a:solidFill>
                  <a:schemeClr val="tx1"/>
                </a:solidFill>
              </a:rPr>
              <a:t>sure to comply with any state and local requirements</a:t>
            </a:r>
            <a:r>
              <a:rPr lang="en-US" sz="1300" dirty="0" smtClean="0">
                <a:solidFill>
                  <a:schemeClr val="tx1"/>
                </a:solidFill>
              </a:rPr>
              <a:t>.</a:t>
            </a:r>
            <a:endParaRPr lang="en-US" sz="1300" dirty="0">
              <a:solidFill>
                <a:schemeClr val="tx1"/>
              </a:solidFill>
            </a:endParaRPr>
          </a:p>
        </p:txBody>
      </p:sp>
      <p:sp>
        <p:nvSpPr>
          <p:cNvPr id="5" name="Rectangle 4"/>
          <p:cNvSpPr/>
          <p:nvPr/>
        </p:nvSpPr>
        <p:spPr>
          <a:xfrm>
            <a:off x="354013" y="293688"/>
            <a:ext cx="1793875" cy="492125"/>
          </a:xfrm>
          <a:prstGeom prst="rect">
            <a:avLst/>
          </a:prstGeom>
        </p:spPr>
        <p:txBody>
          <a:bodyPr>
            <a:spAutoFit/>
          </a:bodyPr>
          <a:lstStyle/>
          <a:p>
            <a:pPr>
              <a:defRPr/>
            </a:pPr>
            <a:r>
              <a:rPr lang="en-US" altLang="en-US" sz="1300" b="1" dirty="0">
                <a:solidFill>
                  <a:srgbClr val="FF9900"/>
                </a:solidFill>
                <a:latin typeface="+mn-lt"/>
              </a:rPr>
              <a:t>General Safety Measures</a:t>
            </a:r>
            <a:endParaRPr lang="en-US" sz="1300" b="1" dirty="0">
              <a:solidFill>
                <a:srgbClr val="FF9900"/>
              </a:solidFill>
              <a:latin typeface="+mn-lt"/>
            </a:endParaRPr>
          </a:p>
        </p:txBody>
      </p:sp>
      <p:pic>
        <p:nvPicPr>
          <p:cNvPr id="2641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635" y="1449937"/>
            <a:ext cx="1573027" cy="236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5655" y="1332183"/>
            <a:ext cx="7191001" cy="584775"/>
          </a:xfrm>
          <a:prstGeom prst="rect">
            <a:avLst/>
          </a:prstGeom>
        </p:spPr>
        <p:txBody>
          <a:bodyPr wrap="square">
            <a:spAutoFit/>
          </a:bodyPr>
          <a:lstStyle/>
          <a:p>
            <a:pPr>
              <a:spcBef>
                <a:spcPts val="0"/>
              </a:spcBef>
              <a:spcAft>
                <a:spcPts val="1000"/>
              </a:spcAft>
              <a:defRPr/>
            </a:pPr>
            <a:r>
              <a:rPr lang="en-US" sz="1600" dirty="0">
                <a:latin typeface="+mn-lt"/>
              </a:rPr>
              <a:t>Prior to beginning work on an excavation, determine the approximate position of underground </a:t>
            </a:r>
            <a:r>
              <a:rPr lang="en-US" sz="1600" dirty="0" smtClean="0">
                <a:latin typeface="+mn-lt"/>
              </a:rPr>
              <a:t>installations that </a:t>
            </a:r>
            <a:r>
              <a:rPr lang="en-US" sz="1600" dirty="0">
                <a:latin typeface="+mn-lt"/>
              </a:rPr>
              <a:t>could intersect with the planned excavation</a:t>
            </a:r>
            <a:r>
              <a:rPr lang="en-US" sz="1600" dirty="0" smtClean="0">
                <a:latin typeface="+mn-lt"/>
              </a:rPr>
              <a:t>.</a:t>
            </a:r>
            <a:endParaRPr lang="en-US" sz="1600" dirty="0">
              <a:latin typeface="+mn-lt"/>
            </a:endParaRPr>
          </a:p>
        </p:txBody>
      </p:sp>
      <p:sp>
        <p:nvSpPr>
          <p:cNvPr id="6" name="Rectangle 5"/>
          <p:cNvSpPr/>
          <p:nvPr/>
        </p:nvSpPr>
        <p:spPr>
          <a:xfrm>
            <a:off x="6022227" y="2204923"/>
            <a:ext cx="3547875" cy="2916183"/>
          </a:xfrm>
          <a:prstGeom prst="rect">
            <a:avLst/>
          </a:prstGeom>
        </p:spPr>
        <p:txBody>
          <a:bodyPr wrap="square">
            <a:spAutoFit/>
          </a:bodyPr>
          <a:lstStyle/>
          <a:p>
            <a:pPr>
              <a:spcBef>
                <a:spcPts val="0"/>
              </a:spcBef>
              <a:spcAft>
                <a:spcPts val="800"/>
              </a:spcAft>
              <a:defRPr/>
            </a:pPr>
            <a:r>
              <a:rPr lang="en-US" sz="1300" b="1" dirty="0" smtClean="0">
                <a:latin typeface="+mn-lt"/>
              </a:rPr>
              <a:t>Proceeding without help:</a:t>
            </a:r>
          </a:p>
          <a:p>
            <a:pPr marL="349250" indent="-349250">
              <a:spcBef>
                <a:spcPts val="0"/>
              </a:spcBef>
              <a:spcAft>
                <a:spcPts val="600"/>
              </a:spcAft>
              <a:buFont typeface="Arial" panose="020B0604020202020204" pitchFamily="34" charset="0"/>
              <a:buChar char="•"/>
              <a:defRPr/>
            </a:pPr>
            <a:r>
              <a:rPr lang="en-US" sz="1300" dirty="0" smtClean="0">
                <a:latin typeface="+mn-lt"/>
              </a:rPr>
              <a:t>Use </a:t>
            </a:r>
            <a:r>
              <a:rPr lang="en-US" sz="1300" dirty="0">
                <a:latin typeface="+mn-lt"/>
              </a:rPr>
              <a:t>appropriate detection methods to estimate their locations and proceed </a:t>
            </a:r>
            <a:r>
              <a:rPr lang="en-US" sz="1300" dirty="0" smtClean="0">
                <a:latin typeface="+mn-lt"/>
              </a:rPr>
              <a:t/>
            </a:r>
            <a:br>
              <a:rPr lang="en-US" sz="1300" dirty="0" smtClean="0">
                <a:latin typeface="+mn-lt"/>
              </a:rPr>
            </a:br>
            <a:r>
              <a:rPr lang="en-US" sz="1300" dirty="0" smtClean="0">
                <a:latin typeface="+mn-lt"/>
              </a:rPr>
              <a:t>with caution if:</a:t>
            </a:r>
          </a:p>
          <a:p>
            <a:pPr marL="685800" indent="-336550">
              <a:spcBef>
                <a:spcPts val="0"/>
              </a:spcBef>
              <a:spcAft>
                <a:spcPts val="600"/>
              </a:spcAft>
              <a:buFont typeface="Tahoma" panose="020B0604030504040204" pitchFamily="34" charset="0"/>
              <a:buChar char="‒"/>
              <a:defRPr/>
            </a:pPr>
            <a:r>
              <a:rPr lang="en-US" sz="1300" dirty="0" smtClean="0">
                <a:latin typeface="+mn-lt"/>
              </a:rPr>
              <a:t>No </a:t>
            </a:r>
            <a:r>
              <a:rPr lang="en-US" sz="1300" dirty="0">
                <a:latin typeface="+mn-lt"/>
              </a:rPr>
              <a:t>response is received within 24 hours </a:t>
            </a:r>
            <a:r>
              <a:rPr lang="en-US" sz="1300" dirty="0" smtClean="0">
                <a:latin typeface="+mn-lt"/>
              </a:rPr>
              <a:t>(unless </a:t>
            </a:r>
            <a:r>
              <a:rPr lang="en-US" sz="1300" dirty="0">
                <a:latin typeface="+mn-lt"/>
              </a:rPr>
              <a:t>state or local laws require a longer </a:t>
            </a:r>
            <a:r>
              <a:rPr lang="en-US" sz="1300" dirty="0" smtClean="0">
                <a:latin typeface="+mn-lt"/>
              </a:rPr>
              <a:t>period).</a:t>
            </a:r>
          </a:p>
          <a:p>
            <a:pPr marL="685800" indent="-336550">
              <a:spcBef>
                <a:spcPts val="0"/>
              </a:spcBef>
              <a:spcAft>
                <a:spcPts val="1300"/>
              </a:spcAft>
              <a:buFont typeface="Tahoma" panose="020B0604030504040204" pitchFamily="34" charset="0"/>
              <a:buChar char="‒"/>
              <a:defRPr/>
            </a:pPr>
            <a:r>
              <a:rPr lang="en-US" sz="1300" dirty="0" smtClean="0">
                <a:latin typeface="+mn-lt"/>
              </a:rPr>
              <a:t>The exact locations of the installations cannot be established.</a:t>
            </a:r>
          </a:p>
          <a:p>
            <a:pPr marL="349250" indent="-349250">
              <a:spcBef>
                <a:spcPts val="0"/>
              </a:spcBef>
              <a:spcAft>
                <a:spcPts val="2000"/>
              </a:spcAft>
              <a:buFont typeface="Arial" panose="020B0604020202020204" pitchFamily="34" charset="0"/>
              <a:buChar char="•"/>
              <a:defRPr/>
            </a:pPr>
            <a:r>
              <a:rPr lang="en-US" sz="1300" dirty="0" smtClean="0">
                <a:latin typeface="+mn-lt"/>
              </a:rPr>
              <a:t>As operations come close to the estimated installation locations, verify their exact locations before proceeding.</a:t>
            </a:r>
            <a:endParaRPr lang="en-US" sz="1300" dirty="0">
              <a:latin typeface="+mn-lt"/>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73313"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Access and Egress</a:t>
            </a:r>
          </a:p>
        </p:txBody>
      </p:sp>
      <p:sp>
        <p:nvSpPr>
          <p:cNvPr id="7" name="Content Placeholder 2"/>
          <p:cNvSpPr txBox="1">
            <a:spLocks/>
          </p:cNvSpPr>
          <p:nvPr/>
        </p:nvSpPr>
        <p:spPr bwMode="auto">
          <a:xfrm>
            <a:off x="6026711" y="1831975"/>
            <a:ext cx="3665770" cy="38385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349250" indent="-349250">
              <a:spcBef>
                <a:spcPts val="0"/>
              </a:spcBef>
              <a:spcAft>
                <a:spcPts val="1000"/>
              </a:spcAft>
              <a:defRPr/>
            </a:pPr>
            <a:r>
              <a:rPr lang="en-US" altLang="en-US" sz="1300" kern="0" dirty="0">
                <a:solidFill>
                  <a:schemeClr val="tx1"/>
                </a:solidFill>
              </a:rPr>
              <a:t>Ladders</a:t>
            </a:r>
            <a:r>
              <a:rPr lang="en-US" altLang="en-US" sz="1300" b="1" kern="0" dirty="0">
                <a:solidFill>
                  <a:schemeClr val="tx1"/>
                </a:solidFill>
              </a:rPr>
              <a:t> </a:t>
            </a:r>
            <a:r>
              <a:rPr lang="en-US" altLang="en-US" sz="1300" kern="0" dirty="0">
                <a:solidFill>
                  <a:schemeClr val="tx1"/>
                </a:solidFill>
              </a:rPr>
              <a:t>must extend </a:t>
            </a:r>
            <a:r>
              <a:rPr lang="en-US" altLang="en-US" sz="1300" b="1" kern="0" dirty="0">
                <a:solidFill>
                  <a:schemeClr val="tx1"/>
                </a:solidFill>
              </a:rPr>
              <a:t>3 feet above </a:t>
            </a:r>
            <a:r>
              <a:rPr lang="en-US" altLang="en-US" sz="1300" kern="0" dirty="0">
                <a:solidFill>
                  <a:schemeClr val="tx1"/>
                </a:solidFill>
              </a:rPr>
              <a:t>the excavation. </a:t>
            </a:r>
            <a:endParaRPr lang="en-US" altLang="en-US" sz="1300" dirty="0">
              <a:solidFill>
                <a:schemeClr val="tx1"/>
              </a:solidFill>
            </a:endParaRPr>
          </a:p>
          <a:p>
            <a:pPr marL="349250" indent="-349250">
              <a:spcBef>
                <a:spcPts val="0"/>
              </a:spcBef>
              <a:spcAft>
                <a:spcPts val="1000"/>
              </a:spcAft>
              <a:defRPr/>
            </a:pPr>
            <a:r>
              <a:rPr lang="en-US" altLang="en-US" sz="1300" kern="0" dirty="0" smtClean="0">
                <a:solidFill>
                  <a:schemeClr val="tx1"/>
                </a:solidFill>
              </a:rPr>
              <a:t>Ladders must be </a:t>
            </a:r>
            <a:r>
              <a:rPr lang="en-US" altLang="en-US" sz="1300" kern="0" dirty="0">
                <a:solidFill>
                  <a:schemeClr val="tx1"/>
                </a:solidFill>
              </a:rPr>
              <a:t>a single piece of </a:t>
            </a:r>
            <a:r>
              <a:rPr lang="en-US" altLang="en-US" sz="1300" kern="0" dirty="0" smtClean="0">
                <a:solidFill>
                  <a:schemeClr val="tx1"/>
                </a:solidFill>
              </a:rPr>
              <a:t>equipment. Do </a:t>
            </a:r>
            <a:r>
              <a:rPr lang="en-US" altLang="en-US" sz="1300" kern="0" dirty="0">
                <a:solidFill>
                  <a:schemeClr val="tx1"/>
                </a:solidFill>
              </a:rPr>
              <a:t>not lash multiple ladders together to meet height </a:t>
            </a:r>
            <a:r>
              <a:rPr lang="en-US" altLang="en-US" sz="1300" kern="0" dirty="0" smtClean="0">
                <a:solidFill>
                  <a:schemeClr val="tx1"/>
                </a:solidFill>
              </a:rPr>
              <a:t>requirements.</a:t>
            </a:r>
            <a:endParaRPr lang="en-US" altLang="en-US" sz="1300" kern="0" dirty="0">
              <a:solidFill>
                <a:schemeClr val="tx1"/>
              </a:solidFill>
            </a:endParaRPr>
          </a:p>
          <a:p>
            <a:pPr marL="349250" indent="-349250">
              <a:spcBef>
                <a:spcPts val="0"/>
              </a:spcBef>
              <a:spcAft>
                <a:spcPts val="1300"/>
              </a:spcAft>
              <a:defRPr/>
            </a:pPr>
            <a:r>
              <a:rPr lang="en-US" altLang="en-US" sz="1300" kern="0" dirty="0" smtClean="0">
                <a:solidFill>
                  <a:schemeClr val="tx1"/>
                </a:solidFill>
              </a:rPr>
              <a:t>Any </a:t>
            </a:r>
            <a:r>
              <a:rPr lang="en-US" altLang="en-US" sz="1300" kern="0" dirty="0">
                <a:solidFill>
                  <a:schemeClr val="tx1"/>
                </a:solidFill>
              </a:rPr>
              <a:t>structural </a:t>
            </a:r>
            <a:r>
              <a:rPr lang="en-US" altLang="en-US" sz="1300" kern="0" dirty="0" smtClean="0">
                <a:solidFill>
                  <a:schemeClr val="tx1"/>
                </a:solidFill>
              </a:rPr>
              <a:t>components used </a:t>
            </a:r>
            <a:r>
              <a:rPr lang="en-US" altLang="en-US" sz="1300" kern="0" dirty="0">
                <a:solidFill>
                  <a:schemeClr val="tx1"/>
                </a:solidFill>
              </a:rPr>
              <a:t>in a ramp or runway must be </a:t>
            </a:r>
            <a:r>
              <a:rPr lang="en-US" altLang="en-US" sz="1300" kern="0" dirty="0" smtClean="0">
                <a:solidFill>
                  <a:schemeClr val="tx1"/>
                </a:solidFill>
              </a:rPr>
              <a:t>sturdy, uniform </a:t>
            </a:r>
            <a:r>
              <a:rPr lang="en-US" altLang="en-US" sz="1300" kern="0" dirty="0">
                <a:solidFill>
                  <a:schemeClr val="tx1"/>
                </a:solidFill>
              </a:rPr>
              <a:t>in </a:t>
            </a:r>
            <a:r>
              <a:rPr lang="en-US" altLang="en-US" sz="1300" kern="0" dirty="0" smtClean="0">
                <a:solidFill>
                  <a:schemeClr val="tx1"/>
                </a:solidFill>
              </a:rPr>
              <a:t>thickness, </a:t>
            </a:r>
            <a:r>
              <a:rPr lang="en-US" altLang="en-US" sz="1300" kern="0" dirty="0">
                <a:solidFill>
                  <a:schemeClr val="tx1"/>
                </a:solidFill>
              </a:rPr>
              <a:t>and </a:t>
            </a:r>
            <a:r>
              <a:rPr lang="en-US" altLang="en-US" sz="1300" kern="0" dirty="0" smtClean="0">
                <a:solidFill>
                  <a:schemeClr val="tx1"/>
                </a:solidFill>
              </a:rPr>
              <a:t>anchored in </a:t>
            </a:r>
            <a:r>
              <a:rPr lang="en-US" altLang="en-US" sz="1300" kern="0" dirty="0">
                <a:solidFill>
                  <a:schemeClr val="tx1"/>
                </a:solidFill>
              </a:rPr>
              <a:t>such a way that prevents tripping or displacement</a:t>
            </a:r>
            <a:r>
              <a:rPr lang="en-US" altLang="en-US" sz="1300" kern="0" dirty="0" smtClean="0">
                <a:solidFill>
                  <a:schemeClr val="tx1"/>
                </a:solidFill>
              </a:rPr>
              <a:t>.</a:t>
            </a:r>
            <a:endParaRPr lang="en-US" altLang="en-US" sz="1300" kern="0" dirty="0">
              <a:solidFill>
                <a:schemeClr val="tx1"/>
              </a:solidFill>
            </a:endParaRPr>
          </a:p>
        </p:txBody>
      </p:sp>
      <p:sp>
        <p:nvSpPr>
          <p:cNvPr id="266245" name="Content Placeholder 2"/>
          <p:cNvSpPr>
            <a:spLocks noGrp="1"/>
          </p:cNvSpPr>
          <p:nvPr>
            <p:ph idx="1"/>
          </p:nvPr>
        </p:nvSpPr>
        <p:spPr bwMode="auto">
          <a:xfrm>
            <a:off x="2388394" y="1392704"/>
            <a:ext cx="4104481" cy="2836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300"/>
              </a:spcAft>
              <a:buFontTx/>
              <a:buNone/>
            </a:pPr>
            <a:r>
              <a:rPr lang="en-US" altLang="en-US" sz="1300" b="1" dirty="0" smtClean="0">
                <a:solidFill>
                  <a:schemeClr val="tx1"/>
                </a:solidFill>
              </a:rPr>
              <a:t>Stairway, ladder, and ramp requirements:</a:t>
            </a:r>
            <a:endParaRPr lang="en-US" altLang="en-US" sz="1300" dirty="0" smtClean="0">
              <a:solidFill>
                <a:schemeClr val="tx1"/>
              </a:solidFill>
            </a:endParaRPr>
          </a:p>
        </p:txBody>
      </p:sp>
      <p:pic>
        <p:nvPicPr>
          <p:cNvPr id="2662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78" y="1462071"/>
            <a:ext cx="8604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54013" y="293688"/>
            <a:ext cx="1793875" cy="492125"/>
          </a:xfrm>
          <a:prstGeom prst="rect">
            <a:avLst/>
          </a:prstGeom>
        </p:spPr>
        <p:txBody>
          <a:bodyPr>
            <a:spAutoFit/>
          </a:bodyPr>
          <a:lstStyle/>
          <a:p>
            <a:pPr>
              <a:defRPr/>
            </a:pPr>
            <a:r>
              <a:rPr lang="en-US" altLang="en-US" sz="1300" b="1" dirty="0">
                <a:solidFill>
                  <a:srgbClr val="FF9900"/>
                </a:solidFill>
                <a:latin typeface="+mn-lt"/>
              </a:rPr>
              <a:t>General Safety Measures</a:t>
            </a:r>
            <a:endParaRPr lang="en-US" sz="1300" b="1" dirty="0">
              <a:solidFill>
                <a:srgbClr val="FF9900"/>
              </a:solidFill>
              <a:latin typeface="+mn-lt"/>
            </a:endParaRPr>
          </a:p>
        </p:txBody>
      </p:sp>
      <p:sp>
        <p:nvSpPr>
          <p:cNvPr id="2" name="Rectangle 1"/>
          <p:cNvSpPr/>
          <p:nvPr/>
        </p:nvSpPr>
        <p:spPr>
          <a:xfrm>
            <a:off x="367879" y="2288225"/>
            <a:ext cx="1645538" cy="2105705"/>
          </a:xfrm>
          <a:prstGeom prst="rect">
            <a:avLst/>
          </a:prstGeom>
        </p:spPr>
        <p:txBody>
          <a:bodyPr wrap="square">
            <a:spAutoFit/>
          </a:bodyPr>
          <a:lstStyle/>
          <a:p>
            <a:pPr marL="0" indent="0">
              <a:spcBef>
                <a:spcPts val="0"/>
              </a:spcBef>
              <a:spcAft>
                <a:spcPts val="1300"/>
              </a:spcAft>
              <a:buFontTx/>
              <a:buNone/>
            </a:pPr>
            <a:r>
              <a:rPr lang="en-US" altLang="en-US" sz="1200" dirty="0">
                <a:latin typeface="+mn-lt"/>
              </a:rPr>
              <a:t>A competent person must design the </a:t>
            </a:r>
            <a:r>
              <a:rPr lang="en-US" altLang="en-US" sz="1200" b="1" dirty="0">
                <a:latin typeface="+mn-lt"/>
              </a:rPr>
              <a:t>access and egress </a:t>
            </a:r>
            <a:r>
              <a:rPr lang="en-US" altLang="en-US" sz="1200" b="1" dirty="0" smtClean="0">
                <a:latin typeface="+mn-lt"/>
              </a:rPr>
              <a:t>system</a:t>
            </a:r>
            <a:r>
              <a:rPr lang="en-US" altLang="en-US" sz="1200" dirty="0" smtClean="0">
                <a:latin typeface="+mn-lt"/>
              </a:rPr>
              <a:t>.</a:t>
            </a:r>
          </a:p>
          <a:p>
            <a:pPr marL="0" indent="0">
              <a:spcBef>
                <a:spcPts val="0"/>
              </a:spcBef>
              <a:spcAft>
                <a:spcPts val="1300"/>
              </a:spcAft>
              <a:buFontTx/>
              <a:buNone/>
            </a:pPr>
            <a:r>
              <a:rPr lang="en-US" altLang="en-US" sz="1200" dirty="0" smtClean="0">
                <a:latin typeface="+mn-lt"/>
              </a:rPr>
              <a:t>Also, a competent person qualified in structural design must design the </a:t>
            </a:r>
            <a:r>
              <a:rPr lang="en-US" altLang="en-US" sz="1200" b="1" dirty="0" smtClean="0">
                <a:latin typeface="+mn-lt"/>
              </a:rPr>
              <a:t>structural ramps </a:t>
            </a:r>
            <a:r>
              <a:rPr lang="en-US" altLang="en-US" sz="1200" dirty="0" smtClean="0">
                <a:latin typeface="+mn-lt"/>
              </a:rPr>
              <a:t>for vehicle use.</a:t>
            </a:r>
            <a:endParaRPr lang="en-US" altLang="en-US" sz="1200" dirty="0">
              <a:latin typeface="+mn-lt"/>
            </a:endParaRPr>
          </a:p>
        </p:txBody>
      </p:sp>
      <p:sp>
        <p:nvSpPr>
          <p:cNvPr id="3" name="Rectangle 2"/>
          <p:cNvSpPr/>
          <p:nvPr/>
        </p:nvSpPr>
        <p:spPr>
          <a:xfrm>
            <a:off x="2365655" y="1851229"/>
            <a:ext cx="3289020" cy="1620957"/>
          </a:xfrm>
          <a:prstGeom prst="rect">
            <a:avLst/>
          </a:prstGeom>
        </p:spPr>
        <p:txBody>
          <a:bodyPr wrap="square">
            <a:spAutoFit/>
          </a:bodyPr>
          <a:lstStyle/>
          <a:p>
            <a:pPr marL="285750" indent="-285750">
              <a:spcBef>
                <a:spcPts val="0"/>
              </a:spcBef>
              <a:spcAft>
                <a:spcPts val="1000"/>
              </a:spcAft>
              <a:buFont typeface="Arial" panose="020B0604020202020204" pitchFamily="34" charset="0"/>
              <a:buChar char="•"/>
            </a:pPr>
            <a:r>
              <a:rPr lang="en-US" altLang="en-US" sz="1300" dirty="0">
                <a:latin typeface="+mn-lt"/>
              </a:rPr>
              <a:t>A stairway, ladder, or ramp must be present in excavations that are </a:t>
            </a:r>
            <a:r>
              <a:rPr lang="en-US" altLang="en-US" sz="1300" b="1" dirty="0" smtClean="0">
                <a:latin typeface="+mn-lt"/>
              </a:rPr>
              <a:t>four </a:t>
            </a:r>
            <a:r>
              <a:rPr lang="en-US" altLang="en-US" sz="1300" b="1" dirty="0">
                <a:latin typeface="+mn-lt"/>
              </a:rPr>
              <a:t>feet </a:t>
            </a:r>
            <a:r>
              <a:rPr lang="en-US" altLang="en-US" sz="1300" b="1" dirty="0" smtClean="0">
                <a:latin typeface="+mn-lt"/>
              </a:rPr>
              <a:t>deep </a:t>
            </a:r>
            <a:r>
              <a:rPr lang="en-US" altLang="en-US" sz="1300" dirty="0" smtClean="0">
                <a:latin typeface="+mn-lt"/>
              </a:rPr>
              <a:t>or more. Do not enter a trench without an established means of egress.</a:t>
            </a:r>
          </a:p>
          <a:p>
            <a:pPr marL="285750" indent="-285750">
              <a:spcBef>
                <a:spcPts val="0"/>
              </a:spcBef>
              <a:spcAft>
                <a:spcPts val="1300"/>
              </a:spcAft>
              <a:buFont typeface="Arial" panose="020B0604020202020204" pitchFamily="34" charset="0"/>
              <a:buChar char="•"/>
            </a:pPr>
            <a:r>
              <a:rPr lang="en-US" altLang="en-US" sz="1300">
                <a:latin typeface="+mn-lt"/>
              </a:rPr>
              <a:t>Stairways, ladders, or ramps must be located </a:t>
            </a:r>
            <a:r>
              <a:rPr lang="en-US" altLang="en-US" sz="1300" b="1">
                <a:latin typeface="+mn-lt"/>
              </a:rPr>
              <a:t>within 25 feet </a:t>
            </a:r>
            <a:r>
              <a:rPr lang="en-US" altLang="en-US" sz="1300">
                <a:latin typeface="+mn-lt"/>
              </a:rPr>
              <a:t>of employees.</a:t>
            </a:r>
            <a:endParaRPr lang="en-US" altLang="en-US" sz="1300" dirty="0">
              <a:latin typeface="+mn-lt"/>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5655" y="4068518"/>
            <a:ext cx="7136326" cy="1602032"/>
          </a:xfrm>
          <a:prstGeom prst="rect">
            <a:avLst/>
          </a:prstGeom>
        </p:spPr>
      </p:pic>
      <p:pic>
        <p:nvPicPr>
          <p:cNvPr id="5" name="Picture 4"/>
          <p:cNvPicPr>
            <a:picLocks noChangeAspect="1"/>
          </p:cNvPicPr>
          <p:nvPr/>
        </p:nvPicPr>
        <p:blipFill>
          <a:blip r:embed="rId5"/>
          <a:stretch>
            <a:fillRect/>
          </a:stretch>
        </p:blipFill>
        <p:spPr>
          <a:xfrm>
            <a:off x="5787501" y="5029200"/>
            <a:ext cx="292633" cy="512108"/>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64715" y="4589930"/>
            <a:ext cx="3247560" cy="856129"/>
          </a:xfrm>
          <a:prstGeom prst="rect">
            <a:avLst/>
          </a:prstGeom>
          <a:solidFill>
            <a:schemeClr val="bg1"/>
          </a:solidFill>
          <a:ln w="19050">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00" dirty="0"/>
          </a:p>
        </p:txBody>
      </p:sp>
      <p:sp>
        <p:nvSpPr>
          <p:cNvPr id="14" name="Rectangle 13"/>
          <p:cNvSpPr/>
          <p:nvPr/>
        </p:nvSpPr>
        <p:spPr>
          <a:xfrm>
            <a:off x="6064715" y="2286000"/>
            <a:ext cx="3247560" cy="1896035"/>
          </a:xfrm>
          <a:prstGeom prst="rect">
            <a:avLst/>
          </a:prstGeom>
          <a:solidFill>
            <a:schemeClr val="bg1"/>
          </a:solidFill>
          <a:ln w="19050">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00" dirty="0"/>
          </a:p>
        </p:txBody>
      </p:sp>
      <p:sp>
        <p:nvSpPr>
          <p:cNvPr id="28674" name="Title 1"/>
          <p:cNvSpPr>
            <a:spLocks noGrp="1"/>
          </p:cNvSpPr>
          <p:nvPr>
            <p:ph type="title"/>
          </p:nvPr>
        </p:nvSpPr>
        <p:spPr bwMode="auto">
          <a:xfrm>
            <a:off x="2373313"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smtClean="0"/>
              <a:t>Water Accumulation</a:t>
            </a:r>
            <a:endParaRPr lang="en-US" altLang="en-US" sz="2000" dirty="0" smtClean="0"/>
          </a:p>
        </p:txBody>
      </p:sp>
      <p:sp>
        <p:nvSpPr>
          <p:cNvPr id="2" name="TextBox 1"/>
          <p:cNvSpPr txBox="1"/>
          <p:nvPr/>
        </p:nvSpPr>
        <p:spPr>
          <a:xfrm>
            <a:off x="2356861" y="2272228"/>
            <a:ext cx="3297814" cy="3604137"/>
          </a:xfrm>
          <a:prstGeom prst="rect">
            <a:avLst/>
          </a:prstGeom>
          <a:noFill/>
        </p:spPr>
        <p:txBody>
          <a:bodyPr wrap="square">
            <a:noAutofit/>
          </a:bodyPr>
          <a:lstStyle/>
          <a:p>
            <a:pPr>
              <a:spcAft>
                <a:spcPts val="1300"/>
              </a:spcAft>
              <a:defRPr/>
            </a:pPr>
            <a:r>
              <a:rPr lang="en-US" sz="1300" b="1" dirty="0" smtClean="0">
                <a:latin typeface="+mn-lt"/>
              </a:rPr>
              <a:t>General principles:</a:t>
            </a:r>
          </a:p>
          <a:p>
            <a:pPr marL="339725" indent="-339725">
              <a:spcAft>
                <a:spcPts val="1300"/>
              </a:spcAft>
              <a:buFont typeface="Arial" panose="020B0604020202020204" pitchFamily="34" charset="0"/>
              <a:buChar char="•"/>
              <a:defRPr/>
            </a:pPr>
            <a:r>
              <a:rPr lang="en-US" sz="1300" dirty="0" smtClean="0">
                <a:latin typeface="+mn-lt"/>
              </a:rPr>
              <a:t>Divert </a:t>
            </a:r>
            <a:r>
              <a:rPr lang="en-US" sz="1300" dirty="0">
                <a:latin typeface="+mn-lt"/>
              </a:rPr>
              <a:t>surface water away from the trench.</a:t>
            </a:r>
          </a:p>
          <a:p>
            <a:pPr marL="339725" indent="-339725">
              <a:spcAft>
                <a:spcPts val="1300"/>
              </a:spcAft>
              <a:buFont typeface="Arial" panose="020B0604020202020204" pitchFamily="34" charset="0"/>
              <a:buChar char="•"/>
              <a:defRPr/>
            </a:pPr>
            <a:r>
              <a:rPr lang="en-US" sz="1300" dirty="0">
                <a:latin typeface="+mn-lt"/>
              </a:rPr>
              <a:t>In the event of a rainstorm, remove all employees from the trench.</a:t>
            </a:r>
          </a:p>
          <a:p>
            <a:pPr marL="339725" indent="-339725">
              <a:spcAft>
                <a:spcPts val="1000"/>
              </a:spcAft>
              <a:buFont typeface="Arial" panose="020B0604020202020204" pitchFamily="34" charset="0"/>
              <a:buChar char="•"/>
              <a:defRPr/>
            </a:pPr>
            <a:r>
              <a:rPr lang="en-US" sz="1300" dirty="0" smtClean="0">
                <a:latin typeface="+mn-lt"/>
              </a:rPr>
              <a:t>Assure </a:t>
            </a:r>
            <a:r>
              <a:rPr lang="en-US" sz="1300" dirty="0">
                <a:latin typeface="+mn-lt"/>
              </a:rPr>
              <a:t>that employees are provided with, and make use of, safety harnesses and lifelines as necessary</a:t>
            </a:r>
            <a:r>
              <a:rPr lang="en-US" sz="1300" dirty="0" smtClean="0">
                <a:latin typeface="+mn-lt"/>
              </a:rPr>
              <a:t>.</a:t>
            </a:r>
          </a:p>
          <a:p>
            <a:pPr marL="339725" indent="-339725">
              <a:spcAft>
                <a:spcPts val="1000"/>
              </a:spcAft>
              <a:buFont typeface="Arial" panose="020B0604020202020204" pitchFamily="34" charset="0"/>
              <a:buChar char="•"/>
              <a:defRPr/>
            </a:pPr>
            <a:r>
              <a:rPr lang="en-US" sz="1300" dirty="0" smtClean="0">
                <a:latin typeface="+mn-lt"/>
              </a:rPr>
              <a:t>Use water removal equipment as needed.</a:t>
            </a:r>
            <a:endParaRPr lang="en-US" sz="1300" dirty="0">
              <a:latin typeface="+mn-lt"/>
            </a:endParaRPr>
          </a:p>
        </p:txBody>
      </p:sp>
      <p:pic>
        <p:nvPicPr>
          <p:cNvPr id="26829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4715" y="2285675"/>
            <a:ext cx="713705" cy="71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54013" y="293688"/>
            <a:ext cx="1793875" cy="492125"/>
          </a:xfrm>
          <a:prstGeom prst="rect">
            <a:avLst/>
          </a:prstGeom>
        </p:spPr>
        <p:txBody>
          <a:bodyPr>
            <a:spAutoFit/>
          </a:bodyPr>
          <a:lstStyle/>
          <a:p>
            <a:pPr>
              <a:defRPr/>
            </a:pPr>
            <a:r>
              <a:rPr lang="en-US" altLang="en-US" sz="1300" b="1" dirty="0">
                <a:solidFill>
                  <a:srgbClr val="FF9900"/>
                </a:solidFill>
                <a:latin typeface="+mn-lt"/>
              </a:rPr>
              <a:t>General Safety Measures</a:t>
            </a:r>
            <a:endParaRPr lang="en-US" sz="1300" b="1" dirty="0">
              <a:solidFill>
                <a:srgbClr val="FF9900"/>
              </a:solidFill>
              <a:latin typeface="+mn-lt"/>
            </a:endParaRPr>
          </a:p>
        </p:txBody>
      </p:sp>
      <p:pic>
        <p:nvPicPr>
          <p:cNvPr id="26829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076" y="1452834"/>
            <a:ext cx="1597772" cy="105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362761" y="1351838"/>
            <a:ext cx="6922620" cy="584775"/>
          </a:xfrm>
          <a:prstGeom prst="rect">
            <a:avLst/>
          </a:prstGeom>
        </p:spPr>
        <p:txBody>
          <a:bodyPr wrap="square">
            <a:spAutoFit/>
          </a:bodyPr>
          <a:lstStyle/>
          <a:p>
            <a:pPr>
              <a:spcAft>
                <a:spcPts val="1000"/>
              </a:spcAft>
              <a:defRPr/>
            </a:pPr>
            <a:r>
              <a:rPr lang="en-US" sz="1600" dirty="0">
                <a:latin typeface="+mn-lt"/>
              </a:rPr>
              <a:t>Proper control or elimination of standing water and water accumulation can help prevent the trench from collapsing.</a:t>
            </a:r>
          </a:p>
        </p:txBody>
      </p:sp>
      <p:sp>
        <p:nvSpPr>
          <p:cNvPr id="12" name="TextBox 11"/>
          <p:cNvSpPr txBox="1"/>
          <p:nvPr/>
        </p:nvSpPr>
        <p:spPr>
          <a:xfrm>
            <a:off x="6736976" y="2326341"/>
            <a:ext cx="2521511" cy="1918447"/>
          </a:xfrm>
          <a:prstGeom prst="rect">
            <a:avLst/>
          </a:prstGeom>
          <a:noFill/>
        </p:spPr>
        <p:txBody>
          <a:bodyPr wrap="square">
            <a:noAutofit/>
          </a:bodyPr>
          <a:lstStyle/>
          <a:p>
            <a:pPr>
              <a:spcAft>
                <a:spcPts val="600"/>
              </a:spcAft>
              <a:defRPr/>
            </a:pPr>
            <a:r>
              <a:rPr lang="en-US" sz="1200" dirty="0" smtClean="0">
                <a:latin typeface="+mn-lt"/>
              </a:rPr>
              <a:t>A </a:t>
            </a:r>
            <a:r>
              <a:rPr lang="en-US" sz="1200" b="1" dirty="0" smtClean="0">
                <a:latin typeface="+mn-lt"/>
              </a:rPr>
              <a:t>competent person </a:t>
            </a:r>
            <a:r>
              <a:rPr lang="en-US" sz="1200" dirty="0" smtClean="0">
                <a:latin typeface="+mn-lt"/>
              </a:rPr>
              <a:t>must:</a:t>
            </a:r>
          </a:p>
          <a:p>
            <a:pPr marL="349250" indent="-349250">
              <a:spcAft>
                <a:spcPts val="1300"/>
              </a:spcAft>
              <a:buFont typeface="Arial" panose="020B0604020202020204" pitchFamily="34" charset="0"/>
              <a:buChar char="•"/>
              <a:defRPr/>
            </a:pPr>
            <a:r>
              <a:rPr lang="en-US" sz="1200" dirty="0" smtClean="0">
                <a:latin typeface="+mn-lt"/>
              </a:rPr>
              <a:t>Be responsible </a:t>
            </a:r>
            <a:r>
              <a:rPr lang="en-US" sz="1200" dirty="0">
                <a:latin typeface="+mn-lt"/>
              </a:rPr>
              <a:t>for the use and monitoring of water removal </a:t>
            </a:r>
            <a:r>
              <a:rPr lang="en-US" sz="1200" dirty="0" smtClean="0">
                <a:latin typeface="+mn-lt"/>
              </a:rPr>
              <a:t>equipment to assure its effectiveness.</a:t>
            </a:r>
          </a:p>
          <a:p>
            <a:pPr marL="349250" indent="-349250">
              <a:spcAft>
                <a:spcPts val="2000"/>
              </a:spcAft>
              <a:buFont typeface="Arial" panose="020B0604020202020204" pitchFamily="34" charset="0"/>
              <a:buChar char="•"/>
              <a:defRPr/>
            </a:pPr>
            <a:r>
              <a:rPr lang="en-US" sz="1200" dirty="0">
                <a:latin typeface="+mn-lt"/>
              </a:rPr>
              <a:t>I</a:t>
            </a:r>
            <a:r>
              <a:rPr lang="en-US" sz="1200" dirty="0" smtClean="0">
                <a:latin typeface="+mn-lt"/>
              </a:rPr>
              <a:t>nspect </a:t>
            </a:r>
            <a:r>
              <a:rPr lang="en-US" sz="1200" dirty="0">
                <a:latin typeface="+mn-lt"/>
              </a:rPr>
              <a:t>the trench after </a:t>
            </a:r>
            <a:r>
              <a:rPr lang="en-US" sz="1200" dirty="0" smtClean="0">
                <a:latin typeface="+mn-lt"/>
              </a:rPr>
              <a:t>storms, </a:t>
            </a:r>
            <a:r>
              <a:rPr lang="en-US" sz="1200" dirty="0">
                <a:latin typeface="+mn-lt"/>
              </a:rPr>
              <a:t>before employees are permitted to re-enter</a:t>
            </a:r>
            <a:r>
              <a:rPr lang="en-US" sz="1200" dirty="0" smtClean="0">
                <a:latin typeface="+mn-lt"/>
              </a:rPr>
              <a:t>.</a:t>
            </a:r>
            <a:endParaRPr lang="en-US" sz="1200" dirty="0">
              <a:latin typeface="+mn-lt"/>
            </a:endParaRPr>
          </a:p>
        </p:txBody>
      </p:sp>
      <p:pic>
        <p:nvPicPr>
          <p:cNvPr id="1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01" y="4585445"/>
            <a:ext cx="775115" cy="73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792397" y="4701426"/>
            <a:ext cx="2560219" cy="646331"/>
          </a:xfrm>
          <a:prstGeom prst="rect">
            <a:avLst/>
          </a:prstGeom>
        </p:spPr>
        <p:txBody>
          <a:bodyPr wrap="square">
            <a:spAutoFit/>
          </a:bodyPr>
          <a:lstStyle/>
          <a:p>
            <a:pPr>
              <a:spcAft>
                <a:spcPts val="1000"/>
              </a:spcAft>
              <a:defRPr/>
            </a:pPr>
            <a:r>
              <a:rPr lang="en-US" sz="1200" dirty="0">
                <a:latin typeface="+mn-lt"/>
              </a:rPr>
              <a:t>A </a:t>
            </a:r>
            <a:r>
              <a:rPr lang="en-US" sz="1200" b="1" dirty="0">
                <a:latin typeface="+mn-lt"/>
              </a:rPr>
              <a:t>registered professional engineer</a:t>
            </a:r>
            <a:r>
              <a:rPr lang="en-US" sz="1200" dirty="0">
                <a:latin typeface="+mn-lt"/>
              </a:rPr>
              <a:t> must approve any special supports or shield systems.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84425" y="338138"/>
            <a:ext cx="7002463"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Vehicles and Mobile Equipment</a:t>
            </a:r>
          </a:p>
        </p:txBody>
      </p:sp>
      <p:sp>
        <p:nvSpPr>
          <p:cNvPr id="4" name="Content Placeholder 2"/>
          <p:cNvSpPr txBox="1">
            <a:spLocks/>
          </p:cNvSpPr>
          <p:nvPr/>
        </p:nvSpPr>
        <p:spPr bwMode="auto">
          <a:xfrm>
            <a:off x="374956" y="1295400"/>
            <a:ext cx="4593125" cy="4111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marL="279400" indent="-279400" algn="l" rtl="0" eaLnBrk="0" fontAlgn="base" hangingPunct="0">
              <a:spcBef>
                <a:spcPct val="20000"/>
              </a:spcBef>
              <a:spcAft>
                <a:spcPct val="0"/>
              </a:spcAft>
              <a:buChar char="•"/>
              <a:defRPr sz="1475">
                <a:solidFill>
                  <a:srgbClr val="3D3D3D"/>
                </a:solidFill>
                <a:latin typeface="+mn-lt"/>
                <a:ea typeface="+mn-ea"/>
                <a:cs typeface="+mn-cs"/>
              </a:defRPr>
            </a:lvl1pPr>
            <a:lvl2pPr marL="609600" indent="-231775" algn="l" rtl="0" eaLnBrk="0" fontAlgn="base" hangingPunct="0">
              <a:spcBef>
                <a:spcPct val="20000"/>
              </a:spcBef>
              <a:spcAft>
                <a:spcPct val="0"/>
              </a:spcAft>
              <a:buChar char="–"/>
              <a:defRPr sz="1475">
                <a:solidFill>
                  <a:srgbClr val="3D3D3D"/>
                </a:solidFill>
                <a:latin typeface="+mn-lt"/>
                <a:cs typeface="+mn-cs"/>
              </a:defRPr>
            </a:lvl2pPr>
            <a:lvl3pPr marL="939800" indent="-184150" algn="l" rtl="0" eaLnBrk="0" fontAlgn="base" hangingPunct="0">
              <a:spcBef>
                <a:spcPct val="20000"/>
              </a:spcBef>
              <a:spcAft>
                <a:spcPct val="0"/>
              </a:spcAft>
              <a:buChar char="•"/>
              <a:defRPr sz="1475">
                <a:solidFill>
                  <a:srgbClr val="3D3D3D"/>
                </a:solidFill>
                <a:latin typeface="+mn-lt"/>
                <a:cs typeface="+mn-cs"/>
              </a:defRPr>
            </a:lvl3pPr>
            <a:lvl4pPr marL="1316038" indent="-184150" algn="l" rtl="0" eaLnBrk="0" fontAlgn="base" hangingPunct="0">
              <a:spcBef>
                <a:spcPct val="20000"/>
              </a:spcBef>
              <a:spcAft>
                <a:spcPct val="0"/>
              </a:spcAft>
              <a:buChar char="–"/>
              <a:defRPr sz="1475">
                <a:solidFill>
                  <a:srgbClr val="3D3D3D"/>
                </a:solidFill>
                <a:latin typeface="+mn-lt"/>
                <a:cs typeface="+mn-cs"/>
              </a:defRPr>
            </a:lvl4pPr>
            <a:lvl5pPr marL="1695450" indent="-184150" algn="l" rtl="0" eaLnBrk="0" fontAlgn="base" hangingPunct="0">
              <a:spcBef>
                <a:spcPct val="20000"/>
              </a:spcBef>
              <a:spcAft>
                <a:spcPct val="0"/>
              </a:spcAft>
              <a:buChar char="»"/>
              <a:defRPr sz="1475">
                <a:solidFill>
                  <a:srgbClr val="3D3D3D"/>
                </a:solidFill>
                <a:latin typeface="+mn-lt"/>
                <a:cs typeface="+mn-cs"/>
              </a:defRPr>
            </a:lvl5pPr>
            <a:lvl6pPr marL="2076633" indent="-188785" algn="l" rtl="0" fontAlgn="base">
              <a:spcBef>
                <a:spcPct val="20000"/>
              </a:spcBef>
              <a:spcAft>
                <a:spcPct val="0"/>
              </a:spcAft>
              <a:buChar char="»"/>
              <a:defRPr sz="1668">
                <a:solidFill>
                  <a:schemeClr val="tx1"/>
                </a:solidFill>
                <a:latin typeface="+mn-lt"/>
                <a:cs typeface="+mn-cs"/>
              </a:defRPr>
            </a:lvl6pPr>
            <a:lvl7pPr marL="2454203" indent="-188785" algn="l" rtl="0" fontAlgn="base">
              <a:spcBef>
                <a:spcPct val="20000"/>
              </a:spcBef>
              <a:spcAft>
                <a:spcPct val="0"/>
              </a:spcAft>
              <a:buChar char="»"/>
              <a:defRPr sz="1668">
                <a:solidFill>
                  <a:schemeClr val="tx1"/>
                </a:solidFill>
                <a:latin typeface="+mn-lt"/>
                <a:cs typeface="+mn-cs"/>
              </a:defRPr>
            </a:lvl7pPr>
            <a:lvl8pPr marL="2831772" indent="-188785" algn="l" rtl="0" fontAlgn="base">
              <a:spcBef>
                <a:spcPct val="20000"/>
              </a:spcBef>
              <a:spcAft>
                <a:spcPct val="0"/>
              </a:spcAft>
              <a:buChar char="»"/>
              <a:defRPr sz="1668">
                <a:solidFill>
                  <a:schemeClr val="tx1"/>
                </a:solidFill>
                <a:latin typeface="+mn-lt"/>
                <a:cs typeface="+mn-cs"/>
              </a:defRPr>
            </a:lvl8pPr>
            <a:lvl9pPr marL="3209341" indent="-188785" algn="l" rtl="0" fontAlgn="base">
              <a:spcBef>
                <a:spcPct val="20000"/>
              </a:spcBef>
              <a:spcAft>
                <a:spcPct val="0"/>
              </a:spcAft>
              <a:buChar char="»"/>
              <a:defRPr sz="1668">
                <a:solidFill>
                  <a:schemeClr val="tx1"/>
                </a:solidFill>
                <a:latin typeface="+mn-lt"/>
                <a:cs typeface="+mn-cs"/>
              </a:defRPr>
            </a:lvl9pPr>
          </a:lstStyle>
          <a:p>
            <a:pPr marL="0" indent="0">
              <a:spcBef>
                <a:spcPts val="0"/>
              </a:spcBef>
              <a:spcAft>
                <a:spcPts val="800"/>
              </a:spcAft>
              <a:buFontTx/>
              <a:buNone/>
              <a:defRPr/>
            </a:pPr>
            <a:r>
              <a:rPr lang="en-US" sz="1300" b="1" dirty="0" smtClean="0">
                <a:solidFill>
                  <a:schemeClr val="tx1"/>
                </a:solidFill>
              </a:rPr>
              <a:t>Best practices for protecting employees from vehicle traffic:</a:t>
            </a:r>
            <a:endParaRPr lang="en-US" sz="1300" b="1" dirty="0">
              <a:solidFill>
                <a:schemeClr val="tx1"/>
              </a:solidFill>
            </a:endParaRPr>
          </a:p>
          <a:p>
            <a:pPr marL="333375" indent="-333375">
              <a:spcBef>
                <a:spcPts val="0"/>
              </a:spcBef>
              <a:spcAft>
                <a:spcPts val="1300"/>
              </a:spcAft>
              <a:defRPr/>
            </a:pPr>
            <a:r>
              <a:rPr lang="en-US" sz="1300" dirty="0">
                <a:solidFill>
                  <a:schemeClr val="tx1"/>
                </a:solidFill>
              </a:rPr>
              <a:t>Make sure that all employees are provided with, and make use of, suitable reflective or high-visibility garments</a:t>
            </a:r>
            <a:r>
              <a:rPr lang="en-US" sz="1300" dirty="0" smtClean="0">
                <a:solidFill>
                  <a:schemeClr val="tx1"/>
                </a:solidFill>
              </a:rPr>
              <a:t>.</a:t>
            </a:r>
          </a:p>
          <a:p>
            <a:pPr marL="333375" indent="-333375">
              <a:spcBef>
                <a:spcPts val="0"/>
              </a:spcBef>
              <a:spcAft>
                <a:spcPts val="1300"/>
              </a:spcAft>
              <a:defRPr/>
            </a:pPr>
            <a:r>
              <a:rPr lang="en-US" sz="1300" dirty="0" smtClean="0">
                <a:solidFill>
                  <a:schemeClr val="tx1"/>
                </a:solidFill>
              </a:rPr>
              <a:t>Designate </a:t>
            </a:r>
            <a:r>
              <a:rPr lang="en-US" sz="1300" dirty="0">
                <a:solidFill>
                  <a:schemeClr val="tx1"/>
                </a:solidFill>
              </a:rPr>
              <a:t>a flagger and assure that they have received proper training</a:t>
            </a:r>
            <a:r>
              <a:rPr lang="en-US" sz="1300" dirty="0" smtClean="0">
                <a:solidFill>
                  <a:schemeClr val="tx1"/>
                </a:solidFill>
              </a:rPr>
              <a:t>.</a:t>
            </a:r>
          </a:p>
          <a:p>
            <a:pPr marL="333375" indent="-333375">
              <a:spcBef>
                <a:spcPts val="0"/>
              </a:spcBef>
              <a:spcAft>
                <a:spcPts val="1300"/>
              </a:spcAft>
              <a:defRPr/>
            </a:pPr>
            <a:r>
              <a:rPr lang="en-US" sz="1300" dirty="0" smtClean="0">
                <a:solidFill>
                  <a:schemeClr val="tx1"/>
                </a:solidFill>
              </a:rPr>
              <a:t>Post </a:t>
            </a:r>
            <a:r>
              <a:rPr lang="en-US" sz="1300" dirty="0">
                <a:solidFill>
                  <a:schemeClr val="tx1"/>
                </a:solidFill>
              </a:rPr>
              <a:t>signs and signals along roads leading up to and at the trench site</a:t>
            </a:r>
            <a:r>
              <a:rPr lang="en-US" sz="1300" dirty="0" smtClean="0">
                <a:solidFill>
                  <a:schemeClr val="tx1"/>
                </a:solidFill>
              </a:rPr>
              <a:t>.</a:t>
            </a:r>
            <a:endParaRPr lang="en-US" sz="1300" dirty="0">
              <a:solidFill>
                <a:schemeClr val="tx1"/>
              </a:solidFill>
            </a:endParaRPr>
          </a:p>
          <a:p>
            <a:pPr marL="333375" indent="-333375">
              <a:spcBef>
                <a:spcPts val="0"/>
              </a:spcBef>
              <a:spcAft>
                <a:spcPts val="1300"/>
              </a:spcAft>
              <a:defRPr/>
            </a:pPr>
            <a:r>
              <a:rPr lang="en-US" sz="1300" dirty="0" smtClean="0">
                <a:solidFill>
                  <a:schemeClr val="tx1"/>
                </a:solidFill>
              </a:rPr>
              <a:t>Install </a:t>
            </a:r>
            <a:r>
              <a:rPr lang="en-US" sz="1300" dirty="0">
                <a:solidFill>
                  <a:schemeClr val="tx1"/>
                </a:solidFill>
              </a:rPr>
              <a:t>barricades as necessary (e.g., Jersey </a:t>
            </a:r>
            <a:r>
              <a:rPr lang="en-US" sz="1300" dirty="0" smtClean="0">
                <a:solidFill>
                  <a:schemeClr val="tx1"/>
                </a:solidFill>
              </a:rPr>
              <a:t>barriers or </a:t>
            </a:r>
            <a:r>
              <a:rPr lang="en-US" sz="1300" dirty="0">
                <a:solidFill>
                  <a:schemeClr val="tx1"/>
                </a:solidFill>
              </a:rPr>
              <a:t>stop logs</a:t>
            </a:r>
            <a:r>
              <a:rPr lang="en-US" sz="1300" dirty="0" smtClean="0">
                <a:solidFill>
                  <a:schemeClr val="tx1"/>
                </a:solidFill>
              </a:rPr>
              <a:t>).</a:t>
            </a:r>
            <a:r>
              <a:rPr lang="en-US" altLang="en-US" sz="1300" dirty="0">
                <a:solidFill>
                  <a:schemeClr val="tx1"/>
                </a:solidFill>
              </a:rPr>
              <a:t> Fence or barricade trenches left overnight</a:t>
            </a:r>
            <a:r>
              <a:rPr lang="en-US" altLang="en-US" sz="1300" dirty="0" smtClean="0">
                <a:solidFill>
                  <a:schemeClr val="tx1"/>
                </a:solidFill>
              </a:rPr>
              <a:t>.</a:t>
            </a:r>
            <a:endParaRPr lang="en-US" sz="1300" dirty="0" smtClean="0">
              <a:solidFill>
                <a:schemeClr val="tx1"/>
              </a:solidFill>
            </a:endParaRPr>
          </a:p>
          <a:p>
            <a:pPr marL="333375" indent="-333375">
              <a:spcBef>
                <a:spcPts val="0"/>
              </a:spcBef>
              <a:spcAft>
                <a:spcPts val="1300"/>
              </a:spcAft>
              <a:defRPr/>
            </a:pPr>
            <a:r>
              <a:rPr lang="en-US" sz="1300" dirty="0" smtClean="0">
                <a:solidFill>
                  <a:schemeClr val="tx1"/>
                </a:solidFill>
              </a:rPr>
              <a:t>If </a:t>
            </a:r>
            <a:r>
              <a:rPr lang="en-US" sz="1300" dirty="0">
                <a:solidFill>
                  <a:schemeClr val="tx1"/>
                </a:solidFill>
              </a:rPr>
              <a:t>possible, grade the soil away from the trench</a:t>
            </a:r>
            <a:r>
              <a:rPr lang="en-US" sz="1300" dirty="0" smtClean="0">
                <a:solidFill>
                  <a:schemeClr val="tx1"/>
                </a:solidFill>
              </a:rPr>
              <a:t>.</a:t>
            </a:r>
            <a:endParaRPr lang="en-US" sz="1300" dirty="0">
              <a:solidFill>
                <a:schemeClr val="tx1"/>
              </a:solidFill>
            </a:endParaRPr>
          </a:p>
        </p:txBody>
      </p:sp>
      <p:sp>
        <p:nvSpPr>
          <p:cNvPr id="6" name="Rectangle 5"/>
          <p:cNvSpPr/>
          <p:nvPr/>
        </p:nvSpPr>
        <p:spPr>
          <a:xfrm>
            <a:off x="354013" y="293688"/>
            <a:ext cx="1793875" cy="492125"/>
          </a:xfrm>
          <a:prstGeom prst="rect">
            <a:avLst/>
          </a:prstGeom>
        </p:spPr>
        <p:txBody>
          <a:bodyPr>
            <a:spAutoFit/>
          </a:bodyPr>
          <a:lstStyle/>
          <a:p>
            <a:pPr>
              <a:defRPr/>
            </a:pPr>
            <a:r>
              <a:rPr lang="en-US" altLang="en-US" sz="1300" b="1" dirty="0">
                <a:solidFill>
                  <a:srgbClr val="FF9900"/>
                </a:solidFill>
                <a:latin typeface="+mn-lt"/>
              </a:rPr>
              <a:t>General Safety Measures</a:t>
            </a:r>
            <a:endParaRPr lang="en-US" sz="1300" b="1" dirty="0">
              <a:solidFill>
                <a:srgbClr val="FF9900"/>
              </a:solidFill>
              <a:latin typeface="+mn-lt"/>
            </a:endParaRPr>
          </a:p>
        </p:txBody>
      </p:sp>
      <p:pic>
        <p:nvPicPr>
          <p:cNvPr id="270342" name="Picture 1"/>
          <p:cNvPicPr>
            <a:picLocks noChangeAspect="1"/>
          </p:cNvPicPr>
          <p:nvPr/>
        </p:nvPicPr>
        <p:blipFill rotWithShape="1">
          <a:blip r:embed="rId3">
            <a:extLst>
              <a:ext uri="{28A0092B-C50C-407E-A947-70E740481C1C}">
                <a14:useLocalDpi xmlns:a14="http://schemas.microsoft.com/office/drawing/2010/main" val="0"/>
              </a:ext>
            </a:extLst>
          </a:blip>
          <a:srcRect l="6079" t="-309" r="2120" b="309"/>
          <a:stretch/>
        </p:blipFill>
        <p:spPr bwMode="auto">
          <a:xfrm>
            <a:off x="5775510" y="1301262"/>
            <a:ext cx="357956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47663"/>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Surface Crossings</a:t>
            </a:r>
          </a:p>
        </p:txBody>
      </p:sp>
      <p:sp>
        <p:nvSpPr>
          <p:cNvPr id="272388" name="Content Placeholder 2"/>
          <p:cNvSpPr txBox="1">
            <a:spLocks/>
          </p:cNvSpPr>
          <p:nvPr/>
        </p:nvSpPr>
        <p:spPr bwMode="auto">
          <a:xfrm>
            <a:off x="2319575" y="1258733"/>
            <a:ext cx="34518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lstStyle>
            <a:lvl1pPr>
              <a:defRPr>
                <a:solidFill>
                  <a:schemeClr val="tx1"/>
                </a:solidFill>
                <a:latin typeface="Arial" panose="020B0604020202020204" pitchFamily="34" charset="0"/>
                <a:cs typeface="Arial" panose="020B0604020202020204" pitchFamily="34" charset="0"/>
              </a:defRPr>
            </a:lvl1pPr>
            <a:lvl2pPr marL="339725" indent="-339725">
              <a:defRPr>
                <a:solidFill>
                  <a:schemeClr val="tx1"/>
                </a:solidFill>
                <a:latin typeface="Arial" panose="020B0604020202020204" pitchFamily="34" charset="0"/>
                <a:cs typeface="Arial" panose="020B0604020202020204" pitchFamily="34" charset="0"/>
              </a:defRPr>
            </a:lvl2pPr>
            <a:lvl3pPr marL="939800" indent="-184150">
              <a:defRPr>
                <a:solidFill>
                  <a:schemeClr val="tx1"/>
                </a:solidFill>
                <a:latin typeface="Arial" panose="020B0604020202020204" pitchFamily="34" charset="0"/>
                <a:cs typeface="Arial" panose="020B0604020202020204" pitchFamily="34" charset="0"/>
              </a:defRPr>
            </a:lvl3pPr>
            <a:lvl4pPr marL="1316038" indent="-184150">
              <a:defRPr>
                <a:solidFill>
                  <a:schemeClr val="tx1"/>
                </a:solidFill>
                <a:latin typeface="Arial" panose="020B0604020202020204" pitchFamily="34" charset="0"/>
                <a:cs typeface="Arial" panose="020B0604020202020204" pitchFamily="34" charset="0"/>
              </a:defRPr>
            </a:lvl4pPr>
            <a:lvl5pPr marL="1695450" indent="-184150">
              <a:defRPr>
                <a:solidFill>
                  <a:schemeClr val="tx1"/>
                </a:solidFill>
                <a:latin typeface="Arial" panose="020B0604020202020204" pitchFamily="34" charset="0"/>
                <a:cs typeface="Arial" panose="020B0604020202020204" pitchFamily="34" charset="0"/>
              </a:defRPr>
            </a:lvl5pPr>
            <a:lvl6pPr marL="21526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098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0670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524250" indent="-184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1300"/>
              </a:spcAft>
            </a:pPr>
            <a:r>
              <a:rPr lang="en-US" altLang="en-US" sz="1300" dirty="0">
                <a:latin typeface="Tahoma" panose="020B0604030504040204" pitchFamily="34" charset="0"/>
              </a:rPr>
              <a:t>Best practices recommend that surface crossing of trenches be avoided whenever </a:t>
            </a:r>
            <a:r>
              <a:rPr lang="en-US" altLang="en-US" sz="1300" dirty="0" smtClean="0">
                <a:latin typeface="Tahoma" panose="020B0604030504040204" pitchFamily="34" charset="0"/>
              </a:rPr>
              <a:t>possible. This includes foot and vehicle traffic. If </a:t>
            </a:r>
            <a:r>
              <a:rPr lang="en-US" altLang="en-US" sz="1300" dirty="0">
                <a:latin typeface="Tahoma" panose="020B0604030504040204" pitchFamily="34" charset="0"/>
              </a:rPr>
              <a:t>crossing a trench </a:t>
            </a:r>
            <a:r>
              <a:rPr lang="en-US" altLang="en-US" sz="1300" dirty="0" smtClean="0">
                <a:latin typeface="Tahoma" panose="020B0604030504040204" pitchFamily="34" charset="0"/>
              </a:rPr>
              <a:t>cannot be avoided, certain criteria </a:t>
            </a:r>
            <a:r>
              <a:rPr lang="en-US" altLang="en-US" sz="1300" dirty="0">
                <a:latin typeface="Tahoma" panose="020B0604030504040204" pitchFamily="34" charset="0"/>
              </a:rPr>
              <a:t>must be </a:t>
            </a:r>
            <a:r>
              <a:rPr lang="en-US" altLang="en-US" sz="1300" dirty="0" smtClean="0">
                <a:latin typeface="Tahoma" panose="020B0604030504040204" pitchFamily="34" charset="0"/>
              </a:rPr>
              <a:t>met.</a:t>
            </a:r>
          </a:p>
        </p:txBody>
      </p:sp>
      <p:pic>
        <p:nvPicPr>
          <p:cNvPr id="2723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3481" y="2592233"/>
            <a:ext cx="8810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168203" y="2820010"/>
            <a:ext cx="2348218" cy="2221121"/>
          </a:xfrm>
          <a:prstGeom prst="rect">
            <a:avLst/>
          </a:prstGeom>
          <a:noFill/>
        </p:spPr>
        <p:txBody>
          <a:bodyPr wrap="square">
            <a:spAutoFit/>
          </a:bodyPr>
          <a:lstStyle/>
          <a:p>
            <a:pPr>
              <a:spcAft>
                <a:spcPts val="1000"/>
              </a:spcAft>
              <a:defRPr/>
            </a:pPr>
            <a:r>
              <a:rPr lang="en-US" sz="1300" b="1" dirty="0" smtClean="0">
                <a:latin typeface="+mn-lt"/>
              </a:rPr>
              <a:t>Vehicle traffic crossings must be:</a:t>
            </a:r>
          </a:p>
          <a:p>
            <a:pPr marL="339725" indent="-339725">
              <a:buFont typeface="Arial" panose="020B0604020202020204" pitchFamily="34" charset="0"/>
              <a:buChar char="•"/>
              <a:defRPr/>
            </a:pPr>
            <a:r>
              <a:rPr lang="en-US" sz="1300" dirty="0" smtClean="0">
                <a:latin typeface="+mn-lt"/>
              </a:rPr>
              <a:t>Designed or approved by a registered </a:t>
            </a:r>
            <a:r>
              <a:rPr lang="en-US" sz="1300" dirty="0">
                <a:latin typeface="+mn-lt"/>
              </a:rPr>
              <a:t>professional </a:t>
            </a:r>
            <a:r>
              <a:rPr lang="en-US" sz="1300" dirty="0" smtClean="0">
                <a:latin typeface="+mn-lt"/>
              </a:rPr>
              <a:t>engineer.</a:t>
            </a:r>
          </a:p>
          <a:p>
            <a:pPr marL="339725" indent="-339725">
              <a:buFont typeface="Arial" panose="020B0604020202020204" pitchFamily="34" charset="0"/>
              <a:buChar char="•"/>
              <a:defRPr/>
            </a:pPr>
            <a:r>
              <a:rPr lang="en-US" sz="1300" dirty="0" smtClean="0">
                <a:latin typeface="+mn-lt"/>
              </a:rPr>
              <a:t>Installed under the supervision of a registered professional engineer.</a:t>
            </a:r>
          </a:p>
          <a:p>
            <a:pPr marL="339725" indent="-339725">
              <a:buFont typeface="Arial" panose="020B0604020202020204" pitchFamily="34" charset="0"/>
              <a:buChar char="•"/>
              <a:defRPr/>
            </a:pPr>
            <a:endParaRPr lang="en-US" sz="1300" b="1" dirty="0">
              <a:latin typeface="+mn-lt"/>
            </a:endParaRPr>
          </a:p>
        </p:txBody>
      </p:sp>
      <p:sp>
        <p:nvSpPr>
          <p:cNvPr id="8" name="Rectangle 7"/>
          <p:cNvSpPr/>
          <p:nvPr/>
        </p:nvSpPr>
        <p:spPr>
          <a:xfrm>
            <a:off x="354013" y="293688"/>
            <a:ext cx="1793875" cy="492125"/>
          </a:xfrm>
          <a:prstGeom prst="rect">
            <a:avLst/>
          </a:prstGeom>
        </p:spPr>
        <p:txBody>
          <a:bodyPr>
            <a:spAutoFit/>
          </a:bodyPr>
          <a:lstStyle/>
          <a:p>
            <a:pPr>
              <a:defRPr/>
            </a:pPr>
            <a:r>
              <a:rPr lang="en-US" altLang="en-US" sz="1300" b="1" dirty="0">
                <a:solidFill>
                  <a:srgbClr val="FF9900"/>
                </a:solidFill>
                <a:latin typeface="+mn-lt"/>
              </a:rPr>
              <a:t>General Safety Measures</a:t>
            </a:r>
            <a:endParaRPr lang="en-US" sz="1300" b="1" dirty="0">
              <a:solidFill>
                <a:srgbClr val="FF9900"/>
              </a:solidFill>
              <a:latin typeface="+mn-lt"/>
            </a:endParaRPr>
          </a:p>
        </p:txBody>
      </p:sp>
      <p:sp>
        <p:nvSpPr>
          <p:cNvPr id="4" name="Rectangle 3"/>
          <p:cNvSpPr/>
          <p:nvPr/>
        </p:nvSpPr>
        <p:spPr>
          <a:xfrm>
            <a:off x="2363788" y="2667000"/>
            <a:ext cx="3662484" cy="2056973"/>
          </a:xfrm>
          <a:prstGeom prst="rect">
            <a:avLst/>
          </a:prstGeom>
        </p:spPr>
        <p:txBody>
          <a:bodyPr wrap="square">
            <a:spAutoFit/>
          </a:bodyPr>
          <a:lstStyle/>
          <a:p>
            <a:pPr>
              <a:spcAft>
                <a:spcPts val="1300"/>
              </a:spcAft>
            </a:pPr>
            <a:r>
              <a:rPr lang="en-US" altLang="en-US" sz="1300" b="1" dirty="0">
                <a:latin typeface="Tahoma" panose="020B0604030504040204" pitchFamily="34" charset="0"/>
              </a:rPr>
              <a:t>Foot </a:t>
            </a:r>
            <a:r>
              <a:rPr lang="en-US" altLang="en-US" sz="1300" b="1" dirty="0" smtClean="0">
                <a:latin typeface="Tahoma" panose="020B0604030504040204" pitchFamily="34" charset="0"/>
              </a:rPr>
              <a:t>traffic crossings must be:</a:t>
            </a:r>
            <a:endParaRPr lang="en-US" altLang="en-US" sz="1300" b="1" dirty="0">
              <a:latin typeface="Tahoma" panose="020B0604030504040204" pitchFamily="34" charset="0"/>
            </a:endParaRPr>
          </a:p>
          <a:p>
            <a:pPr marL="339725" indent="-339725">
              <a:spcAft>
                <a:spcPts val="1300"/>
              </a:spcAft>
              <a:buFont typeface="Arial" panose="020B0604020202020204" pitchFamily="34" charset="0"/>
              <a:buChar char="•"/>
            </a:pPr>
            <a:r>
              <a:rPr lang="en-US" altLang="en-US" sz="1300" dirty="0">
                <a:latin typeface="Tahoma" panose="020B0604030504040204" pitchFamily="34" charset="0"/>
              </a:rPr>
              <a:t>Be built separately from vehicle crossings.</a:t>
            </a:r>
          </a:p>
          <a:p>
            <a:pPr marL="339725" indent="-339725">
              <a:spcAft>
                <a:spcPts val="600"/>
              </a:spcAft>
              <a:buFont typeface="Arial" panose="020B0604020202020204" pitchFamily="34" charset="0"/>
              <a:buChar char="•"/>
            </a:pPr>
            <a:r>
              <a:rPr lang="en-US" altLang="en-US" sz="1300" dirty="0">
                <a:latin typeface="Tahoma" panose="020B0604030504040204" pitchFamily="34" charset="0"/>
              </a:rPr>
              <a:t>Have a safety factor of four.</a:t>
            </a:r>
          </a:p>
          <a:p>
            <a:pPr marL="339725" indent="-339725">
              <a:spcAft>
                <a:spcPts val="600"/>
              </a:spcAft>
              <a:buFont typeface="Arial" panose="020B0604020202020204" pitchFamily="34" charset="0"/>
              <a:buChar char="•"/>
            </a:pPr>
            <a:r>
              <a:rPr lang="en-US" altLang="en-US" sz="1300" dirty="0">
                <a:latin typeface="Tahoma" panose="020B0604030504040204" pitchFamily="34" charset="0"/>
              </a:rPr>
              <a:t>Include standard rails.</a:t>
            </a:r>
          </a:p>
          <a:p>
            <a:pPr marL="339725" indent="-339725">
              <a:spcAft>
                <a:spcPts val="600"/>
              </a:spcAft>
              <a:buFont typeface="Arial" panose="020B0604020202020204" pitchFamily="34" charset="0"/>
              <a:buChar char="•"/>
            </a:pPr>
            <a:r>
              <a:rPr lang="en-US" altLang="en-US" sz="1300" dirty="0">
                <a:latin typeface="Tahoma" panose="020B0604030504040204" pitchFamily="34" charset="0"/>
              </a:rPr>
              <a:t>Extends at least two feet past the trench </a:t>
            </a:r>
            <a:r>
              <a:rPr lang="en-US" altLang="en-US" sz="1300" dirty="0" smtClean="0">
                <a:latin typeface="Tahoma" panose="020B0604030504040204" pitchFamily="34" charset="0"/>
              </a:rPr>
              <a:t> edge</a:t>
            </a:r>
            <a:r>
              <a:rPr lang="en-US" altLang="en-US" sz="1300" dirty="0">
                <a:latin typeface="Tahoma" panose="020B0604030504040204" pitchFamily="34" charset="0"/>
              </a:rPr>
              <a:t>.</a:t>
            </a:r>
          </a:p>
          <a:p>
            <a:pPr marL="339725" indent="-339725">
              <a:spcAft>
                <a:spcPts val="1300"/>
              </a:spcAft>
              <a:buFont typeface="Arial" panose="020B0604020202020204" pitchFamily="34" charset="0"/>
              <a:buChar char="•"/>
            </a:pPr>
            <a:r>
              <a:rPr lang="en-US" altLang="en-US" sz="1300" dirty="0">
                <a:latin typeface="Tahoma" panose="020B0604030504040204" pitchFamily="34" charset="0"/>
              </a:rPr>
              <a:t>Have 20-inch minimum clear width.</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38138"/>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Hazardous Atmospheres</a:t>
            </a:r>
          </a:p>
        </p:txBody>
      </p:sp>
      <p:sp>
        <p:nvSpPr>
          <p:cNvPr id="3" name="Content Placeholder 2"/>
          <p:cNvSpPr>
            <a:spLocks noGrp="1"/>
          </p:cNvSpPr>
          <p:nvPr>
            <p:ph idx="1"/>
          </p:nvPr>
        </p:nvSpPr>
        <p:spPr>
          <a:xfrm>
            <a:off x="396874" y="2241550"/>
            <a:ext cx="3199607" cy="3403600"/>
          </a:xfrm>
        </p:spPr>
        <p:txBody>
          <a:bodyPr/>
          <a:lstStyle/>
          <a:p>
            <a:pPr marL="0" indent="0">
              <a:spcBef>
                <a:spcPts val="0"/>
              </a:spcBef>
              <a:spcAft>
                <a:spcPts val="1000"/>
              </a:spcAft>
              <a:buFontTx/>
              <a:buNone/>
              <a:defRPr/>
            </a:pPr>
            <a:r>
              <a:rPr lang="en-US" sz="1300" dirty="0" smtClean="0">
                <a:solidFill>
                  <a:schemeClr val="tx1"/>
                </a:solidFill>
              </a:rPr>
              <a:t>An atmosphere is considered hazardous if following conditions exist </a:t>
            </a:r>
            <a:r>
              <a:rPr lang="en-US" sz="1300" dirty="0">
                <a:solidFill>
                  <a:schemeClr val="tx1"/>
                </a:solidFill>
              </a:rPr>
              <a:t>or could reasonably be expected to </a:t>
            </a:r>
            <a:r>
              <a:rPr lang="en-US" sz="1300" dirty="0" smtClean="0">
                <a:solidFill>
                  <a:schemeClr val="tx1"/>
                </a:solidFill>
              </a:rPr>
              <a:t>exist:</a:t>
            </a:r>
            <a:endParaRPr lang="en-US" sz="1300" dirty="0">
              <a:solidFill>
                <a:schemeClr val="tx1"/>
              </a:solidFill>
            </a:endParaRPr>
          </a:p>
          <a:p>
            <a:pPr marL="339725" indent="-339725">
              <a:spcBef>
                <a:spcPts val="0"/>
              </a:spcBef>
              <a:spcAft>
                <a:spcPts val="1000"/>
              </a:spcAft>
              <a:defRPr/>
            </a:pPr>
            <a:r>
              <a:rPr lang="en-US" sz="1300" dirty="0" smtClean="0">
                <a:solidFill>
                  <a:schemeClr val="tx1"/>
                </a:solidFill>
              </a:rPr>
              <a:t>Exhaust-producing vehicles and equipment </a:t>
            </a:r>
          </a:p>
          <a:p>
            <a:pPr marL="339725" indent="-339725">
              <a:spcBef>
                <a:spcPts val="0"/>
              </a:spcBef>
              <a:spcAft>
                <a:spcPts val="1000"/>
              </a:spcAft>
              <a:defRPr/>
            </a:pPr>
            <a:r>
              <a:rPr lang="en-US" sz="1300" dirty="0" smtClean="0">
                <a:solidFill>
                  <a:schemeClr val="tx1"/>
                </a:solidFill>
              </a:rPr>
              <a:t>Work </a:t>
            </a:r>
            <a:r>
              <a:rPr lang="en-US" sz="1300" dirty="0">
                <a:solidFill>
                  <a:schemeClr val="tx1"/>
                </a:solidFill>
              </a:rPr>
              <a:t>activities that may produce toxic gasses or vapors, such as welding, cutting, or </a:t>
            </a:r>
            <a:r>
              <a:rPr lang="en-US" sz="1300" dirty="0" smtClean="0">
                <a:solidFill>
                  <a:schemeClr val="tx1"/>
                </a:solidFill>
              </a:rPr>
              <a:t>burning</a:t>
            </a:r>
          </a:p>
          <a:p>
            <a:pPr marL="339725" indent="-339725">
              <a:spcBef>
                <a:spcPts val="0"/>
              </a:spcBef>
              <a:spcAft>
                <a:spcPts val="1000"/>
              </a:spcAft>
              <a:defRPr/>
            </a:pPr>
            <a:r>
              <a:rPr lang="en-US" sz="1300" dirty="0" smtClean="0">
                <a:solidFill>
                  <a:schemeClr val="tx1"/>
                </a:solidFill>
              </a:rPr>
              <a:t>Oxygen </a:t>
            </a:r>
            <a:r>
              <a:rPr lang="en-US" sz="1300" dirty="0">
                <a:solidFill>
                  <a:schemeClr val="tx1"/>
                </a:solidFill>
              </a:rPr>
              <a:t>deficiency</a:t>
            </a:r>
          </a:p>
          <a:p>
            <a:pPr marL="339725" indent="-339725">
              <a:spcBef>
                <a:spcPts val="0"/>
              </a:spcBef>
              <a:spcAft>
                <a:spcPts val="1000"/>
              </a:spcAft>
              <a:defRPr/>
            </a:pPr>
            <a:r>
              <a:rPr lang="en-US" sz="1300" dirty="0" smtClean="0">
                <a:solidFill>
                  <a:schemeClr val="tx1"/>
                </a:solidFill>
              </a:rPr>
              <a:t>Flammable </a:t>
            </a:r>
            <a:r>
              <a:rPr lang="en-US" sz="1300" dirty="0">
                <a:solidFill>
                  <a:schemeClr val="tx1"/>
                </a:solidFill>
              </a:rPr>
              <a:t>substances</a:t>
            </a:r>
          </a:p>
          <a:p>
            <a:pPr marL="339725" indent="-339725">
              <a:spcBef>
                <a:spcPts val="0"/>
              </a:spcBef>
              <a:spcAft>
                <a:spcPts val="1000"/>
              </a:spcAft>
              <a:defRPr/>
            </a:pPr>
            <a:r>
              <a:rPr lang="en-US" sz="1300" dirty="0">
                <a:solidFill>
                  <a:schemeClr val="tx1"/>
                </a:solidFill>
              </a:rPr>
              <a:t>Toxic </a:t>
            </a:r>
            <a:r>
              <a:rPr lang="en-US" sz="1300" dirty="0" smtClean="0">
                <a:solidFill>
                  <a:schemeClr val="tx1"/>
                </a:solidFill>
              </a:rPr>
              <a:t>substances</a:t>
            </a:r>
            <a:endParaRPr lang="en-US" sz="1300" dirty="0">
              <a:solidFill>
                <a:schemeClr val="tx1"/>
              </a:solidFill>
            </a:endParaRPr>
          </a:p>
        </p:txBody>
      </p:sp>
      <p:sp>
        <p:nvSpPr>
          <p:cNvPr id="4" name="Rectangle 3"/>
          <p:cNvSpPr/>
          <p:nvPr/>
        </p:nvSpPr>
        <p:spPr>
          <a:xfrm>
            <a:off x="7634288" y="2317750"/>
            <a:ext cx="1697037" cy="2389188"/>
          </a:xfrm>
          <a:prstGeom prst="rect">
            <a:avLst/>
          </a:prstGeom>
          <a:solidFill>
            <a:schemeClr val="bg1"/>
          </a:solidFill>
          <a:ln w="19050">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00" dirty="0"/>
          </a:p>
        </p:txBody>
      </p:sp>
      <p:sp>
        <p:nvSpPr>
          <p:cNvPr id="274437" name="TextBox 5"/>
          <p:cNvSpPr txBox="1">
            <a:spLocks noChangeArrowheads="1"/>
          </p:cNvSpPr>
          <p:nvPr/>
        </p:nvSpPr>
        <p:spPr bwMode="auto">
          <a:xfrm>
            <a:off x="7645400" y="3719513"/>
            <a:ext cx="1692275"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100"/>
              <a:t>A competent person must test the atmosphere as often as necessary to assure continuous safety.</a:t>
            </a:r>
          </a:p>
        </p:txBody>
      </p:sp>
      <p:sp>
        <p:nvSpPr>
          <p:cNvPr id="7" name="TextBox 6"/>
          <p:cNvSpPr txBox="1"/>
          <p:nvPr/>
        </p:nvSpPr>
        <p:spPr>
          <a:xfrm>
            <a:off x="7615238" y="3327400"/>
            <a:ext cx="1725612" cy="247650"/>
          </a:xfrm>
          <a:prstGeom prst="rect">
            <a:avLst/>
          </a:prstGeom>
          <a:noFill/>
        </p:spPr>
        <p:txBody>
          <a:bodyPr>
            <a:spAutoFit/>
          </a:bodyPr>
          <a:lstStyle/>
          <a:p>
            <a:pPr algn="ctr">
              <a:defRPr/>
            </a:pPr>
            <a:r>
              <a:rPr lang="en-US" sz="1000" b="1" dirty="0">
                <a:latin typeface="+mn-lt"/>
              </a:rPr>
              <a:t>Competent Person</a:t>
            </a:r>
          </a:p>
        </p:txBody>
      </p:sp>
      <p:pic>
        <p:nvPicPr>
          <p:cNvPr id="27443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9100" y="2474913"/>
            <a:ext cx="8604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54013" y="293688"/>
            <a:ext cx="1793875" cy="492125"/>
          </a:xfrm>
          <a:prstGeom prst="rect">
            <a:avLst/>
          </a:prstGeom>
        </p:spPr>
        <p:txBody>
          <a:bodyPr>
            <a:spAutoFit/>
          </a:bodyPr>
          <a:lstStyle/>
          <a:p>
            <a:pPr>
              <a:defRPr/>
            </a:pPr>
            <a:r>
              <a:rPr lang="en-US" altLang="en-US" sz="1300" b="1" dirty="0">
                <a:solidFill>
                  <a:srgbClr val="FF9900"/>
                </a:solidFill>
                <a:latin typeface="+mn-lt"/>
              </a:rPr>
              <a:t>General Safety Measures</a:t>
            </a:r>
            <a:endParaRPr lang="en-US" sz="1300" b="1" dirty="0">
              <a:solidFill>
                <a:srgbClr val="FF9900"/>
              </a:solidFill>
              <a:latin typeface="+mn-lt"/>
            </a:endParaRPr>
          </a:p>
        </p:txBody>
      </p:sp>
      <p:sp>
        <p:nvSpPr>
          <p:cNvPr id="2" name="Rectangle 1"/>
          <p:cNvSpPr/>
          <p:nvPr/>
        </p:nvSpPr>
        <p:spPr>
          <a:xfrm>
            <a:off x="4001294" y="2241550"/>
            <a:ext cx="3285332" cy="1477328"/>
          </a:xfrm>
          <a:prstGeom prst="rect">
            <a:avLst/>
          </a:prstGeom>
        </p:spPr>
        <p:txBody>
          <a:bodyPr wrap="square">
            <a:spAutoFit/>
          </a:bodyPr>
          <a:lstStyle/>
          <a:p>
            <a:pPr>
              <a:spcAft>
                <a:spcPts val="1000"/>
              </a:spcAft>
              <a:defRPr/>
            </a:pPr>
            <a:r>
              <a:rPr lang="en-US" sz="1300" b="1" dirty="0">
                <a:latin typeface="Tahoma" panose="020B0604030504040204" pitchFamily="34" charset="0"/>
                <a:ea typeface="Tahoma" panose="020B0604030504040204" pitchFamily="34" charset="0"/>
                <a:cs typeface="Tahoma" panose="020B0604030504040204" pitchFamily="34" charset="0"/>
              </a:rPr>
              <a:t>Example areas with hazardous atmospheres:</a:t>
            </a:r>
          </a:p>
          <a:p>
            <a:pPr marL="339725" indent="-339725">
              <a:spcAft>
                <a:spcPts val="1000"/>
              </a:spcAft>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Landfills</a:t>
            </a:r>
          </a:p>
          <a:p>
            <a:pPr marL="339725" indent="-339725">
              <a:spcAft>
                <a:spcPts val="1000"/>
              </a:spcAft>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Contaminated soil</a:t>
            </a:r>
          </a:p>
          <a:p>
            <a:pPr marL="339725" indent="-339725">
              <a:buFont typeface="Arial" panose="020B0604020202020204" pitchFamily="34" charset="0"/>
              <a:buChar char="•"/>
              <a:defRPr/>
            </a:pPr>
            <a:r>
              <a:rPr lang="en-US" sz="1300" dirty="0">
                <a:latin typeface="Tahoma" panose="020B0604030504040204" pitchFamily="34" charset="0"/>
                <a:ea typeface="Tahoma" panose="020B0604030504040204" pitchFamily="34" charset="0"/>
                <a:cs typeface="Tahoma" panose="020B0604030504040204" pitchFamily="34" charset="0"/>
              </a:rPr>
              <a:t>Utilities, such as gas or sewer</a:t>
            </a:r>
          </a:p>
        </p:txBody>
      </p:sp>
      <p:sp>
        <p:nvSpPr>
          <p:cNvPr id="274442" name="Rectangle 4"/>
          <p:cNvSpPr>
            <a:spLocks noChangeArrowheads="1"/>
          </p:cNvSpPr>
          <p:nvPr/>
        </p:nvSpPr>
        <p:spPr bwMode="auto">
          <a:xfrm>
            <a:off x="4001294" y="4024313"/>
            <a:ext cx="3285332"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2303463"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60663"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217863"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75063"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lvl="1" indent="0">
              <a:spcAft>
                <a:spcPts val="1000"/>
              </a:spcAft>
            </a:pPr>
            <a:r>
              <a:rPr lang="en-US" altLang="en-US" sz="1300" b="1" dirty="0">
                <a:latin typeface="Tahoma" panose="020B0604030504040204" pitchFamily="34" charset="0"/>
                <a:cs typeface="Tahoma" panose="020B0604030504040204" pitchFamily="34" charset="0"/>
              </a:rPr>
              <a:t>Displaced oxygen:</a:t>
            </a:r>
          </a:p>
          <a:p>
            <a:pPr marL="0" lvl="1" indent="0">
              <a:spcAft>
                <a:spcPts val="1000"/>
              </a:spcAft>
            </a:pPr>
            <a:r>
              <a:rPr lang="en-US" altLang="en-US" sz="1300" dirty="0">
                <a:latin typeface="Tahoma" panose="020B0604030504040204" pitchFamily="34" charset="0"/>
                <a:cs typeface="Tahoma" panose="020B0604030504040204" pitchFamily="34" charset="0"/>
              </a:rPr>
              <a:t>O</a:t>
            </a:r>
            <a:r>
              <a:rPr lang="en-US" altLang="en-US" sz="1300" baseline="-25000" dirty="0">
                <a:latin typeface="Tahoma" panose="020B0604030504040204" pitchFamily="34" charset="0"/>
                <a:cs typeface="Tahoma" panose="020B0604030504040204" pitchFamily="34" charset="0"/>
              </a:rPr>
              <a:t>2</a:t>
            </a:r>
            <a:r>
              <a:rPr lang="en-US" altLang="en-US" sz="1300" dirty="0">
                <a:latin typeface="Tahoma" panose="020B0604030504040204" pitchFamily="34" charset="0"/>
                <a:cs typeface="Tahoma" panose="020B0604030504040204" pitchFamily="34" charset="0"/>
              </a:rPr>
              <a:t> may be displaced by other gas or vapor, such as carbon monoxide from gas-powered equipment or vehicles in or around the trench.</a:t>
            </a:r>
          </a:p>
        </p:txBody>
      </p:sp>
      <p:sp>
        <p:nvSpPr>
          <p:cNvPr id="6" name="Rectangle 5"/>
          <p:cNvSpPr/>
          <p:nvPr/>
        </p:nvSpPr>
        <p:spPr>
          <a:xfrm>
            <a:off x="369093" y="1355725"/>
            <a:ext cx="8962231" cy="585788"/>
          </a:xfrm>
          <a:prstGeom prst="rect">
            <a:avLst/>
          </a:prstGeom>
        </p:spPr>
        <p:txBody>
          <a:bodyPr wrap="square">
            <a:spAutoFit/>
          </a:bodyPr>
          <a:lstStyle/>
          <a:p>
            <a:pPr>
              <a:spcBef>
                <a:spcPts val="0"/>
              </a:spcBef>
              <a:spcAft>
                <a:spcPts val="2000"/>
              </a:spcAft>
              <a:defRPr/>
            </a:pPr>
            <a:r>
              <a:rPr lang="en-US" sz="1600" dirty="0">
                <a:latin typeface="+mn-lt"/>
              </a:rPr>
              <a:t>Atmospheric testing and suitable emergency response equipment is required when excavating in areas with hazardous atmospheres.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363788" y="347663"/>
            <a:ext cx="7002462" cy="561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sz="2000" dirty="0" smtClean="0"/>
              <a:t>Hazardous Atmospheres and</a:t>
            </a:r>
            <a:r>
              <a:rPr lang="en-US" altLang="en-US" sz="2000" b="0" dirty="0" smtClean="0"/>
              <a:t> </a:t>
            </a:r>
            <a:r>
              <a:rPr lang="en-US" altLang="en-US" sz="2000" dirty="0" smtClean="0"/>
              <a:t>Confined Spaces</a:t>
            </a:r>
          </a:p>
        </p:txBody>
      </p:sp>
      <p:sp>
        <p:nvSpPr>
          <p:cNvPr id="2" name="Rectangle 1"/>
          <p:cNvSpPr/>
          <p:nvPr/>
        </p:nvSpPr>
        <p:spPr>
          <a:xfrm>
            <a:off x="2362947" y="1365157"/>
            <a:ext cx="2999581" cy="1459374"/>
          </a:xfrm>
          <a:prstGeom prst="rect">
            <a:avLst/>
          </a:prstGeom>
        </p:spPr>
        <p:txBody>
          <a:bodyPr wrap="square">
            <a:spAutoFit/>
          </a:bodyPr>
          <a:lstStyle/>
          <a:p>
            <a:pPr>
              <a:spcBef>
                <a:spcPts val="0"/>
              </a:spcBef>
              <a:spcAft>
                <a:spcPts val="1000"/>
              </a:spcAft>
              <a:defRPr/>
            </a:pPr>
            <a:r>
              <a:rPr lang="en-US" sz="1300" b="1" dirty="0">
                <a:latin typeface="+mn-lt"/>
                <a:ea typeface="Calibri" panose="020F0502020204030204" pitchFamily="34" charset="0"/>
              </a:rPr>
              <a:t>Emergency </a:t>
            </a:r>
            <a:r>
              <a:rPr lang="en-US" sz="1300" b="1" dirty="0" smtClean="0">
                <a:latin typeface="+mn-lt"/>
                <a:ea typeface="Calibri" panose="020F0502020204030204" pitchFamily="34" charset="0"/>
              </a:rPr>
              <a:t>response:</a:t>
            </a:r>
          </a:p>
          <a:p>
            <a:pPr marL="285750" indent="-285750">
              <a:spcBef>
                <a:spcPts val="0"/>
              </a:spcBef>
              <a:spcAft>
                <a:spcPts val="1300"/>
              </a:spcAft>
              <a:buFont typeface="Arial" panose="020B0604020202020204" pitchFamily="34" charset="0"/>
              <a:buChar char="•"/>
              <a:defRPr/>
            </a:pPr>
            <a:r>
              <a:rPr lang="en-US" sz="1300" dirty="0" smtClean="0">
                <a:latin typeface="+mn-lt"/>
                <a:ea typeface="Calibri" panose="020F0502020204030204" pitchFamily="34" charset="0"/>
              </a:rPr>
              <a:t>Emergency rescue equipment must </a:t>
            </a:r>
            <a:r>
              <a:rPr lang="en-US" sz="1300" dirty="0">
                <a:latin typeface="+mn-lt"/>
                <a:ea typeface="Calibri" panose="020F0502020204030204" pitchFamily="34" charset="0"/>
              </a:rPr>
              <a:t>be kept on-site whenever trench conditions could create a hazardous atmosphere or confined space </a:t>
            </a:r>
            <a:r>
              <a:rPr lang="en-US" sz="1300" dirty="0" smtClean="0">
                <a:latin typeface="+mn-lt"/>
                <a:ea typeface="Calibri" panose="020F0502020204030204" pitchFamily="34" charset="0"/>
              </a:rPr>
              <a:t>hazard.</a:t>
            </a:r>
          </a:p>
        </p:txBody>
      </p:sp>
      <p:sp>
        <p:nvSpPr>
          <p:cNvPr id="6" name="Rectangle 5"/>
          <p:cNvSpPr/>
          <p:nvPr/>
        </p:nvSpPr>
        <p:spPr>
          <a:xfrm>
            <a:off x="483674" y="1447801"/>
            <a:ext cx="1664214" cy="3635188"/>
          </a:xfrm>
          <a:prstGeom prst="rect">
            <a:avLst/>
          </a:prstGeom>
          <a:solidFill>
            <a:schemeClr val="bg1"/>
          </a:solidFill>
          <a:ln w="19050">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00" dirty="0"/>
          </a:p>
        </p:txBody>
      </p:sp>
      <p:sp>
        <p:nvSpPr>
          <p:cNvPr id="7" name="TextBox 6"/>
          <p:cNvSpPr txBox="1"/>
          <p:nvPr/>
        </p:nvSpPr>
        <p:spPr>
          <a:xfrm>
            <a:off x="470647" y="2792691"/>
            <a:ext cx="1694329" cy="2067233"/>
          </a:xfrm>
          <a:prstGeom prst="rect">
            <a:avLst/>
          </a:prstGeom>
          <a:noFill/>
        </p:spPr>
        <p:txBody>
          <a:bodyPr wrap="square">
            <a:spAutoFit/>
          </a:bodyPr>
          <a:lstStyle/>
          <a:p>
            <a:pPr marL="228600" indent="-228600">
              <a:spcAft>
                <a:spcPts val="1100"/>
              </a:spcAft>
              <a:buFont typeface="Arial" panose="020B0604020202020204" pitchFamily="34" charset="0"/>
              <a:buChar char="•"/>
              <a:defRPr/>
            </a:pPr>
            <a:r>
              <a:rPr lang="en-US" sz="1100" kern="0" dirty="0" smtClean="0">
                <a:latin typeface="+mn-lt"/>
              </a:rPr>
              <a:t>Establish and oversee respiratory and confined space training programs.</a:t>
            </a:r>
          </a:p>
          <a:p>
            <a:pPr marL="228600" indent="-228600">
              <a:spcAft>
                <a:spcPts val="1100"/>
              </a:spcAft>
              <a:buFont typeface="Arial" panose="020B0604020202020204" pitchFamily="34" charset="0"/>
              <a:buChar char="•"/>
              <a:defRPr/>
            </a:pPr>
            <a:r>
              <a:rPr lang="en-US" sz="1100" kern="0" dirty="0" smtClean="0">
                <a:latin typeface="+mn-lt"/>
              </a:rPr>
              <a:t>Establish site evacuation procedures.</a:t>
            </a:r>
          </a:p>
          <a:p>
            <a:pPr marL="228600" indent="-228600">
              <a:spcAft>
                <a:spcPts val="1100"/>
              </a:spcAft>
              <a:buFont typeface="Arial" panose="020B0604020202020204" pitchFamily="34" charset="0"/>
              <a:buChar char="•"/>
              <a:defRPr/>
            </a:pPr>
            <a:r>
              <a:rPr lang="en-US" sz="1100" kern="0" dirty="0" smtClean="0">
                <a:latin typeface="+mn-lt"/>
              </a:rPr>
              <a:t>Remove employees from hazardous situations.</a:t>
            </a:r>
            <a:endParaRPr lang="en-US" sz="1100" kern="0" dirty="0">
              <a:latin typeface="+mn-lt"/>
            </a:endParaRPr>
          </a:p>
        </p:txBody>
      </p:sp>
      <p:sp>
        <p:nvSpPr>
          <p:cNvPr id="8" name="TextBox 7"/>
          <p:cNvSpPr txBox="1"/>
          <p:nvPr/>
        </p:nvSpPr>
        <p:spPr>
          <a:xfrm>
            <a:off x="555392" y="2457450"/>
            <a:ext cx="1521572" cy="246221"/>
          </a:xfrm>
          <a:prstGeom prst="rect">
            <a:avLst/>
          </a:prstGeom>
          <a:noFill/>
        </p:spPr>
        <p:txBody>
          <a:bodyPr wrap="square">
            <a:spAutoFit/>
          </a:bodyPr>
          <a:lstStyle/>
          <a:p>
            <a:pPr algn="ctr">
              <a:defRPr/>
            </a:pPr>
            <a:r>
              <a:rPr lang="en-US" sz="1000" b="1" dirty="0">
                <a:latin typeface="+mn-lt"/>
              </a:rPr>
              <a:t>Competent Person</a:t>
            </a:r>
          </a:p>
        </p:txBody>
      </p:sp>
      <p:pic>
        <p:nvPicPr>
          <p:cNvPr id="27648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1677" y="1564621"/>
            <a:ext cx="8604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54013" y="293688"/>
            <a:ext cx="1793875" cy="492125"/>
          </a:xfrm>
          <a:prstGeom prst="rect">
            <a:avLst/>
          </a:prstGeom>
        </p:spPr>
        <p:txBody>
          <a:bodyPr>
            <a:spAutoFit/>
          </a:bodyPr>
          <a:lstStyle/>
          <a:p>
            <a:pPr>
              <a:defRPr/>
            </a:pPr>
            <a:r>
              <a:rPr lang="en-US" altLang="en-US" sz="1300" b="1" dirty="0">
                <a:solidFill>
                  <a:srgbClr val="FF9900"/>
                </a:solidFill>
                <a:latin typeface="+mn-lt"/>
              </a:rPr>
              <a:t>General Safety Measures</a:t>
            </a:r>
            <a:endParaRPr lang="en-US" sz="1300" b="1" dirty="0">
              <a:solidFill>
                <a:srgbClr val="FF9900"/>
              </a:solidFill>
              <a:latin typeface="+mn-lt"/>
            </a:endParaRPr>
          </a:p>
        </p:txBody>
      </p:sp>
      <p:sp>
        <p:nvSpPr>
          <p:cNvPr id="3" name="Rectangle 2"/>
          <p:cNvSpPr/>
          <p:nvPr/>
        </p:nvSpPr>
        <p:spPr>
          <a:xfrm>
            <a:off x="6024281" y="1398494"/>
            <a:ext cx="3321425" cy="1787669"/>
          </a:xfrm>
          <a:prstGeom prst="rect">
            <a:avLst/>
          </a:prstGeom>
        </p:spPr>
        <p:txBody>
          <a:bodyPr wrap="square">
            <a:spAutoFit/>
          </a:bodyPr>
          <a:lstStyle/>
          <a:p>
            <a:pPr>
              <a:spcBef>
                <a:spcPts val="0"/>
              </a:spcBef>
              <a:spcAft>
                <a:spcPts val="1000"/>
              </a:spcAft>
              <a:defRPr/>
            </a:pPr>
            <a:r>
              <a:rPr lang="en-US" sz="1300" b="1" dirty="0">
                <a:latin typeface="+mn-lt"/>
                <a:ea typeface="Calibri" panose="020F0502020204030204" pitchFamily="34" charset="0"/>
              </a:rPr>
              <a:t>Confined spaces: </a:t>
            </a:r>
            <a:endParaRPr lang="en-US" sz="1300" b="1" dirty="0" smtClean="0">
              <a:latin typeface="+mn-lt"/>
              <a:ea typeface="Calibri" panose="020F0502020204030204" pitchFamily="34" charset="0"/>
            </a:endParaRPr>
          </a:p>
          <a:p>
            <a:pPr marL="349250" indent="-349250">
              <a:spcBef>
                <a:spcPts val="0"/>
              </a:spcBef>
              <a:spcAft>
                <a:spcPts val="1300"/>
              </a:spcAft>
              <a:buFont typeface="Arial" panose="020B0604020202020204" pitchFamily="34" charset="0"/>
              <a:buChar char="•"/>
              <a:defRPr/>
            </a:pPr>
            <a:r>
              <a:rPr lang="en-US" sz="1300" dirty="0" smtClean="0">
                <a:latin typeface="+mn-lt"/>
                <a:ea typeface="Calibri" panose="020F0502020204030204" pitchFamily="34" charset="0"/>
              </a:rPr>
              <a:t>For </a:t>
            </a:r>
            <a:r>
              <a:rPr lang="en-US" sz="1300" dirty="0">
                <a:latin typeface="+mn-lt"/>
                <a:ea typeface="Calibri" panose="020F0502020204030204" pitchFamily="34" charset="0"/>
              </a:rPr>
              <a:t>work in excessively deep confined spaces, </a:t>
            </a:r>
            <a:r>
              <a:rPr lang="en-US" sz="1300" dirty="0" smtClean="0">
                <a:latin typeface="+mn-lt"/>
                <a:ea typeface="Calibri" panose="020F0502020204030204" pitchFamily="34" charset="0"/>
              </a:rPr>
              <a:t>such as bell-bottom </a:t>
            </a:r>
            <a:r>
              <a:rPr lang="en-US" sz="1300" dirty="0">
                <a:latin typeface="+mn-lt"/>
                <a:ea typeface="Calibri" panose="020F0502020204030204" pitchFamily="34" charset="0"/>
              </a:rPr>
              <a:t>pier </a:t>
            </a:r>
            <a:r>
              <a:rPr lang="en-US" sz="1300" dirty="0" smtClean="0">
                <a:latin typeface="+mn-lt"/>
                <a:ea typeface="Calibri" panose="020F0502020204030204" pitchFamily="34" charset="0"/>
              </a:rPr>
              <a:t>holes, </a:t>
            </a:r>
            <a:r>
              <a:rPr lang="en-US" sz="1300" dirty="0">
                <a:latin typeface="+mn-lt"/>
                <a:ea typeface="Calibri" panose="020F0502020204030204" pitchFamily="34" charset="0"/>
              </a:rPr>
              <a:t>make sure that all employees are wearing harnesses and lifelines. </a:t>
            </a:r>
            <a:endParaRPr lang="en-US" sz="1300" dirty="0" smtClean="0">
              <a:latin typeface="+mn-lt"/>
              <a:ea typeface="Calibri" panose="020F0502020204030204" pitchFamily="34" charset="0"/>
            </a:endParaRPr>
          </a:p>
          <a:p>
            <a:pPr marL="349250" indent="-349250">
              <a:spcBef>
                <a:spcPts val="0"/>
              </a:spcBef>
              <a:spcAft>
                <a:spcPts val="1300"/>
              </a:spcAft>
              <a:buFont typeface="Arial" panose="020B0604020202020204" pitchFamily="34" charset="0"/>
              <a:buChar char="•"/>
              <a:defRPr/>
            </a:pPr>
            <a:r>
              <a:rPr lang="en-US" sz="1300" dirty="0" smtClean="0">
                <a:latin typeface="+mn-lt"/>
                <a:ea typeface="Calibri" panose="020F0502020204030204" pitchFamily="34" charset="0"/>
              </a:rPr>
              <a:t>Confined </a:t>
            </a:r>
            <a:r>
              <a:rPr lang="en-US" sz="1300" dirty="0">
                <a:latin typeface="+mn-lt"/>
                <a:ea typeface="Calibri" panose="020F0502020204030204" pitchFamily="34" charset="0"/>
              </a:rPr>
              <a:t>space entry practices must be in place.</a:t>
            </a:r>
          </a:p>
        </p:txBody>
      </p:sp>
      <p:sp>
        <p:nvSpPr>
          <p:cNvPr id="4" name="Rectangle 3"/>
          <p:cNvSpPr/>
          <p:nvPr/>
        </p:nvSpPr>
        <p:spPr>
          <a:xfrm>
            <a:off x="2359444" y="3337113"/>
            <a:ext cx="3164449" cy="2154436"/>
          </a:xfrm>
          <a:prstGeom prst="rect">
            <a:avLst/>
          </a:prstGeom>
        </p:spPr>
        <p:txBody>
          <a:bodyPr wrap="square">
            <a:noAutofit/>
          </a:bodyPr>
          <a:lstStyle/>
          <a:p>
            <a:pPr>
              <a:spcBef>
                <a:spcPts val="0"/>
              </a:spcBef>
              <a:spcAft>
                <a:spcPts val="1000"/>
              </a:spcAft>
              <a:defRPr/>
            </a:pPr>
            <a:r>
              <a:rPr lang="en-US" sz="1300" b="1" dirty="0" smtClean="0">
                <a:latin typeface="+mn-lt"/>
                <a:ea typeface="Calibri" panose="020F0502020204030204" pitchFamily="34" charset="0"/>
              </a:rPr>
              <a:t>Respiratory protection program:</a:t>
            </a:r>
          </a:p>
          <a:p>
            <a:pPr marL="349250" indent="-349250">
              <a:spcBef>
                <a:spcPts val="0"/>
              </a:spcBef>
              <a:spcAft>
                <a:spcPts val="1300"/>
              </a:spcAft>
              <a:buFont typeface="Arial" panose="020B0604020202020204" pitchFamily="34" charset="0"/>
              <a:buChar char="•"/>
              <a:defRPr/>
            </a:pPr>
            <a:r>
              <a:rPr lang="en-US" sz="1300" dirty="0" smtClean="0">
                <a:latin typeface="+mn-lt"/>
                <a:ea typeface="Calibri" panose="020F0502020204030204" pitchFamily="34" charset="0"/>
              </a:rPr>
              <a:t>A respiratory protection program </a:t>
            </a:r>
            <a:r>
              <a:rPr lang="en-US" sz="1300" dirty="0">
                <a:latin typeface="+mn-lt"/>
                <a:ea typeface="Calibri" panose="020F0502020204030204" pitchFamily="34" charset="0"/>
              </a:rPr>
              <a:t>is required. </a:t>
            </a:r>
          </a:p>
          <a:p>
            <a:pPr marL="349250" indent="-349250">
              <a:spcBef>
                <a:spcPts val="0"/>
              </a:spcBef>
              <a:spcAft>
                <a:spcPts val="1300"/>
              </a:spcAft>
              <a:buFont typeface="Arial" panose="020B0604020202020204" pitchFamily="34" charset="0"/>
              <a:buChar char="•"/>
              <a:defRPr/>
            </a:pPr>
            <a:r>
              <a:rPr lang="en-US" sz="1300" dirty="0" smtClean="0">
                <a:latin typeface="+mn-lt"/>
                <a:ea typeface="Calibri" panose="020F0502020204030204" pitchFamily="34" charset="0"/>
              </a:rPr>
              <a:t>Respirators must </a:t>
            </a:r>
            <a:r>
              <a:rPr lang="en-US" sz="1300" dirty="0">
                <a:latin typeface="+mn-lt"/>
                <a:ea typeface="Calibri" panose="020F0502020204030204" pitchFamily="34" charset="0"/>
              </a:rPr>
              <a:t>be suitable for present and potential conditions.</a:t>
            </a:r>
          </a:p>
          <a:p>
            <a:pPr marL="349250" indent="-349250">
              <a:spcBef>
                <a:spcPts val="0"/>
              </a:spcBef>
              <a:spcAft>
                <a:spcPts val="1300"/>
              </a:spcAft>
              <a:buFont typeface="Arial" panose="020B0604020202020204" pitchFamily="34" charset="0"/>
              <a:buChar char="•"/>
              <a:defRPr/>
            </a:pPr>
            <a:r>
              <a:rPr lang="en-US" sz="1300" dirty="0">
                <a:latin typeface="+mn-lt"/>
                <a:ea typeface="Calibri" panose="020F0502020204030204" pitchFamily="34" charset="0"/>
              </a:rPr>
              <a:t>You must be properly trained on respirator use before starting work </a:t>
            </a:r>
            <a:r>
              <a:rPr lang="en-US" sz="1300" dirty="0" smtClean="0">
                <a:latin typeface="+mn-lt"/>
                <a:ea typeface="Calibri" panose="020F0502020204030204" pitchFamily="34" charset="0"/>
              </a:rPr>
              <a:t>in a hazardous or confined space.</a:t>
            </a:r>
            <a:endParaRPr lang="en-US" sz="1300" dirty="0">
              <a:latin typeface="+mn-lt"/>
              <a:ea typeface="Calibri" panose="020F050202020403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Trenching and Shoring - English - 21IC</Template>
  <TotalTime>287</TotalTime>
  <Words>7140</Words>
  <Application>Microsoft Office PowerPoint</Application>
  <PresentationFormat>Custom</PresentationFormat>
  <Paragraphs>1001</Paragraphs>
  <Slides>101</Slides>
  <Notes>101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101</vt:i4>
      </vt:variant>
    </vt:vector>
  </HeadingPairs>
  <TitlesOfParts>
    <vt:vector size="110" baseType="lpstr">
      <vt:lpstr>Arial</vt:lpstr>
      <vt:lpstr>Calibri</vt:lpstr>
      <vt:lpstr>Segoe Print</vt:lpstr>
      <vt:lpstr>Segoe UI Black</vt:lpstr>
      <vt:lpstr>Simplified Arabic</vt:lpstr>
      <vt:lpstr>Tahoma</vt:lpstr>
      <vt:lpstr>Verdana</vt:lpstr>
      <vt:lpstr>1_Default Design</vt:lpstr>
      <vt:lpstr>Image</vt:lpstr>
      <vt:lpstr>PowerPoint Presentation</vt:lpstr>
      <vt:lpstr>Disclaimer</vt:lpstr>
      <vt:lpstr>Introduction</vt:lpstr>
      <vt:lpstr>Course Outline</vt:lpstr>
      <vt:lpstr>Excavation and Trenching</vt:lpstr>
      <vt:lpstr>Competent Person and Registered Engineer</vt:lpstr>
      <vt:lpstr>Planning a Safe Excavation</vt:lpstr>
      <vt:lpstr>Planning Your Excavation</vt:lpstr>
      <vt:lpstr>Planning Considerations</vt:lpstr>
      <vt:lpstr>Planning Considerations</vt:lpstr>
      <vt:lpstr>Planning Considerations</vt:lpstr>
      <vt:lpstr>Planning Considerations</vt:lpstr>
      <vt:lpstr>Planning Considerations</vt:lpstr>
      <vt:lpstr>Planning Considerations</vt:lpstr>
      <vt:lpstr>Planning Considerations</vt:lpstr>
      <vt:lpstr>Planning Considerations</vt:lpstr>
      <vt:lpstr>Planning Considerations</vt:lpstr>
      <vt:lpstr>Planning Considerations</vt:lpstr>
      <vt:lpstr>Planning Considerations</vt:lpstr>
      <vt:lpstr>Planning Considerations</vt:lpstr>
      <vt:lpstr>Planning Considerations</vt:lpstr>
      <vt:lpstr>Planning Considerations</vt:lpstr>
      <vt:lpstr>Planning Considerations</vt:lpstr>
      <vt:lpstr>Mapping Existing Conditions</vt:lpstr>
      <vt:lpstr>Soils</vt:lpstr>
      <vt:lpstr>Soil Classifications</vt:lpstr>
      <vt:lpstr>Classification Criteria</vt:lpstr>
      <vt:lpstr>PowerPoint Presentation</vt:lpstr>
      <vt:lpstr>Stable Rock</vt:lpstr>
      <vt:lpstr>Type A</vt:lpstr>
      <vt:lpstr>Type A</vt:lpstr>
      <vt:lpstr>Type B</vt:lpstr>
      <vt:lpstr>Type C</vt:lpstr>
      <vt:lpstr>Understanding Soil Mechanics</vt:lpstr>
      <vt:lpstr>Soil Mechanics—Danger Signs</vt:lpstr>
      <vt:lpstr>Soil Mechanics—Bottom Heaving and Boiling</vt:lpstr>
      <vt:lpstr>Soil Inspections</vt:lpstr>
      <vt:lpstr>Overview</vt:lpstr>
      <vt:lpstr>The Visual Test</vt:lpstr>
      <vt:lpstr>The Visual Test of the Failure Zone</vt:lpstr>
      <vt:lpstr>Thumb Penetration Test</vt:lpstr>
      <vt:lpstr>Dry Strength Test</vt:lpstr>
      <vt:lpstr>Plasticity Test</vt:lpstr>
      <vt:lpstr>Inspection Equipment</vt:lpstr>
      <vt:lpstr>Cave-in Hazards</vt:lpstr>
      <vt:lpstr>An Avoidable Fatality</vt:lpstr>
      <vt:lpstr>Soil Weight</vt:lpstr>
      <vt:lpstr>Cave-ins</vt:lpstr>
      <vt:lpstr>Cave-ins</vt:lpstr>
      <vt:lpstr>Cave-ins</vt:lpstr>
      <vt:lpstr>Cave-ins</vt:lpstr>
      <vt:lpstr>Cave-ins</vt:lpstr>
      <vt:lpstr>Cave-ins</vt:lpstr>
      <vt:lpstr>Remember the Signs of a Potential Cave-in</vt:lpstr>
      <vt:lpstr>Prevention and Protection</vt:lpstr>
      <vt:lpstr>Sloping and Benching</vt:lpstr>
      <vt:lpstr>Sloping and Benching</vt:lpstr>
      <vt:lpstr>Sloping</vt:lpstr>
      <vt:lpstr>Sloping</vt:lpstr>
      <vt:lpstr>Sloping</vt:lpstr>
      <vt:lpstr>Sloping</vt:lpstr>
      <vt:lpstr>Sloping</vt:lpstr>
      <vt:lpstr>Sloping Options—Type A</vt:lpstr>
      <vt:lpstr>Short Term Excavation—Type A</vt:lpstr>
      <vt:lpstr>Layered Soils</vt:lpstr>
      <vt:lpstr>Stable Rock</vt:lpstr>
      <vt:lpstr>Benching Options for Type A Soil</vt:lpstr>
      <vt:lpstr>Benching Options for Type B Soil</vt:lpstr>
      <vt:lpstr>Shoring and Shielding</vt:lpstr>
      <vt:lpstr>An Avoidable Fatality</vt:lpstr>
      <vt:lpstr>Shoring</vt:lpstr>
      <vt:lpstr>Shoring</vt:lpstr>
      <vt:lpstr>Common Shoring Types</vt:lpstr>
      <vt:lpstr>Timber Shoring</vt:lpstr>
      <vt:lpstr>Hydraulic Shoring</vt:lpstr>
      <vt:lpstr>Shoring Systems</vt:lpstr>
      <vt:lpstr>Shoring Systems</vt:lpstr>
      <vt:lpstr>Adjacent Structures and Underground Installations</vt:lpstr>
      <vt:lpstr>Shielding Systems</vt:lpstr>
      <vt:lpstr>Boxed Shoring Systems</vt:lpstr>
      <vt:lpstr>Installation and Removal of Boxed Systems</vt:lpstr>
      <vt:lpstr>Shield Stacking</vt:lpstr>
      <vt:lpstr>Slope and Box Combinations </vt:lpstr>
      <vt:lpstr>Slope and Box Combinations—Angles of Repose </vt:lpstr>
      <vt:lpstr>Slope and Box Combinations—Extension Above Soil</vt:lpstr>
      <vt:lpstr>Slope and Box Combinations—Space Below the System</vt:lpstr>
      <vt:lpstr>Slope and Box Combinations—Wall Voids</vt:lpstr>
      <vt:lpstr>Protective System Design Requirements</vt:lpstr>
      <vt:lpstr>General Safety Measures</vt:lpstr>
      <vt:lpstr>An Avoidable Fatality</vt:lpstr>
      <vt:lpstr>Regular Inspections</vt:lpstr>
      <vt:lpstr>Peripheral Load</vt:lpstr>
      <vt:lpstr>Underground Installations and Utility Lines</vt:lpstr>
      <vt:lpstr>Access and Egress</vt:lpstr>
      <vt:lpstr>Water Accumulation</vt:lpstr>
      <vt:lpstr>Vehicles and Mobile Equipment</vt:lpstr>
      <vt:lpstr>Surface Crossings</vt:lpstr>
      <vt:lpstr>Hazardous Atmospheres</vt:lpstr>
      <vt:lpstr>Hazardous Atmospheres and Confined Spaces</vt:lpstr>
      <vt:lpstr>Falling Loads</vt:lpstr>
      <vt:lpstr>Summary</vt:lpstr>
    </vt:vector>
  </TitlesOfParts>
  <Company>LTC Alliance, LLC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Rzepecki</dc:creator>
  <cp:lastModifiedBy>Hillarie Thomas</cp:lastModifiedBy>
  <cp:revision>9</cp:revision>
  <dcterms:created xsi:type="dcterms:W3CDTF">2015-04-06T20:54:27Z</dcterms:created>
  <dcterms:modified xsi:type="dcterms:W3CDTF">2015-12-11T22:13:33Z</dcterms:modified>
</cp:coreProperties>
</file>