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362" r:id="rId2"/>
    <p:sldId id="755" r:id="rId3"/>
    <p:sldId id="417" r:id="rId4"/>
    <p:sldId id="325" r:id="rId5"/>
    <p:sldId id="489" r:id="rId6"/>
    <p:sldId id="629" r:id="rId7"/>
    <p:sldId id="513" r:id="rId8"/>
    <p:sldId id="518" r:id="rId9"/>
    <p:sldId id="753" r:id="rId10"/>
    <p:sldId id="631" r:id="rId11"/>
    <p:sldId id="674" r:id="rId12"/>
    <p:sldId id="675" r:id="rId13"/>
    <p:sldId id="676" r:id="rId14"/>
    <p:sldId id="553" r:id="rId15"/>
    <p:sldId id="695" r:id="rId16"/>
    <p:sldId id="648" r:id="rId17"/>
    <p:sldId id="696" r:id="rId18"/>
    <p:sldId id="717" r:id="rId19"/>
    <p:sldId id="649" r:id="rId20"/>
    <p:sldId id="719" r:id="rId21"/>
    <p:sldId id="698" r:id="rId22"/>
    <p:sldId id="721" r:id="rId23"/>
    <p:sldId id="699" r:id="rId24"/>
    <p:sldId id="723" r:id="rId25"/>
    <p:sldId id="700" r:id="rId26"/>
    <p:sldId id="726" r:id="rId27"/>
    <p:sldId id="701" r:id="rId28"/>
    <p:sldId id="754" r:id="rId29"/>
    <p:sldId id="750" r:id="rId30"/>
    <p:sldId id="668" r:id="rId31"/>
    <p:sldId id="745" r:id="rId32"/>
    <p:sldId id="516" r:id="rId33"/>
    <p:sldId id="569" r:id="rId34"/>
    <p:sldId id="679" r:id="rId35"/>
    <p:sldId id="654" r:id="rId36"/>
    <p:sldId id="703" r:id="rId37"/>
  </p:sldIdLst>
  <p:sldSz cx="9783763" cy="6400800"/>
  <p:notesSz cx="7315200" cy="9601200"/>
  <p:custDataLst>
    <p:tags r:id="rId40"/>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61061" indent="5763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23923" indent="113465"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86784" indent="169296"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47845" indent="22692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93467" algn="l" defTabSz="1037387"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3112160" algn="l" defTabSz="1037387"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630854" algn="l" defTabSz="1037387"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4149547" algn="l" defTabSz="1037387"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Sauerwein" initials="LS" lastIdx="48" clrIdx="0">
    <p:extLst>
      <p:ext uri="{19B8F6BF-5375-455C-9EA6-DF929625EA0E}">
        <p15:presenceInfo xmlns:p15="http://schemas.microsoft.com/office/powerpoint/2012/main" userId="S-1-5-21-2918321010-2013396369-4131215433-1180" providerId="AD"/>
      </p:ext>
    </p:extLst>
  </p:cmAuthor>
  <p:cmAuthor id="2" name="Sharon Reese" initials="SR" lastIdx="3" clrIdx="1"/>
  <p:cmAuthor id="3" name="Warren Zimmerman" initials="WZ" lastIdx="28" clrIdx="2">
    <p:extLst>
      <p:ext uri="{19B8F6BF-5375-455C-9EA6-DF929625EA0E}">
        <p15:presenceInfo xmlns:p15="http://schemas.microsoft.com/office/powerpoint/2012/main" userId="S-1-5-21-2918321010-2013396369-4131215433-2357" providerId="AD"/>
      </p:ext>
    </p:extLst>
  </p:cmAuthor>
  <p:cmAuthor id="4" name="James McNamara" initials="JM" lastIdx="77" clrIdx="3">
    <p:extLst>
      <p:ext uri="{19B8F6BF-5375-455C-9EA6-DF929625EA0E}">
        <p15:presenceInfo xmlns:p15="http://schemas.microsoft.com/office/powerpoint/2012/main" userId="James McNamara" providerId="None"/>
      </p:ext>
    </p:extLst>
  </p:cmAuthor>
  <p:cmAuthor id="5" name="Valerie Scheidt" initials="VS" lastIdx="204" clrIdx="4">
    <p:extLst>
      <p:ext uri="{19B8F6BF-5375-455C-9EA6-DF929625EA0E}">
        <p15:presenceInfo xmlns:p15="http://schemas.microsoft.com/office/powerpoint/2012/main" userId="d904e173530ba626" providerId="Windows Live"/>
      </p:ext>
    </p:extLst>
  </p:cmAuthor>
  <p:cmAuthor id="6" name="Lisa Sauerwein" initials="LS [2]" lastIdx="95" clrIdx="5">
    <p:extLst>
      <p:ext uri="{19B8F6BF-5375-455C-9EA6-DF929625EA0E}">
        <p15:presenceInfo xmlns:p15="http://schemas.microsoft.com/office/powerpoint/2012/main" userId="Lisa Sauerwe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D3D3D"/>
    <a:srgbClr val="E65F25"/>
    <a:srgbClr val="4A72A8"/>
    <a:srgbClr val="FFFFFF"/>
    <a:srgbClr val="7493BC"/>
    <a:srgbClr val="31ADAD"/>
    <a:srgbClr val="CB0101"/>
    <a:srgbClr val="83847B"/>
    <a:srgbClr val="E7E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5" autoAdjust="0"/>
    <p:restoredTop sz="89436" autoAdjust="0"/>
  </p:normalViewPr>
  <p:slideViewPr>
    <p:cSldViewPr>
      <p:cViewPr varScale="1">
        <p:scale>
          <a:sx n="88" d="100"/>
          <a:sy n="88" d="100"/>
        </p:scale>
        <p:origin x="1902" y="90"/>
      </p:cViewPr>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3324" y="-52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hangingPunct="1">
              <a:defRPr sz="1300">
                <a:latin typeface="Arial" charset="0"/>
                <a:cs typeface="Arial" charset="0"/>
              </a:defRPr>
            </a:lvl1pPr>
          </a:lstStyle>
          <a:p>
            <a:pPr>
              <a:defRPr/>
            </a:pPr>
            <a:endParaRPr lang="en-US" dirty="0"/>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eaLnBrk="1" hangingPunct="1">
              <a:defRPr sz="1300">
                <a:latin typeface="Arial" charset="0"/>
                <a:cs typeface="Arial" charset="0"/>
              </a:defRPr>
            </a:lvl1pPr>
          </a:lstStyle>
          <a:p>
            <a:pPr>
              <a:defRPr/>
            </a:pPr>
            <a:fld id="{58641BEB-5F0E-441B-A7D2-0E29A5AACDAF}" type="datetimeFigureOut">
              <a:rPr lang="en-US"/>
              <a:pPr>
                <a:defRPr/>
              </a:pPr>
              <a:t>9/15/2016</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eaLnBrk="1" hangingPunct="1">
              <a:defRPr sz="1300">
                <a:latin typeface="Arial" charset="0"/>
                <a:cs typeface="Arial" charset="0"/>
              </a:defRPr>
            </a:lvl1pPr>
          </a:lstStyle>
          <a:p>
            <a:pPr>
              <a:defRPr/>
            </a:pPr>
            <a:endParaRPr lang="en-US" dirty="0"/>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5DB295D9-9169-4122-BE1E-4ED20D883AEE}" type="slidenum">
              <a:rPr lang="en-US"/>
              <a:pPr>
                <a:defRPr/>
              </a:pPr>
              <a:t>‹#›</a:t>
            </a:fld>
            <a:endParaRPr lang="en-US" dirty="0"/>
          </a:p>
        </p:txBody>
      </p:sp>
    </p:spTree>
    <p:extLst>
      <p:ext uri="{BB962C8B-B14F-4D97-AF65-F5344CB8AC3E}">
        <p14:creationId xmlns:p14="http://schemas.microsoft.com/office/powerpoint/2010/main" val="1895198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EB7FB25A-97DF-4BAF-AF6A-CE31C4EA6AD4}" type="datetimeFigureOut">
              <a:rPr lang="en-US"/>
              <a:pPr>
                <a:defRPr/>
              </a:pPr>
              <a:t>9/15/2016</a:t>
            </a:fld>
            <a:endParaRPr lang="en-US" dirty="0"/>
          </a:p>
        </p:txBody>
      </p:sp>
      <p:sp>
        <p:nvSpPr>
          <p:cNvPr id="4" name="Slide Image Placeholder 3"/>
          <p:cNvSpPr>
            <a:spLocks noGrp="1" noRot="1" noChangeAspect="1"/>
          </p:cNvSpPr>
          <p:nvPr>
            <p:ph type="sldImg" idx="2"/>
          </p:nvPr>
        </p:nvSpPr>
        <p:spPr>
          <a:xfrm>
            <a:off x="906463" y="720725"/>
            <a:ext cx="5502275" cy="36004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A8C435E-6A17-4A9C-9B74-9408C556B811}" type="slidenum">
              <a:rPr lang="en-US"/>
              <a:pPr>
                <a:defRPr/>
              </a:pPr>
              <a:t>‹#›</a:t>
            </a:fld>
            <a:endParaRPr lang="en-US" dirty="0"/>
          </a:p>
        </p:txBody>
      </p:sp>
    </p:spTree>
    <p:extLst>
      <p:ext uri="{BB962C8B-B14F-4D97-AF65-F5344CB8AC3E}">
        <p14:creationId xmlns:p14="http://schemas.microsoft.com/office/powerpoint/2010/main" val="7188572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48" kern="1200">
        <a:solidFill>
          <a:schemeClr val="tx1"/>
        </a:solidFill>
        <a:latin typeface="+mn-lt"/>
        <a:ea typeface="+mn-ea"/>
        <a:cs typeface="+mn-cs"/>
      </a:defRPr>
    </a:lvl1pPr>
    <a:lvl2pPr marL="461061" algn="l" rtl="0" eaLnBrk="0" fontAlgn="base" hangingPunct="0">
      <a:spcBef>
        <a:spcPct val="30000"/>
      </a:spcBef>
      <a:spcAft>
        <a:spcPct val="0"/>
      </a:spcAft>
      <a:defRPr sz="1248" kern="1200">
        <a:solidFill>
          <a:schemeClr val="tx1"/>
        </a:solidFill>
        <a:latin typeface="+mn-lt"/>
        <a:ea typeface="+mn-ea"/>
        <a:cs typeface="+mn-cs"/>
      </a:defRPr>
    </a:lvl2pPr>
    <a:lvl3pPr marL="923923" algn="l" rtl="0" eaLnBrk="0" fontAlgn="base" hangingPunct="0">
      <a:spcBef>
        <a:spcPct val="30000"/>
      </a:spcBef>
      <a:spcAft>
        <a:spcPct val="0"/>
      </a:spcAft>
      <a:defRPr sz="1248" kern="1200">
        <a:solidFill>
          <a:schemeClr val="tx1"/>
        </a:solidFill>
        <a:latin typeface="+mn-lt"/>
        <a:ea typeface="+mn-ea"/>
        <a:cs typeface="+mn-cs"/>
      </a:defRPr>
    </a:lvl3pPr>
    <a:lvl4pPr marL="1386784" algn="l" rtl="0" eaLnBrk="0" fontAlgn="base" hangingPunct="0">
      <a:spcBef>
        <a:spcPct val="30000"/>
      </a:spcBef>
      <a:spcAft>
        <a:spcPct val="0"/>
      </a:spcAft>
      <a:defRPr sz="1248" kern="1200">
        <a:solidFill>
          <a:schemeClr val="tx1"/>
        </a:solidFill>
        <a:latin typeface="+mn-lt"/>
        <a:ea typeface="+mn-ea"/>
        <a:cs typeface="+mn-cs"/>
      </a:defRPr>
    </a:lvl4pPr>
    <a:lvl5pPr marL="1847845" algn="l" rtl="0" eaLnBrk="0" fontAlgn="base" hangingPunct="0">
      <a:spcBef>
        <a:spcPct val="30000"/>
      </a:spcBef>
      <a:spcAft>
        <a:spcPct val="0"/>
      </a:spcAft>
      <a:defRPr sz="1248" kern="1200">
        <a:solidFill>
          <a:schemeClr val="tx1"/>
        </a:solidFill>
        <a:latin typeface="+mn-lt"/>
        <a:ea typeface="+mn-ea"/>
        <a:cs typeface="+mn-cs"/>
      </a:defRPr>
    </a:lvl5pPr>
    <a:lvl6pPr marL="2311816" algn="l" defTabSz="924726" rtl="0" eaLnBrk="1" latinLnBrk="0" hangingPunct="1">
      <a:defRPr sz="1248" kern="1200">
        <a:solidFill>
          <a:schemeClr val="tx1"/>
        </a:solidFill>
        <a:latin typeface="+mn-lt"/>
        <a:ea typeface="+mn-ea"/>
        <a:cs typeface="+mn-cs"/>
      </a:defRPr>
    </a:lvl6pPr>
    <a:lvl7pPr marL="2774179" algn="l" defTabSz="924726" rtl="0" eaLnBrk="1" latinLnBrk="0" hangingPunct="1">
      <a:defRPr sz="1248" kern="1200">
        <a:solidFill>
          <a:schemeClr val="tx1"/>
        </a:solidFill>
        <a:latin typeface="+mn-lt"/>
        <a:ea typeface="+mn-ea"/>
        <a:cs typeface="+mn-cs"/>
      </a:defRPr>
    </a:lvl7pPr>
    <a:lvl8pPr marL="3236544" algn="l" defTabSz="924726" rtl="0" eaLnBrk="1" latinLnBrk="0" hangingPunct="1">
      <a:defRPr sz="1248" kern="1200">
        <a:solidFill>
          <a:schemeClr val="tx1"/>
        </a:solidFill>
        <a:latin typeface="+mn-lt"/>
        <a:ea typeface="+mn-ea"/>
        <a:cs typeface="+mn-cs"/>
      </a:defRPr>
    </a:lvl8pPr>
    <a:lvl9pPr marL="3698907" algn="l" defTabSz="924726" rtl="0" eaLnBrk="1" latinLnBrk="0" hangingPunct="1">
      <a:defRPr sz="124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1400" i="1" dirty="0">
              <a:solidFill>
                <a:srgbClr val="3D3D3D"/>
              </a:solidFill>
            </a:endParaRPr>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1</a:t>
            </a:fld>
            <a:endParaRPr lang="en-US" dirty="0"/>
          </a:p>
        </p:txBody>
      </p:sp>
    </p:spTree>
    <p:extLst>
      <p:ext uri="{BB962C8B-B14F-4D97-AF65-F5344CB8AC3E}">
        <p14:creationId xmlns:p14="http://schemas.microsoft.com/office/powerpoint/2010/main" val="4215519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10</a:t>
            </a:fld>
            <a:endParaRPr lang="en-US" dirty="0"/>
          </a:p>
        </p:txBody>
      </p:sp>
    </p:spTree>
    <p:extLst>
      <p:ext uri="{BB962C8B-B14F-4D97-AF65-F5344CB8AC3E}">
        <p14:creationId xmlns:p14="http://schemas.microsoft.com/office/powerpoint/2010/main" val="1969232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11</a:t>
            </a:fld>
            <a:endParaRPr lang="en-US" dirty="0"/>
          </a:p>
        </p:txBody>
      </p:sp>
    </p:spTree>
    <p:extLst>
      <p:ext uri="{BB962C8B-B14F-4D97-AF65-F5344CB8AC3E}">
        <p14:creationId xmlns:p14="http://schemas.microsoft.com/office/powerpoint/2010/main" val="2530709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12</a:t>
            </a:fld>
            <a:endParaRPr lang="en-US" dirty="0"/>
          </a:p>
        </p:txBody>
      </p:sp>
    </p:spTree>
    <p:extLst>
      <p:ext uri="{BB962C8B-B14F-4D97-AF65-F5344CB8AC3E}">
        <p14:creationId xmlns:p14="http://schemas.microsoft.com/office/powerpoint/2010/main" val="3608225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13</a:t>
            </a:fld>
            <a:endParaRPr lang="en-US" dirty="0"/>
          </a:p>
        </p:txBody>
      </p:sp>
    </p:spTree>
    <p:extLst>
      <p:ext uri="{BB962C8B-B14F-4D97-AF65-F5344CB8AC3E}">
        <p14:creationId xmlns:p14="http://schemas.microsoft.com/office/powerpoint/2010/main" val="2633967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48" kern="1200" dirty="0">
                <a:solidFill>
                  <a:schemeClr val="tx1"/>
                </a:solidFill>
                <a:effectLst/>
                <a:latin typeface="+mn-lt"/>
                <a:ea typeface="+mn-ea"/>
                <a:cs typeface="+mn-cs"/>
              </a:rPr>
              <a:t>  </a:t>
            </a:r>
          </a:p>
          <a:p>
            <a:endParaRPr lang="en-US" altLang="en-US" dirty="0">
              <a:latin typeface="Arial" panose="020B0604020202020204" pitchFamily="34" charset="0"/>
              <a:cs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AEA698B1-5E80-40D5-8469-58ED86B1E4AA}" type="slidenum">
              <a:rPr lang="en-US" altLang="en-US"/>
              <a:pPr>
                <a:spcBef>
                  <a:spcPct val="0"/>
                </a:spcBef>
              </a:pPr>
              <a:t>14</a:t>
            </a:fld>
            <a:endParaRPr lang="en-US" altLang="en-US" dirty="0"/>
          </a:p>
        </p:txBody>
      </p:sp>
    </p:spTree>
    <p:extLst>
      <p:ext uri="{BB962C8B-B14F-4D97-AF65-F5344CB8AC3E}">
        <p14:creationId xmlns:p14="http://schemas.microsoft.com/office/powerpoint/2010/main" val="996744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 slide contains a video.</a:t>
            </a:r>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15</a:t>
            </a:fld>
            <a:endParaRPr lang="en-US" dirty="0"/>
          </a:p>
        </p:txBody>
      </p:sp>
    </p:spTree>
    <p:extLst>
      <p:ext uri="{BB962C8B-B14F-4D97-AF65-F5344CB8AC3E}">
        <p14:creationId xmlns:p14="http://schemas.microsoft.com/office/powerpoint/2010/main" val="4268599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16</a:t>
            </a:fld>
            <a:endParaRPr lang="en-US" dirty="0"/>
          </a:p>
        </p:txBody>
      </p:sp>
    </p:spTree>
    <p:extLst>
      <p:ext uri="{BB962C8B-B14F-4D97-AF65-F5344CB8AC3E}">
        <p14:creationId xmlns:p14="http://schemas.microsoft.com/office/powerpoint/2010/main" val="1268630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17</a:t>
            </a:fld>
            <a:endParaRPr lang="en-US" dirty="0"/>
          </a:p>
        </p:txBody>
      </p:sp>
    </p:spTree>
    <p:extLst>
      <p:ext uri="{BB962C8B-B14F-4D97-AF65-F5344CB8AC3E}">
        <p14:creationId xmlns:p14="http://schemas.microsoft.com/office/powerpoint/2010/main" val="2359130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48" b="0" kern="1200">
                <a:solidFill>
                  <a:schemeClr val="tx1"/>
                </a:solidFill>
                <a:effectLst/>
                <a:latin typeface="+mn-lt"/>
                <a:ea typeface="+mn-ea"/>
                <a:cs typeface="+mn-cs"/>
              </a:rPr>
              <a:t>Note: This slide contains a video.</a:t>
            </a:r>
            <a:endParaRPr lang="en-US" sz="1248"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18</a:t>
            </a:fld>
            <a:endParaRPr lang="en-US" dirty="0"/>
          </a:p>
        </p:txBody>
      </p:sp>
    </p:spTree>
    <p:extLst>
      <p:ext uri="{BB962C8B-B14F-4D97-AF65-F5344CB8AC3E}">
        <p14:creationId xmlns:p14="http://schemas.microsoft.com/office/powerpoint/2010/main" val="274279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19</a:t>
            </a:fld>
            <a:endParaRPr lang="en-US" dirty="0"/>
          </a:p>
        </p:txBody>
      </p:sp>
    </p:spTree>
    <p:extLst>
      <p:ext uri="{BB962C8B-B14F-4D97-AF65-F5344CB8AC3E}">
        <p14:creationId xmlns:p14="http://schemas.microsoft.com/office/powerpoint/2010/main" val="4020652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809625" y="685800"/>
            <a:ext cx="5238750" cy="3429000"/>
          </a:xfrm>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84225" indent="-301625">
              <a:spcBef>
                <a:spcPct val="30000"/>
              </a:spcBef>
              <a:defRPr sz="1200">
                <a:solidFill>
                  <a:schemeClr val="tx1"/>
                </a:solidFill>
                <a:latin typeface="Arial" panose="020B0604020202020204" pitchFamily="34" charset="0"/>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cs typeface="Arial" panose="020B0604020202020204" pitchFamily="34" charset="0"/>
              </a:defRPr>
            </a:lvl5pPr>
            <a:lvl6pPr marL="26320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892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464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036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02F6B80-D341-48DC-95EC-E9DEC6508970}" type="slidenum">
              <a:rPr lang="en-US" altLang="en-US" sz="1300" smtClean="0"/>
              <a:pPr>
                <a:spcBef>
                  <a:spcPct val="0"/>
                </a:spcBef>
              </a:pPr>
              <a:t>2</a:t>
            </a:fld>
            <a:endParaRPr lang="en-US" altLang="en-US" sz="1300"/>
          </a:p>
        </p:txBody>
      </p:sp>
    </p:spTree>
    <p:extLst>
      <p:ext uri="{BB962C8B-B14F-4D97-AF65-F5344CB8AC3E}">
        <p14:creationId xmlns:p14="http://schemas.microsoft.com/office/powerpoint/2010/main" val="261513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a:t>Note: This slide contains a video.</a:t>
            </a:r>
            <a:endParaRPr lang="en-US" baseline="0"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20</a:t>
            </a:fld>
            <a:endParaRPr lang="en-US" dirty="0"/>
          </a:p>
        </p:txBody>
      </p:sp>
    </p:spTree>
    <p:extLst>
      <p:ext uri="{BB962C8B-B14F-4D97-AF65-F5344CB8AC3E}">
        <p14:creationId xmlns:p14="http://schemas.microsoft.com/office/powerpoint/2010/main" val="2109940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21</a:t>
            </a:fld>
            <a:endParaRPr lang="en-US" dirty="0"/>
          </a:p>
        </p:txBody>
      </p:sp>
    </p:spTree>
    <p:extLst>
      <p:ext uri="{BB962C8B-B14F-4D97-AF65-F5344CB8AC3E}">
        <p14:creationId xmlns:p14="http://schemas.microsoft.com/office/powerpoint/2010/main" val="386491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48" kern="1200">
                <a:solidFill>
                  <a:schemeClr val="tx1"/>
                </a:solidFill>
                <a:effectLst/>
                <a:latin typeface="+mn-lt"/>
                <a:ea typeface="+mn-ea"/>
                <a:cs typeface="+mn-cs"/>
              </a:rPr>
              <a:t>Note: This slide contains a video.</a:t>
            </a:r>
            <a:endParaRPr lang="en-US" sz="1248"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22</a:t>
            </a:fld>
            <a:endParaRPr lang="en-US" dirty="0"/>
          </a:p>
        </p:txBody>
      </p:sp>
    </p:spTree>
    <p:extLst>
      <p:ext uri="{BB962C8B-B14F-4D97-AF65-F5344CB8AC3E}">
        <p14:creationId xmlns:p14="http://schemas.microsoft.com/office/powerpoint/2010/main" val="3348742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23</a:t>
            </a:fld>
            <a:endParaRPr lang="en-US" dirty="0"/>
          </a:p>
        </p:txBody>
      </p:sp>
    </p:spTree>
    <p:extLst>
      <p:ext uri="{BB962C8B-B14F-4D97-AF65-F5344CB8AC3E}">
        <p14:creationId xmlns:p14="http://schemas.microsoft.com/office/powerpoint/2010/main" val="1783713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Note: This slide contains a video.</a:t>
            </a:r>
            <a:endParaRPr lang="en-US" b="0"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24</a:t>
            </a:fld>
            <a:endParaRPr lang="en-US" dirty="0"/>
          </a:p>
        </p:txBody>
      </p:sp>
    </p:spTree>
    <p:extLst>
      <p:ext uri="{BB962C8B-B14F-4D97-AF65-F5344CB8AC3E}">
        <p14:creationId xmlns:p14="http://schemas.microsoft.com/office/powerpoint/2010/main" val="736250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25</a:t>
            </a:fld>
            <a:endParaRPr lang="en-US" dirty="0"/>
          </a:p>
        </p:txBody>
      </p:sp>
    </p:spTree>
    <p:extLst>
      <p:ext uri="{BB962C8B-B14F-4D97-AF65-F5344CB8AC3E}">
        <p14:creationId xmlns:p14="http://schemas.microsoft.com/office/powerpoint/2010/main" val="1279021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Note: This slide contains a video.</a:t>
            </a:r>
            <a:endParaRPr lang="en-US" b="0" baseline="0"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26</a:t>
            </a:fld>
            <a:endParaRPr lang="en-US" dirty="0"/>
          </a:p>
        </p:txBody>
      </p:sp>
    </p:spTree>
    <p:extLst>
      <p:ext uri="{BB962C8B-B14F-4D97-AF65-F5344CB8AC3E}">
        <p14:creationId xmlns:p14="http://schemas.microsoft.com/office/powerpoint/2010/main" val="891456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27</a:t>
            </a:fld>
            <a:endParaRPr lang="en-US" dirty="0"/>
          </a:p>
        </p:txBody>
      </p:sp>
    </p:spTree>
    <p:extLst>
      <p:ext uri="{BB962C8B-B14F-4D97-AF65-F5344CB8AC3E}">
        <p14:creationId xmlns:p14="http://schemas.microsoft.com/office/powerpoint/2010/main" val="676638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48" kern="1200">
                <a:solidFill>
                  <a:schemeClr val="tx1"/>
                </a:solidFill>
                <a:effectLst/>
                <a:latin typeface="+mn-lt"/>
                <a:ea typeface="+mn-ea"/>
                <a:cs typeface="+mn-cs"/>
              </a:rPr>
              <a:t>Note:</a:t>
            </a:r>
            <a:r>
              <a:rPr lang="en-US" sz="1248" kern="1200" baseline="0">
                <a:solidFill>
                  <a:schemeClr val="tx1"/>
                </a:solidFill>
                <a:effectLst/>
                <a:latin typeface="+mn-lt"/>
                <a:ea typeface="+mn-ea"/>
                <a:cs typeface="+mn-cs"/>
              </a:rPr>
              <a:t> This slide contains a video.</a:t>
            </a:r>
            <a:endParaRPr lang="en-US" sz="1248"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28</a:t>
            </a:fld>
            <a:endParaRPr lang="en-US" dirty="0"/>
          </a:p>
        </p:txBody>
      </p:sp>
    </p:spTree>
    <p:extLst>
      <p:ext uri="{BB962C8B-B14F-4D97-AF65-F5344CB8AC3E}">
        <p14:creationId xmlns:p14="http://schemas.microsoft.com/office/powerpoint/2010/main" val="2860011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29</a:t>
            </a:fld>
            <a:endParaRPr lang="en-US" dirty="0"/>
          </a:p>
        </p:txBody>
      </p:sp>
    </p:spTree>
    <p:extLst>
      <p:ext uri="{BB962C8B-B14F-4D97-AF65-F5344CB8AC3E}">
        <p14:creationId xmlns:p14="http://schemas.microsoft.com/office/powerpoint/2010/main" val="951702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809625" y="685800"/>
            <a:ext cx="5238750" cy="3429000"/>
          </a:xfrm>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84225" indent="-301625">
              <a:spcBef>
                <a:spcPct val="30000"/>
              </a:spcBef>
              <a:defRPr sz="1200">
                <a:solidFill>
                  <a:schemeClr val="tx1"/>
                </a:solidFill>
                <a:latin typeface="Arial" panose="020B0604020202020204" pitchFamily="34" charset="0"/>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cs typeface="Arial" panose="020B0604020202020204" pitchFamily="34" charset="0"/>
              </a:defRPr>
            </a:lvl5pPr>
            <a:lvl6pPr marL="26320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892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464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036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02F6B80-D341-48DC-95EC-E9DEC6508970}" type="slidenum">
              <a:rPr lang="en-US" altLang="en-US" sz="1300" smtClean="0"/>
              <a:pPr>
                <a:spcBef>
                  <a:spcPct val="0"/>
                </a:spcBef>
              </a:pPr>
              <a:t>3</a:t>
            </a:fld>
            <a:endParaRPr lang="en-US" altLang="en-US" sz="1300" dirty="0"/>
          </a:p>
        </p:txBody>
      </p:sp>
    </p:spTree>
    <p:extLst>
      <p:ext uri="{BB962C8B-B14F-4D97-AF65-F5344CB8AC3E}">
        <p14:creationId xmlns:p14="http://schemas.microsoft.com/office/powerpoint/2010/main" val="3357002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this slide contains a video.</a:t>
            </a:r>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30</a:t>
            </a:fld>
            <a:endParaRPr lang="en-US" dirty="0"/>
          </a:p>
        </p:txBody>
      </p:sp>
    </p:spTree>
    <p:extLst>
      <p:ext uri="{BB962C8B-B14F-4D97-AF65-F5344CB8AC3E}">
        <p14:creationId xmlns:p14="http://schemas.microsoft.com/office/powerpoint/2010/main" val="3726566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 typeface="Wingdings" panose="05000000000000000000" pitchFamily="2" charset="2"/>
              <a:buNone/>
            </a:pPr>
            <a:endParaRPr lang="en-US" alt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874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AEA698B1-5E80-40D5-8469-58ED86B1E4AA}" type="slidenum">
              <a:rPr lang="en-US" altLang="en-US"/>
              <a:pPr>
                <a:spcBef>
                  <a:spcPct val="0"/>
                </a:spcBef>
              </a:pPr>
              <a:t>32</a:t>
            </a:fld>
            <a:endParaRPr lang="en-US" altLang="en-US" dirty="0"/>
          </a:p>
        </p:txBody>
      </p:sp>
    </p:spTree>
    <p:extLst>
      <p:ext uri="{BB962C8B-B14F-4D97-AF65-F5344CB8AC3E}">
        <p14:creationId xmlns:p14="http://schemas.microsoft.com/office/powerpoint/2010/main" val="1322203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33</a:t>
            </a:fld>
            <a:endParaRPr lang="en-US" dirty="0"/>
          </a:p>
        </p:txBody>
      </p:sp>
    </p:spTree>
    <p:extLst>
      <p:ext uri="{BB962C8B-B14F-4D97-AF65-F5344CB8AC3E}">
        <p14:creationId xmlns:p14="http://schemas.microsoft.com/office/powerpoint/2010/main" val="3829985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34</a:t>
            </a:fld>
            <a:endParaRPr lang="en-US" dirty="0"/>
          </a:p>
        </p:txBody>
      </p:sp>
    </p:spTree>
    <p:extLst>
      <p:ext uri="{BB962C8B-B14F-4D97-AF65-F5344CB8AC3E}">
        <p14:creationId xmlns:p14="http://schemas.microsoft.com/office/powerpoint/2010/main" val="1904068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35</a:t>
            </a:fld>
            <a:endParaRPr lang="en-US" dirty="0"/>
          </a:p>
        </p:txBody>
      </p:sp>
    </p:spTree>
    <p:extLst>
      <p:ext uri="{BB962C8B-B14F-4D97-AF65-F5344CB8AC3E}">
        <p14:creationId xmlns:p14="http://schemas.microsoft.com/office/powerpoint/2010/main" val="647011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EEA6A04-3BF0-4E22-A5A2-3BCF8DFFB6D9}" type="slidenum">
              <a:rPr lang="en-US" altLang="en-US"/>
              <a:pPr>
                <a:spcBef>
                  <a:spcPct val="0"/>
                </a:spcBef>
              </a:pPr>
              <a:t>36</a:t>
            </a:fld>
            <a:endParaRPr lang="en-US" altLang="en-US" dirty="0"/>
          </a:p>
        </p:txBody>
      </p:sp>
    </p:spTree>
    <p:extLst>
      <p:ext uri="{BB962C8B-B14F-4D97-AF65-F5344CB8AC3E}">
        <p14:creationId xmlns:p14="http://schemas.microsoft.com/office/powerpoint/2010/main" val="167358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AEA698B1-5E80-40D5-8469-58ED86B1E4AA}" type="slidenum">
              <a:rPr lang="en-US" altLang="en-US"/>
              <a:pPr>
                <a:spcBef>
                  <a:spcPct val="0"/>
                </a:spcBef>
              </a:pPr>
              <a:t>4</a:t>
            </a:fld>
            <a:endParaRPr lang="en-US" altLang="en-US" dirty="0"/>
          </a:p>
        </p:txBody>
      </p:sp>
    </p:spTree>
    <p:extLst>
      <p:ext uri="{BB962C8B-B14F-4D97-AF65-F5344CB8AC3E}">
        <p14:creationId xmlns:p14="http://schemas.microsoft.com/office/powerpoint/2010/main" val="2945085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EEA6A04-3BF0-4E22-A5A2-3BCF8DFFB6D9}" type="slidenum">
              <a:rPr lang="en-US" altLang="en-US"/>
              <a:pPr>
                <a:spcBef>
                  <a:spcPct val="0"/>
                </a:spcBef>
              </a:pPr>
              <a:t>5</a:t>
            </a:fld>
            <a:endParaRPr lang="en-US" altLang="en-US" dirty="0"/>
          </a:p>
        </p:txBody>
      </p:sp>
    </p:spTree>
    <p:extLst>
      <p:ext uri="{BB962C8B-B14F-4D97-AF65-F5344CB8AC3E}">
        <p14:creationId xmlns:p14="http://schemas.microsoft.com/office/powerpoint/2010/main" val="3632529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EEA6A04-3BF0-4E22-A5A2-3BCF8DFFB6D9}" type="slidenum">
              <a:rPr lang="en-US" altLang="en-US"/>
              <a:pPr>
                <a:spcBef>
                  <a:spcPct val="0"/>
                </a:spcBef>
              </a:pPr>
              <a:t>6</a:t>
            </a:fld>
            <a:endParaRPr lang="en-US" altLang="en-US" dirty="0"/>
          </a:p>
        </p:txBody>
      </p:sp>
    </p:spTree>
    <p:extLst>
      <p:ext uri="{BB962C8B-B14F-4D97-AF65-F5344CB8AC3E}">
        <p14:creationId xmlns:p14="http://schemas.microsoft.com/office/powerpoint/2010/main" val="1501319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AEA698B1-5E80-40D5-8469-58ED86B1E4AA}" type="slidenum">
              <a:rPr lang="en-US" altLang="en-US"/>
              <a:pPr>
                <a:spcBef>
                  <a:spcPct val="0"/>
                </a:spcBef>
              </a:pPr>
              <a:t>7</a:t>
            </a:fld>
            <a:endParaRPr lang="en-US" altLang="en-US" dirty="0"/>
          </a:p>
        </p:txBody>
      </p:sp>
    </p:spTree>
    <p:extLst>
      <p:ext uri="{BB962C8B-B14F-4D97-AF65-F5344CB8AC3E}">
        <p14:creationId xmlns:p14="http://schemas.microsoft.com/office/powerpoint/2010/main" val="3210868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8</a:t>
            </a:fld>
            <a:endParaRPr lang="en-US" dirty="0"/>
          </a:p>
        </p:txBody>
      </p:sp>
    </p:spTree>
    <p:extLst>
      <p:ext uri="{BB962C8B-B14F-4D97-AF65-F5344CB8AC3E}">
        <p14:creationId xmlns:p14="http://schemas.microsoft.com/office/powerpoint/2010/main" val="103893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8C435E-6A17-4A9C-9B74-9408C556B811}" type="slidenum">
              <a:rPr lang="en-US" smtClean="0"/>
              <a:pPr>
                <a:defRPr/>
              </a:pPr>
              <a:t>9</a:t>
            </a:fld>
            <a:endParaRPr lang="en-US" dirty="0"/>
          </a:p>
        </p:txBody>
      </p:sp>
    </p:spTree>
    <p:extLst>
      <p:ext uri="{BB962C8B-B14F-4D97-AF65-F5344CB8AC3E}">
        <p14:creationId xmlns:p14="http://schemas.microsoft.com/office/powerpoint/2010/main" val="2337650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Oval 3"/>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p:cNvCxnSpPr/>
          <p:nvPr userDrawn="1"/>
        </p:nvCxnSpPr>
        <p:spPr>
          <a:xfrm>
            <a:off x="320675" y="457200"/>
            <a:ext cx="91440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9"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452558"/>
      </p:ext>
    </p:extLst>
  </p:cSld>
  <p:clrMapOvr>
    <a:masterClrMapping/>
  </p:clrMapOvr>
  <p:extLst mod="1">
    <p:ext uri="{DCECCB84-F9BA-43D5-87BE-67443E8EF086}">
      <p15:sldGuideLst xmlns:p15="http://schemas.microsoft.com/office/powerpoint/2012/main">
        <p15:guide id="1" pos="250" userDrawn="1">
          <p15:clr>
            <a:srgbClr val="FBAE40"/>
          </p15:clr>
        </p15:guide>
        <p15:guide id="2" pos="5914" userDrawn="1">
          <p15:clr>
            <a:srgbClr val="FBAE40"/>
          </p15:clr>
        </p15:guide>
        <p15:guide id="3" pos="2074" userDrawn="1">
          <p15:clr>
            <a:srgbClr val="FBAE40"/>
          </p15:clr>
        </p15:guide>
        <p15:guide id="4" pos="2122" userDrawn="1">
          <p15:clr>
            <a:srgbClr val="FBAE40"/>
          </p15:clr>
        </p15:guide>
        <p15:guide id="5" pos="2170" userDrawn="1">
          <p15:clr>
            <a:srgbClr val="FBAE40"/>
          </p15:clr>
        </p15:guide>
        <p15:guide id="6" pos="4090" userDrawn="1">
          <p15:clr>
            <a:srgbClr val="FBAE40"/>
          </p15:clr>
        </p15:guide>
        <p15:guide id="7" pos="4042" userDrawn="1">
          <p15:clr>
            <a:srgbClr val="FBAE40"/>
          </p15:clr>
        </p15:guide>
        <p15:guide id="8" pos="399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columns - right image">
    <p:spTree>
      <p:nvGrpSpPr>
        <p:cNvPr id="1" name=""/>
        <p:cNvGrpSpPr/>
        <p:nvPr/>
      </p:nvGrpSpPr>
      <p:grpSpPr>
        <a:xfrm>
          <a:off x="0" y="0"/>
          <a:ext cx="0" cy="0"/>
          <a:chOff x="0" y="0"/>
          <a:chExt cx="0" cy="0"/>
        </a:xfrm>
      </p:grpSpPr>
      <p:sp>
        <p:nvSpPr>
          <p:cNvPr id="4" name="Oval 3"/>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9"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320675" y="457200"/>
            <a:ext cx="5866606"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766505"/>
      </p:ext>
    </p:extLst>
  </p:cSld>
  <p:clrMapOvr>
    <a:masterClrMapping/>
  </p:clrMapOvr>
  <p:extLst mod="1">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4090">
          <p15:clr>
            <a:srgbClr val="FBAE40"/>
          </p15:clr>
        </p15:guide>
        <p15:guide id="5" pos="2122">
          <p15:clr>
            <a:srgbClr val="FBAE40"/>
          </p15:clr>
        </p15:guide>
        <p15:guide id="6" pos="4042">
          <p15:clr>
            <a:srgbClr val="FBAE40"/>
          </p15:clr>
        </p15:guide>
        <p15:guide id="7" pos="2170">
          <p15:clr>
            <a:srgbClr val="FBAE40"/>
          </p15:clr>
        </p15:guide>
        <p15:guide id="8" pos="399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columns - no header">
    <p:spTree>
      <p:nvGrpSpPr>
        <p:cNvPr id="1" name=""/>
        <p:cNvGrpSpPr/>
        <p:nvPr/>
      </p:nvGrpSpPr>
      <p:grpSpPr>
        <a:xfrm>
          <a:off x="0" y="0"/>
          <a:ext cx="0" cy="0"/>
          <a:chOff x="0" y="0"/>
          <a:chExt cx="0" cy="0"/>
        </a:xfrm>
      </p:grpSpPr>
      <p:sp>
        <p:nvSpPr>
          <p:cNvPr id="4"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5"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0131454"/>
      </p:ext>
    </p:extLst>
  </p:cSld>
  <p:clrMapOvr>
    <a:masterClrMapping/>
  </p:clrMapOvr>
  <p:extLst mod="1">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4090">
          <p15:clr>
            <a:srgbClr val="FBAE40"/>
          </p15:clr>
        </p15:guide>
        <p15:guide id="5" pos="2122">
          <p15:clr>
            <a:srgbClr val="FBAE40"/>
          </p15:clr>
        </p15:guide>
        <p15:guide id="6" pos="4042">
          <p15:clr>
            <a:srgbClr val="FBAE40"/>
          </p15:clr>
        </p15:guide>
        <p15:guide id="7" pos="2170">
          <p15:clr>
            <a:srgbClr val="FBAE40"/>
          </p15:clr>
        </p15:guide>
        <p15:guide id="8" pos="399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2 columns">
    <p:spTree>
      <p:nvGrpSpPr>
        <p:cNvPr id="1" name=""/>
        <p:cNvGrpSpPr/>
        <p:nvPr/>
      </p:nvGrpSpPr>
      <p:grpSpPr>
        <a:xfrm>
          <a:off x="0" y="0"/>
          <a:ext cx="0" cy="0"/>
          <a:chOff x="0" y="0"/>
          <a:chExt cx="0" cy="0"/>
        </a:xfrm>
      </p:grpSpPr>
      <p:sp>
        <p:nvSpPr>
          <p:cNvPr id="5" name="Oval 4"/>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userDrawn="1"/>
        </p:nvCxnSpPr>
        <p:spPr>
          <a:xfrm>
            <a:off x="320675" y="457200"/>
            <a:ext cx="91440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10"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4748532"/>
      </p:ext>
    </p:extLst>
  </p:cSld>
  <p:clrMapOvr>
    <a:masterClrMapping/>
  </p:clrMapOvr>
  <p:extLst mod="1">
    <p:ext uri="{DCECCB84-F9BA-43D5-87BE-67443E8EF086}">
      <p15:sldGuideLst xmlns:p15="http://schemas.microsoft.com/office/powerpoint/2012/main">
        <p15:guide id="1" pos="3081">
          <p15:clr>
            <a:srgbClr val="FBAE40"/>
          </p15:clr>
        </p15:guide>
        <p15:guide id="2" pos="1642">
          <p15:clr>
            <a:srgbClr val="FBAE40"/>
          </p15:clr>
        </p15:guide>
        <p15:guide id="3" pos="4522">
          <p15:clr>
            <a:srgbClr val="FBAE40"/>
          </p15:clr>
        </p15:guide>
        <p15:guide id="4" pos="4570">
          <p15:clr>
            <a:srgbClr val="FBAE40"/>
          </p15:clr>
        </p15:guide>
        <p15:guide id="5" pos="4474">
          <p15:clr>
            <a:srgbClr val="FBAE40"/>
          </p15:clr>
        </p15:guide>
        <p15:guide id="6" pos="1690">
          <p15:clr>
            <a:srgbClr val="FBAE40"/>
          </p15:clr>
        </p15:guide>
        <p15:guide id="7" pos="1594">
          <p15:clr>
            <a:srgbClr val="FBAE40"/>
          </p15:clr>
        </p15:guide>
        <p15:guide id="8" pos="3034">
          <p15:clr>
            <a:srgbClr val="FBAE40"/>
          </p15:clr>
        </p15:guide>
        <p15:guide id="9" pos="250">
          <p15:clr>
            <a:srgbClr val="FBAE40"/>
          </p15:clr>
        </p15:guide>
        <p15:guide id="10" pos="5914">
          <p15:clr>
            <a:srgbClr val="FBAE40"/>
          </p15:clr>
        </p15:guide>
        <p15:guide id="11" pos="313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s - right half image">
    <p:spTree>
      <p:nvGrpSpPr>
        <p:cNvPr id="1" name=""/>
        <p:cNvGrpSpPr/>
        <p:nvPr/>
      </p:nvGrpSpPr>
      <p:grpSpPr>
        <a:xfrm>
          <a:off x="0" y="0"/>
          <a:ext cx="0" cy="0"/>
          <a:chOff x="0" y="0"/>
          <a:chExt cx="0" cy="0"/>
        </a:xfrm>
      </p:grpSpPr>
      <p:sp>
        <p:nvSpPr>
          <p:cNvPr id="5" name="Oval 4"/>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userDrawn="1"/>
        </p:nvCxnSpPr>
        <p:spPr>
          <a:xfrm>
            <a:off x="320675" y="457200"/>
            <a:ext cx="4342606"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320676" y="457200"/>
            <a:ext cx="4495799"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10" name="Content Placeholder 2"/>
          <p:cNvSpPr>
            <a:spLocks noGrp="1"/>
          </p:cNvSpPr>
          <p:nvPr>
            <p:ph idx="1"/>
          </p:nvPr>
        </p:nvSpPr>
        <p:spPr>
          <a:xfrm>
            <a:off x="320674" y="1371600"/>
            <a:ext cx="4495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9526786"/>
      </p:ext>
    </p:extLst>
  </p:cSld>
  <p:clrMapOvr>
    <a:masterClrMapping/>
  </p:clrMapOvr>
  <p:extLst mod="1">
    <p:ext uri="{DCECCB84-F9BA-43D5-87BE-67443E8EF086}">
      <p15:sldGuideLst xmlns:p15="http://schemas.microsoft.com/office/powerpoint/2012/main">
        <p15:guide id="1" pos="3081">
          <p15:clr>
            <a:srgbClr val="FBAE40"/>
          </p15:clr>
        </p15:guide>
        <p15:guide id="2" pos="1642">
          <p15:clr>
            <a:srgbClr val="FBAE40"/>
          </p15:clr>
        </p15:guide>
        <p15:guide id="3" pos="4522">
          <p15:clr>
            <a:srgbClr val="FBAE40"/>
          </p15:clr>
        </p15:guide>
        <p15:guide id="4" pos="4570">
          <p15:clr>
            <a:srgbClr val="FBAE40"/>
          </p15:clr>
        </p15:guide>
        <p15:guide id="5" pos="4474">
          <p15:clr>
            <a:srgbClr val="FBAE40"/>
          </p15:clr>
        </p15:guide>
        <p15:guide id="6" pos="1690">
          <p15:clr>
            <a:srgbClr val="FBAE40"/>
          </p15:clr>
        </p15:guide>
        <p15:guide id="7" pos="1594">
          <p15:clr>
            <a:srgbClr val="FBAE40"/>
          </p15:clr>
        </p15:guide>
        <p15:guide id="8" pos="3034">
          <p15:clr>
            <a:srgbClr val="FBAE40"/>
          </p15:clr>
        </p15:guide>
        <p15:guide id="9" pos="250">
          <p15:clr>
            <a:srgbClr val="FBAE40"/>
          </p15:clr>
        </p15:guide>
        <p15:guide id="10" pos="5914">
          <p15:clr>
            <a:srgbClr val="FBAE40"/>
          </p15:clr>
        </p15:guide>
        <p15:guide id="11" pos="313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2 columns - no header">
    <p:spTree>
      <p:nvGrpSpPr>
        <p:cNvPr id="1" name=""/>
        <p:cNvGrpSpPr/>
        <p:nvPr/>
      </p:nvGrpSpPr>
      <p:grpSpPr>
        <a:xfrm>
          <a:off x="0" y="0"/>
          <a:ext cx="0" cy="0"/>
          <a:chOff x="0" y="0"/>
          <a:chExt cx="0" cy="0"/>
        </a:xfrm>
      </p:grpSpPr>
      <p:sp>
        <p:nvSpPr>
          <p:cNvPr id="6"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a:t>Click to edit Master title style</a:t>
            </a:r>
            <a:endParaRPr lang="en-US" dirty="0"/>
          </a:p>
        </p:txBody>
      </p:sp>
      <p:sp>
        <p:nvSpPr>
          <p:cNvPr id="7"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9125648"/>
      </p:ext>
    </p:extLst>
  </p:cSld>
  <p:clrMapOvr>
    <a:masterClrMapping/>
  </p:clrMapOvr>
  <p:extLst mod="1">
    <p:ext uri="{DCECCB84-F9BA-43D5-87BE-67443E8EF086}">
      <p15:sldGuideLst xmlns:p15="http://schemas.microsoft.com/office/powerpoint/2012/main">
        <p15:guide id="1" pos="3081">
          <p15:clr>
            <a:srgbClr val="FBAE40"/>
          </p15:clr>
        </p15:guide>
        <p15:guide id="2" pos="1642">
          <p15:clr>
            <a:srgbClr val="FBAE40"/>
          </p15:clr>
        </p15:guide>
        <p15:guide id="3" pos="4522">
          <p15:clr>
            <a:srgbClr val="FBAE40"/>
          </p15:clr>
        </p15:guide>
        <p15:guide id="4" pos="4570">
          <p15:clr>
            <a:srgbClr val="FBAE40"/>
          </p15:clr>
        </p15:guide>
        <p15:guide id="5" pos="4474">
          <p15:clr>
            <a:srgbClr val="FBAE40"/>
          </p15:clr>
        </p15:guide>
        <p15:guide id="6" pos="1690">
          <p15:clr>
            <a:srgbClr val="FBAE40"/>
          </p15:clr>
        </p15:guide>
        <p15:guide id="7" pos="1594">
          <p15:clr>
            <a:srgbClr val="FBAE40"/>
          </p15:clr>
        </p15:guide>
        <p15:guide id="8" pos="3034">
          <p15:clr>
            <a:srgbClr val="FBAE40"/>
          </p15:clr>
        </p15:guide>
        <p15:guide id="9" pos="250">
          <p15:clr>
            <a:srgbClr val="FBAE40"/>
          </p15:clr>
        </p15:guide>
        <p15:guide id="10" pos="5914">
          <p15:clr>
            <a:srgbClr val="FBAE40"/>
          </p15:clr>
        </p15:guide>
        <p15:guide id="11" pos="313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3 columns">
    <p:spTree>
      <p:nvGrpSpPr>
        <p:cNvPr id="1" name=""/>
        <p:cNvGrpSpPr/>
        <p:nvPr/>
      </p:nvGrpSpPr>
      <p:grpSpPr>
        <a:xfrm>
          <a:off x="0" y="0"/>
          <a:ext cx="0" cy="0"/>
          <a:chOff x="0" y="0"/>
          <a:chExt cx="0" cy="0"/>
        </a:xfrm>
      </p:grpSpPr>
      <p:sp>
        <p:nvSpPr>
          <p:cNvPr id="4" name="Oval 3"/>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320675" y="457200"/>
            <a:ext cx="91440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988310"/>
      </p:ext>
    </p:extLst>
  </p:cSld>
  <p:clrMapOvr>
    <a:masterClrMapping/>
  </p:clrMapOvr>
  <p:extLst mod="1">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2122">
          <p15:clr>
            <a:srgbClr val="FBAE40"/>
          </p15:clr>
        </p15:guide>
        <p15:guide id="5" pos="2170">
          <p15:clr>
            <a:srgbClr val="FBAE40"/>
          </p15:clr>
        </p15:guide>
        <p15:guide id="6" pos="4090">
          <p15:clr>
            <a:srgbClr val="FBAE40"/>
          </p15:clr>
        </p15:guide>
        <p15:guide id="7" pos="4042">
          <p15:clr>
            <a:srgbClr val="FBAE40"/>
          </p15:clr>
        </p15:guide>
        <p15:guide id="8" pos="399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3 columns - right image">
    <p:spTree>
      <p:nvGrpSpPr>
        <p:cNvPr id="1" name=""/>
        <p:cNvGrpSpPr/>
        <p:nvPr/>
      </p:nvGrpSpPr>
      <p:grpSpPr>
        <a:xfrm>
          <a:off x="0" y="0"/>
          <a:ext cx="0" cy="0"/>
          <a:chOff x="0" y="0"/>
          <a:chExt cx="0" cy="0"/>
        </a:xfrm>
      </p:grpSpPr>
      <p:sp>
        <p:nvSpPr>
          <p:cNvPr id="4" name="Oval 3"/>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320675" y="457200"/>
            <a:ext cx="5866606"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552251"/>
      </p:ext>
    </p:extLst>
  </p:cSld>
  <p:clrMapOvr>
    <a:masterClrMapping/>
  </p:clrMapOvr>
  <p:extLst mod="1">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4090">
          <p15:clr>
            <a:srgbClr val="FBAE40"/>
          </p15:clr>
        </p15:guide>
        <p15:guide id="5" pos="2122">
          <p15:clr>
            <a:srgbClr val="FBAE40"/>
          </p15:clr>
        </p15:guide>
        <p15:guide id="6" pos="4042">
          <p15:clr>
            <a:srgbClr val="FBAE40"/>
          </p15:clr>
        </p15:guide>
        <p15:guide id="7" pos="2170">
          <p15:clr>
            <a:srgbClr val="FBAE40"/>
          </p15:clr>
        </p15:guide>
        <p15:guide id="8" pos="399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94" y="5857875"/>
            <a:ext cx="9782175" cy="542925"/>
          </a:xfrm>
          <a:prstGeom prst="rect">
            <a:avLst/>
          </a:prstGeom>
        </p:spPr>
      </p:pic>
      <p:sp>
        <p:nvSpPr>
          <p:cNvPr id="14" name="Rectangle 13"/>
          <p:cNvSpPr/>
          <p:nvPr userDrawn="1"/>
        </p:nvSpPr>
        <p:spPr>
          <a:xfrm>
            <a:off x="0" y="-2500"/>
            <a:ext cx="9783763" cy="274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8092281" y="5943600"/>
            <a:ext cx="1524000" cy="381000"/>
          </a:xfrm>
          <a:prstGeom prst="rect">
            <a:avLst/>
          </a:prstGeom>
          <a:solidFill>
            <a:srgbClr val="E7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45" r:id="rId1"/>
    <p:sldLayoutId id="2147483747" r:id="rId2"/>
    <p:sldLayoutId id="2147483748" r:id="rId3"/>
    <p:sldLayoutId id="2147483749" r:id="rId4"/>
    <p:sldLayoutId id="2147483750" r:id="rId5"/>
    <p:sldLayoutId id="2147483751" r:id="rId6"/>
    <p:sldLayoutId id="2147483754" r:id="rId7"/>
    <p:sldLayoutId id="2147483755" r:id="rId8"/>
  </p:sldLayoutIdLst>
  <p:txStyles>
    <p:titleStyle>
      <a:lvl1pPr algn="ctr" rtl="0" eaLnBrk="1" fontAlgn="base" hangingPunct="1">
        <a:spcBef>
          <a:spcPct val="0"/>
        </a:spcBef>
        <a:spcAft>
          <a:spcPct val="0"/>
        </a:spcAft>
        <a:defRPr sz="3900">
          <a:solidFill>
            <a:schemeClr val="tx2"/>
          </a:solidFill>
          <a:latin typeface="+mj-lt"/>
          <a:ea typeface="+mj-ea"/>
          <a:cs typeface="+mj-cs"/>
        </a:defRPr>
      </a:lvl1pPr>
      <a:lvl2pPr algn="ctr" rtl="0" eaLnBrk="1" fontAlgn="base" hangingPunct="1">
        <a:spcBef>
          <a:spcPct val="0"/>
        </a:spcBef>
        <a:spcAft>
          <a:spcPct val="0"/>
        </a:spcAft>
        <a:defRPr sz="3900">
          <a:solidFill>
            <a:schemeClr val="tx2"/>
          </a:solidFill>
          <a:latin typeface="Tahoma" pitchFamily="34" charset="0"/>
          <a:cs typeface="Arial" charset="0"/>
        </a:defRPr>
      </a:lvl2pPr>
      <a:lvl3pPr algn="ctr" rtl="0" eaLnBrk="1" fontAlgn="base" hangingPunct="1">
        <a:spcBef>
          <a:spcPct val="0"/>
        </a:spcBef>
        <a:spcAft>
          <a:spcPct val="0"/>
        </a:spcAft>
        <a:defRPr sz="3900">
          <a:solidFill>
            <a:schemeClr val="tx2"/>
          </a:solidFill>
          <a:latin typeface="Tahoma" pitchFamily="34" charset="0"/>
          <a:cs typeface="Arial" charset="0"/>
        </a:defRPr>
      </a:lvl3pPr>
      <a:lvl4pPr algn="ctr" rtl="0" eaLnBrk="1" fontAlgn="base" hangingPunct="1">
        <a:spcBef>
          <a:spcPct val="0"/>
        </a:spcBef>
        <a:spcAft>
          <a:spcPct val="0"/>
        </a:spcAft>
        <a:defRPr sz="3900">
          <a:solidFill>
            <a:schemeClr val="tx2"/>
          </a:solidFill>
          <a:latin typeface="Tahoma" pitchFamily="34" charset="0"/>
          <a:cs typeface="Arial" charset="0"/>
        </a:defRPr>
      </a:lvl4pPr>
      <a:lvl5pPr algn="ctr" rtl="0" eaLnBrk="1" fontAlgn="base" hangingPunct="1">
        <a:spcBef>
          <a:spcPct val="0"/>
        </a:spcBef>
        <a:spcAft>
          <a:spcPct val="0"/>
        </a:spcAft>
        <a:defRPr sz="3900">
          <a:solidFill>
            <a:schemeClr val="tx2"/>
          </a:solidFill>
          <a:latin typeface="Tahoma" pitchFamily="34" charset="0"/>
          <a:cs typeface="Arial" charset="0"/>
        </a:defRPr>
      </a:lvl5pPr>
      <a:lvl6pPr marL="407548" algn="ctr" rtl="0" eaLnBrk="1" fontAlgn="base" hangingPunct="1">
        <a:spcBef>
          <a:spcPct val="0"/>
        </a:spcBef>
        <a:spcAft>
          <a:spcPct val="0"/>
        </a:spcAft>
        <a:defRPr sz="3900">
          <a:solidFill>
            <a:schemeClr val="tx2"/>
          </a:solidFill>
          <a:latin typeface="Arial" charset="0"/>
          <a:cs typeface="Arial" charset="0"/>
        </a:defRPr>
      </a:lvl6pPr>
      <a:lvl7pPr marL="815096" algn="ctr" rtl="0" eaLnBrk="1" fontAlgn="base" hangingPunct="1">
        <a:spcBef>
          <a:spcPct val="0"/>
        </a:spcBef>
        <a:spcAft>
          <a:spcPct val="0"/>
        </a:spcAft>
        <a:defRPr sz="3900">
          <a:solidFill>
            <a:schemeClr val="tx2"/>
          </a:solidFill>
          <a:latin typeface="Arial" charset="0"/>
          <a:cs typeface="Arial" charset="0"/>
        </a:defRPr>
      </a:lvl7pPr>
      <a:lvl8pPr marL="1222644" algn="ctr" rtl="0" eaLnBrk="1" fontAlgn="base" hangingPunct="1">
        <a:spcBef>
          <a:spcPct val="0"/>
        </a:spcBef>
        <a:spcAft>
          <a:spcPct val="0"/>
        </a:spcAft>
        <a:defRPr sz="3900">
          <a:solidFill>
            <a:schemeClr val="tx2"/>
          </a:solidFill>
          <a:latin typeface="Arial" charset="0"/>
          <a:cs typeface="Arial" charset="0"/>
        </a:defRPr>
      </a:lvl8pPr>
      <a:lvl9pPr marL="1630192" algn="ctr" rtl="0" eaLnBrk="1" fontAlgn="base" hangingPunct="1">
        <a:spcBef>
          <a:spcPct val="0"/>
        </a:spcBef>
        <a:spcAft>
          <a:spcPct val="0"/>
        </a:spcAft>
        <a:defRPr sz="3900">
          <a:solidFill>
            <a:schemeClr val="tx2"/>
          </a:solidFill>
          <a:latin typeface="Arial" charset="0"/>
          <a:cs typeface="Arial" charset="0"/>
        </a:defRPr>
      </a:lvl9pPr>
    </p:titleStyle>
    <p:bodyStyle>
      <a:lvl1pPr marL="304800" indent="-304800" algn="l" rtl="0" eaLnBrk="1" fontAlgn="base" hangingPunct="1">
        <a:spcBef>
          <a:spcPct val="20000"/>
        </a:spcBef>
        <a:spcAft>
          <a:spcPct val="0"/>
        </a:spcAft>
        <a:buChar char="•"/>
        <a:defRPr sz="2900">
          <a:solidFill>
            <a:schemeClr val="tx1"/>
          </a:solidFill>
          <a:latin typeface="+mn-lt"/>
          <a:ea typeface="+mn-ea"/>
          <a:cs typeface="+mn-cs"/>
        </a:defRPr>
      </a:lvl1pPr>
      <a:lvl2pPr marL="661988" indent="-254000" algn="l" rtl="0" eaLnBrk="1" fontAlgn="base" hangingPunct="1">
        <a:spcBef>
          <a:spcPct val="20000"/>
        </a:spcBef>
        <a:spcAft>
          <a:spcPct val="0"/>
        </a:spcAft>
        <a:buChar char="–"/>
        <a:defRPr sz="2500">
          <a:solidFill>
            <a:schemeClr val="tx1"/>
          </a:solidFill>
          <a:latin typeface="+mn-lt"/>
          <a:cs typeface="+mn-cs"/>
        </a:defRPr>
      </a:lvl2pPr>
      <a:lvl3pPr marL="1017588" indent="-203200" algn="l" rtl="0" eaLnBrk="1" fontAlgn="base" hangingPunct="1">
        <a:spcBef>
          <a:spcPct val="20000"/>
        </a:spcBef>
        <a:spcAft>
          <a:spcPct val="0"/>
        </a:spcAft>
        <a:buChar char="•"/>
        <a:defRPr sz="2100">
          <a:solidFill>
            <a:schemeClr val="tx1"/>
          </a:solidFill>
          <a:latin typeface="+mn-lt"/>
          <a:cs typeface="+mn-cs"/>
        </a:defRPr>
      </a:lvl3pPr>
      <a:lvl4pPr marL="1425575" indent="-203200" algn="l" rtl="0" eaLnBrk="1" fontAlgn="base" hangingPunct="1">
        <a:spcBef>
          <a:spcPct val="20000"/>
        </a:spcBef>
        <a:spcAft>
          <a:spcPct val="0"/>
        </a:spcAft>
        <a:buChar char="–"/>
        <a:defRPr>
          <a:solidFill>
            <a:schemeClr val="tx1"/>
          </a:solidFill>
          <a:latin typeface="+mn-lt"/>
          <a:cs typeface="+mn-cs"/>
        </a:defRPr>
      </a:lvl4pPr>
      <a:lvl5pPr marL="1833563" indent="-203200" algn="l" rtl="0" eaLnBrk="1" fontAlgn="base" hangingPunct="1">
        <a:spcBef>
          <a:spcPct val="20000"/>
        </a:spcBef>
        <a:spcAft>
          <a:spcPct val="0"/>
        </a:spcAft>
        <a:buChar char="»"/>
        <a:defRPr>
          <a:solidFill>
            <a:schemeClr val="tx1"/>
          </a:solidFill>
          <a:latin typeface="+mn-lt"/>
          <a:cs typeface="+mn-cs"/>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p:bodyStyle>
    <p:otherStyle>
      <a:defPPr>
        <a:defRPr lang="en-US"/>
      </a:defPPr>
      <a:lvl1pPr marL="0" algn="l" defTabSz="815096" rtl="0" eaLnBrk="1" latinLnBrk="0" hangingPunct="1">
        <a:defRPr sz="1600" kern="1200">
          <a:solidFill>
            <a:schemeClr val="tx1"/>
          </a:solidFill>
          <a:latin typeface="+mn-lt"/>
          <a:ea typeface="+mn-ea"/>
          <a:cs typeface="+mn-cs"/>
        </a:defRPr>
      </a:lvl1pPr>
      <a:lvl2pPr marL="407548" algn="l" defTabSz="815096" rtl="0" eaLnBrk="1" latinLnBrk="0" hangingPunct="1">
        <a:defRPr sz="1600" kern="1200">
          <a:solidFill>
            <a:schemeClr val="tx1"/>
          </a:solidFill>
          <a:latin typeface="+mn-lt"/>
          <a:ea typeface="+mn-ea"/>
          <a:cs typeface="+mn-cs"/>
        </a:defRPr>
      </a:lvl2pPr>
      <a:lvl3pPr marL="815096" algn="l" defTabSz="815096" rtl="0" eaLnBrk="1" latinLnBrk="0" hangingPunct="1">
        <a:defRPr sz="1600" kern="1200">
          <a:solidFill>
            <a:schemeClr val="tx1"/>
          </a:solidFill>
          <a:latin typeface="+mn-lt"/>
          <a:ea typeface="+mn-ea"/>
          <a:cs typeface="+mn-cs"/>
        </a:defRPr>
      </a:lvl3pPr>
      <a:lvl4pPr marL="1222644" algn="l" defTabSz="815096" rtl="0" eaLnBrk="1" latinLnBrk="0" hangingPunct="1">
        <a:defRPr sz="1600" kern="1200">
          <a:solidFill>
            <a:schemeClr val="tx1"/>
          </a:solidFill>
          <a:latin typeface="+mn-lt"/>
          <a:ea typeface="+mn-ea"/>
          <a:cs typeface="+mn-cs"/>
        </a:defRPr>
      </a:lvl4pPr>
      <a:lvl5pPr marL="1630192" algn="l" defTabSz="815096" rtl="0" eaLnBrk="1" latinLnBrk="0" hangingPunct="1">
        <a:defRPr sz="1600" kern="1200">
          <a:solidFill>
            <a:schemeClr val="tx1"/>
          </a:solidFill>
          <a:latin typeface="+mn-lt"/>
          <a:ea typeface="+mn-ea"/>
          <a:cs typeface="+mn-cs"/>
        </a:defRPr>
      </a:lvl5pPr>
      <a:lvl6pPr marL="2037740" algn="l" defTabSz="815096" rtl="0" eaLnBrk="1" latinLnBrk="0" hangingPunct="1">
        <a:defRPr sz="1600" kern="1200">
          <a:solidFill>
            <a:schemeClr val="tx1"/>
          </a:solidFill>
          <a:latin typeface="+mn-lt"/>
          <a:ea typeface="+mn-ea"/>
          <a:cs typeface="+mn-cs"/>
        </a:defRPr>
      </a:lvl6pPr>
      <a:lvl7pPr marL="2445288" algn="l" defTabSz="815096" rtl="0" eaLnBrk="1" latinLnBrk="0" hangingPunct="1">
        <a:defRPr sz="1600" kern="1200">
          <a:solidFill>
            <a:schemeClr val="tx1"/>
          </a:solidFill>
          <a:latin typeface="+mn-lt"/>
          <a:ea typeface="+mn-ea"/>
          <a:cs typeface="+mn-cs"/>
        </a:defRPr>
      </a:lvl7pPr>
      <a:lvl8pPr marL="2852837" algn="l" defTabSz="815096" rtl="0" eaLnBrk="1" latinLnBrk="0" hangingPunct="1">
        <a:defRPr sz="1600" kern="1200">
          <a:solidFill>
            <a:schemeClr val="tx1"/>
          </a:solidFill>
          <a:latin typeface="+mn-lt"/>
          <a:ea typeface="+mn-ea"/>
          <a:cs typeface="+mn-cs"/>
        </a:defRPr>
      </a:lvl8pPr>
      <a:lvl9pPr marL="3260385" algn="l" defTabSz="815096" rtl="0" eaLnBrk="1" latinLnBrk="0" hangingPunct="1">
        <a:defRPr sz="16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64" userDrawn="1">
          <p15:clr>
            <a:srgbClr val="F26B43"/>
          </p15:clr>
        </p15:guide>
        <p15:guide id="2" pos="202" userDrawn="1">
          <p15:clr>
            <a:srgbClr val="F26B43"/>
          </p15:clr>
        </p15:guide>
        <p15:guide id="3" pos="5962" userDrawn="1">
          <p15:clr>
            <a:srgbClr val="F26B43"/>
          </p15:clr>
        </p15:guide>
        <p15:guide id="4" orient="horz" pos="288" userDrawn="1">
          <p15:clr>
            <a:srgbClr val="F26B43"/>
          </p15:clr>
        </p15:guide>
        <p15:guide id="5" orient="horz" pos="3696" userDrawn="1">
          <p15:clr>
            <a:srgbClr val="F26B43"/>
          </p15:clr>
        </p15:guide>
        <p15:guide id="6" orient="horz" pos="912" userDrawn="1">
          <p15:clr>
            <a:srgbClr val="F26B43"/>
          </p15:clr>
        </p15:guide>
        <p15:guide id="7" orient="horz"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8.xml"/><Relationship Id="rId6" Type="http://schemas.openxmlformats.org/officeDocument/2006/relationships/image" Target="../media/image15.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wmf"/><Relationship Id="rId2" Type="http://schemas.openxmlformats.org/officeDocument/2006/relationships/tags" Target="../tags/tag1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0.xml"/><Relationship Id="rId6" Type="http://schemas.openxmlformats.org/officeDocument/2006/relationships/image" Target="../media/image18.png"/><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22.xml"/><Relationship Id="rId6" Type="http://schemas.openxmlformats.org/officeDocument/2006/relationships/image" Target="../media/image19.png"/><Relationship Id="rId5" Type="http://schemas.openxmlformats.org/officeDocument/2006/relationships/notesSlide" Target="../notesSlides/notesSlide22.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24.xml"/><Relationship Id="rId6" Type="http://schemas.openxmlformats.org/officeDocument/2006/relationships/image" Target="../media/image20.png"/><Relationship Id="rId5" Type="http://schemas.openxmlformats.org/officeDocument/2006/relationships/notesSlide" Target="../notesSlides/notesSlide24.xml"/><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26.xml"/><Relationship Id="rId6" Type="http://schemas.openxmlformats.org/officeDocument/2006/relationships/image" Target="../media/image22.png"/><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video" Target="../media/media7.mp4"/><Relationship Id="rId2" Type="http://schemas.microsoft.com/office/2007/relationships/media" Target="../media/media7.mp4"/><Relationship Id="rId1" Type="http://schemas.openxmlformats.org/officeDocument/2006/relationships/tags" Target="../tags/tag28.xml"/><Relationship Id="rId6" Type="http://schemas.openxmlformats.org/officeDocument/2006/relationships/image" Target="../media/image24.png"/><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video" Target="../media/media8.mp4"/><Relationship Id="rId2" Type="http://schemas.microsoft.com/office/2007/relationships/media" Target="../media/media8.mp4"/><Relationship Id="rId1" Type="http://schemas.openxmlformats.org/officeDocument/2006/relationships/tags" Target="../tags/tag30.xml"/><Relationship Id="rId6" Type="http://schemas.openxmlformats.org/officeDocument/2006/relationships/image" Target="../media/image27.png"/><Relationship Id="rId5" Type="http://schemas.openxmlformats.org/officeDocument/2006/relationships/notesSlide" Target="../notesSlides/notesSlide30.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3.xml"/><Relationship Id="rId5" Type="http://schemas.openxmlformats.org/officeDocument/2006/relationships/image" Target="../media/image29.jp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30.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31.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2870" b="22781"/>
          <a:stretch/>
        </p:blipFill>
        <p:spPr>
          <a:xfrm>
            <a:off x="-1850" y="0"/>
            <a:ext cx="9784688" cy="4191000"/>
          </a:xfrm>
          <a:prstGeom prst="rect">
            <a:avLst/>
          </a:prstGeom>
        </p:spPr>
      </p:pic>
      <p:sp>
        <p:nvSpPr>
          <p:cNvPr id="8" name="Rectangle 7"/>
          <p:cNvSpPr/>
          <p:nvPr/>
        </p:nvSpPr>
        <p:spPr>
          <a:xfrm>
            <a:off x="-925" y="4191000"/>
            <a:ext cx="9783763" cy="169545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150269" y="3962400"/>
            <a:ext cx="5484812" cy="685800"/>
          </a:xfrm>
          <a:prstGeom prst="rect">
            <a:avLst/>
          </a:prstGeom>
          <a:solidFill>
            <a:srgbClr val="000000">
              <a:alpha val="80000"/>
            </a:srgbClr>
          </a:solidFill>
          <a:ln w="6350">
            <a:solidFill>
              <a:srgbClr val="CA3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20675" y="5038725"/>
            <a:ext cx="9144000" cy="369332"/>
          </a:xfrm>
          <a:prstGeom prst="rect">
            <a:avLst/>
          </a:prstGeom>
        </p:spPr>
        <p:txBody>
          <a:bodyPr wrap="square" rtlCol="0">
            <a:spAutoFit/>
          </a:bodyPr>
          <a:lstStyle/>
          <a:p>
            <a:pPr algn="ctr">
              <a:spcAft>
                <a:spcPts val="1800"/>
              </a:spcAft>
            </a:pPr>
            <a:r>
              <a:rPr lang="en-US" i="1" kern="0" dirty="0">
                <a:solidFill>
                  <a:schemeClr val="bg1">
                    <a:lumMod val="95000"/>
                  </a:schemeClr>
                </a:solidFill>
                <a:latin typeface="+mj-lt"/>
                <a:ea typeface="Open Sans Light" panose="020B0306030504020204" pitchFamily="34" charset="0"/>
                <a:cs typeface="Open Sans Light" panose="020B0306030504020204" pitchFamily="34" charset="0"/>
              </a:rPr>
              <a:t>Hazard Analysis &amp; Critical Control Points </a:t>
            </a:r>
          </a:p>
        </p:txBody>
      </p:sp>
      <p:sp>
        <p:nvSpPr>
          <p:cNvPr id="2" name="Title 1"/>
          <p:cNvSpPr>
            <a:spLocks noGrp="1"/>
          </p:cNvSpPr>
          <p:nvPr>
            <p:ph type="title"/>
          </p:nvPr>
        </p:nvSpPr>
        <p:spPr>
          <a:xfrm>
            <a:off x="1877334" y="4033172"/>
            <a:ext cx="6019800" cy="615028"/>
          </a:xfrm>
        </p:spPr>
        <p:txBody>
          <a:bodyPr/>
          <a:lstStyle/>
          <a:p>
            <a:pPr algn="ctr"/>
            <a:r>
              <a:rPr lang="en-US" sz="3200" b="0" dirty="0">
                <a:solidFill>
                  <a:schemeClr val="bg1">
                    <a:lumMod val="95000"/>
                  </a:schemeClr>
                </a:solidFill>
                <a:latin typeface="+mj-lt"/>
                <a:ea typeface="Open Sans Light" panose="020B0306030504020204" pitchFamily="34" charset="0"/>
                <a:cs typeface="Open Sans Light" panose="020B0306030504020204" pitchFamily="34" charset="0"/>
              </a:rPr>
              <a:t>UNDERSTANDING</a:t>
            </a:r>
            <a:r>
              <a:rPr lang="en-US" sz="3200" dirty="0">
                <a:solidFill>
                  <a:schemeClr val="bg1">
                    <a:lumMod val="95000"/>
                  </a:schemeClr>
                </a:solidFill>
                <a:latin typeface="+mj-lt"/>
                <a:ea typeface="Open Sans Light" panose="020B0306030504020204" pitchFamily="34" charset="0"/>
                <a:cs typeface="Open Sans Light" panose="020B0306030504020204" pitchFamily="34" charset="0"/>
              </a:rPr>
              <a:t> </a:t>
            </a:r>
            <a:r>
              <a:rPr lang="en-US" sz="3200" dirty="0">
                <a:solidFill>
                  <a:srgbClr val="E4B144"/>
                </a:solidFill>
                <a:latin typeface="+mj-lt"/>
                <a:ea typeface="Open Sans Extrabold" panose="020B0906030804020204" pitchFamily="34" charset="0"/>
                <a:cs typeface="Open Sans Extrabold" panose="020B0906030804020204" pitchFamily="34" charset="0"/>
              </a:rPr>
              <a:t>HACCP</a:t>
            </a:r>
            <a:endParaRPr lang="en-US" sz="3200" dirty="0">
              <a:latin typeface="+mj-lt"/>
            </a:endParaRPr>
          </a:p>
        </p:txBody>
      </p:sp>
    </p:spTree>
    <p:custDataLst>
      <p:tags r:id="rId1"/>
    </p:custDataLst>
    <p:extLst>
      <p:ext uri="{BB962C8B-B14F-4D97-AF65-F5344CB8AC3E}">
        <p14:creationId xmlns:p14="http://schemas.microsoft.com/office/powerpoint/2010/main" val="287021663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0324" r="30512"/>
          <a:stretch/>
        </p:blipFill>
        <p:spPr>
          <a:xfrm>
            <a:off x="6340475" y="0"/>
            <a:ext cx="3452573" cy="5867399"/>
          </a:xfrm>
          <a:prstGeom prst="rect">
            <a:avLst/>
          </a:prstGeom>
        </p:spPr>
      </p:pic>
      <p:sp>
        <p:nvSpPr>
          <p:cNvPr id="2" name="Title 1"/>
          <p:cNvSpPr>
            <a:spLocks noGrp="1"/>
          </p:cNvSpPr>
          <p:nvPr>
            <p:ph type="title"/>
          </p:nvPr>
        </p:nvSpPr>
        <p:spPr/>
        <p:txBody>
          <a:bodyPr/>
          <a:lstStyle/>
          <a:p>
            <a:r>
              <a:rPr lang="en-US" dirty="0">
                <a:latin typeface="+mj-lt"/>
              </a:rPr>
              <a:t>Describe the Product</a:t>
            </a:r>
          </a:p>
        </p:txBody>
      </p:sp>
      <p:sp>
        <p:nvSpPr>
          <p:cNvPr id="3" name="Content Placeholder 2"/>
          <p:cNvSpPr>
            <a:spLocks noGrp="1"/>
          </p:cNvSpPr>
          <p:nvPr>
            <p:ph idx="1"/>
          </p:nvPr>
        </p:nvSpPr>
        <p:spPr>
          <a:xfrm>
            <a:off x="320674" y="1371600"/>
            <a:ext cx="5866607" cy="4224232"/>
          </a:xfrm>
        </p:spPr>
        <p:txBody>
          <a:bodyPr/>
          <a:lstStyle/>
          <a:p>
            <a:pPr marL="0" indent="0">
              <a:buNone/>
            </a:pPr>
            <a:r>
              <a:rPr lang="en-US" dirty="0">
                <a:latin typeface="+mj-lt"/>
              </a:rPr>
              <a:t>The HACCP team’s first responsibility is to assure that all team members fully understand the details of the product and its production.</a:t>
            </a:r>
          </a:p>
          <a:p>
            <a:pPr marL="0" indent="0">
              <a:spcAft>
                <a:spcPts val="2000"/>
              </a:spcAft>
              <a:buNone/>
            </a:pPr>
            <a:r>
              <a:rPr lang="en-US" dirty="0">
                <a:latin typeface="+mj-lt"/>
              </a:rPr>
              <a:t>The team must create a detailed and complete </a:t>
            </a:r>
            <a:r>
              <a:rPr lang="en-US" b="1" dirty="0">
                <a:latin typeface="+mj-lt"/>
              </a:rPr>
              <a:t>description of the product </a:t>
            </a:r>
            <a:r>
              <a:rPr lang="en-US" dirty="0">
                <a:latin typeface="+mj-lt"/>
              </a:rPr>
              <a:t>that describes all relevant food safety information</a:t>
            </a:r>
            <a:r>
              <a:rPr lang="en-US" b="1" dirty="0">
                <a:latin typeface="+mj-lt"/>
              </a:rPr>
              <a:t>.</a:t>
            </a:r>
            <a:r>
              <a:rPr lang="en-US" dirty="0">
                <a:latin typeface="+mj-lt"/>
              </a:rPr>
              <a:t> </a:t>
            </a:r>
          </a:p>
          <a:p>
            <a:pPr marL="0" indent="0">
              <a:spcAft>
                <a:spcPts val="600"/>
              </a:spcAft>
              <a:buNone/>
            </a:pPr>
            <a:r>
              <a:rPr lang="en-US" b="1" dirty="0">
                <a:solidFill>
                  <a:srgbClr val="E65F25"/>
                </a:solidFill>
                <a:latin typeface="+mj-lt"/>
              </a:rPr>
              <a:t>For example, the description may include the following:</a:t>
            </a:r>
          </a:p>
          <a:p>
            <a:pPr>
              <a:spcAft>
                <a:spcPts val="1000"/>
              </a:spcAft>
            </a:pPr>
            <a:r>
              <a:rPr lang="en-US" dirty="0">
                <a:latin typeface="+mj-lt"/>
              </a:rPr>
              <a:t>Ingredients used</a:t>
            </a:r>
          </a:p>
          <a:p>
            <a:pPr>
              <a:spcAft>
                <a:spcPts val="1000"/>
              </a:spcAft>
            </a:pPr>
            <a:r>
              <a:rPr lang="en-US" dirty="0">
                <a:latin typeface="+mj-lt"/>
              </a:rPr>
              <a:t>Chemical properties, such as pH or available water</a:t>
            </a:r>
          </a:p>
          <a:p>
            <a:pPr>
              <a:spcAft>
                <a:spcPts val="1000"/>
              </a:spcAft>
            </a:pPr>
            <a:r>
              <a:rPr lang="en-US" dirty="0">
                <a:latin typeface="+mj-lt"/>
              </a:rPr>
              <a:t>Physical end product properties, such as size, color, shape, odor, or texture</a:t>
            </a:r>
          </a:p>
          <a:p>
            <a:pPr>
              <a:spcAft>
                <a:spcPts val="1000"/>
              </a:spcAft>
            </a:pPr>
            <a:r>
              <a:rPr lang="en-US" dirty="0">
                <a:latin typeface="+mj-lt"/>
              </a:rPr>
              <a:t>Production processes</a:t>
            </a:r>
          </a:p>
          <a:p>
            <a:pPr>
              <a:spcAft>
                <a:spcPts val="1000"/>
              </a:spcAft>
            </a:pPr>
            <a:r>
              <a:rPr lang="en-US" dirty="0">
                <a:latin typeface="+mj-lt"/>
              </a:rPr>
              <a:t>Any methods of preservation used</a:t>
            </a:r>
          </a:p>
          <a:p>
            <a:pPr>
              <a:spcAft>
                <a:spcPts val="1000"/>
              </a:spcAft>
            </a:pPr>
            <a:r>
              <a:rPr lang="en-US" dirty="0">
                <a:latin typeface="+mj-lt"/>
              </a:rPr>
              <a:t>Shelf life and storage conditions</a:t>
            </a:r>
          </a:p>
          <a:p>
            <a:pPr>
              <a:spcAft>
                <a:spcPts val="1000"/>
              </a:spcAft>
            </a:pPr>
            <a:r>
              <a:rPr lang="en-US" dirty="0">
                <a:latin typeface="+mj-lt"/>
              </a:rPr>
              <a:t>Packaging process and distribution methods</a:t>
            </a:r>
          </a:p>
          <a:p>
            <a:pPr>
              <a:spcAft>
                <a:spcPts val="600"/>
              </a:spcAft>
            </a:pPr>
            <a:r>
              <a:rPr lang="en-US" dirty="0">
                <a:latin typeface="+mj-lt"/>
              </a:rPr>
              <a:t>Instructions and special information included on the labeling</a:t>
            </a:r>
          </a:p>
        </p:txBody>
      </p:sp>
      <p:sp>
        <p:nvSpPr>
          <p:cNvPr id="6" name="Rectangle 5"/>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a:t>
            </a:r>
            <a:r>
              <a:rPr lang="en-US" altLang="en-US" sz="1000" kern="0" dirty="0">
                <a:solidFill>
                  <a:srgbClr val="FA834E"/>
                </a:solidFill>
                <a:latin typeface="+mj-lt"/>
                <a:ea typeface="Open Sans" panose="020B0606030504020204" pitchFamily="34" charset="0"/>
                <a:cs typeface="Open Sans" panose="020B0606030504020204" pitchFamily="34" charset="0"/>
              </a:rPr>
              <a:t>    Creating the HACCP Plan</a:t>
            </a:r>
          </a:p>
        </p:txBody>
      </p:sp>
    </p:spTree>
    <p:custDataLst>
      <p:tags r:id="rId1"/>
    </p:custDataLst>
    <p:extLst>
      <p:ext uri="{BB962C8B-B14F-4D97-AF65-F5344CB8AC3E}">
        <p14:creationId xmlns:p14="http://schemas.microsoft.com/office/powerpoint/2010/main" val="429437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0521" r="24583"/>
          <a:stretch/>
        </p:blipFill>
        <p:spPr>
          <a:xfrm>
            <a:off x="4968081" y="19048"/>
            <a:ext cx="4815682" cy="5848351"/>
          </a:xfrm>
          <a:prstGeom prst="rect">
            <a:avLst/>
          </a:prstGeom>
        </p:spPr>
      </p:pic>
      <p:sp>
        <p:nvSpPr>
          <p:cNvPr id="2" name="Title 1"/>
          <p:cNvSpPr>
            <a:spLocks noGrp="1"/>
          </p:cNvSpPr>
          <p:nvPr>
            <p:ph type="title"/>
          </p:nvPr>
        </p:nvSpPr>
        <p:spPr/>
        <p:txBody>
          <a:bodyPr/>
          <a:lstStyle/>
          <a:p>
            <a:r>
              <a:rPr lang="en-US" dirty="0">
                <a:latin typeface="+mj-lt"/>
              </a:rPr>
              <a:t>Identify Intended Uses</a:t>
            </a:r>
          </a:p>
        </p:txBody>
      </p:sp>
      <p:sp>
        <p:nvSpPr>
          <p:cNvPr id="3" name="Content Placeholder 2"/>
          <p:cNvSpPr>
            <a:spLocks noGrp="1"/>
          </p:cNvSpPr>
          <p:nvPr>
            <p:ph idx="1"/>
          </p:nvPr>
        </p:nvSpPr>
        <p:spPr>
          <a:xfrm>
            <a:off x="320674" y="1371600"/>
            <a:ext cx="4266407" cy="2667000"/>
          </a:xfrm>
        </p:spPr>
        <p:txBody>
          <a:bodyPr/>
          <a:lstStyle/>
          <a:p>
            <a:pPr marL="0" indent="0">
              <a:buNone/>
            </a:pPr>
            <a:r>
              <a:rPr lang="en-US" dirty="0">
                <a:latin typeface="+mj-lt"/>
              </a:rPr>
              <a:t>Part of fully understanding the product includes knowing how it is used by consumers.</a:t>
            </a:r>
          </a:p>
          <a:p>
            <a:pPr marL="0" indent="0">
              <a:buNone/>
            </a:pPr>
            <a:r>
              <a:rPr lang="en-US" dirty="0">
                <a:latin typeface="+mj-lt"/>
              </a:rPr>
              <a:t>The team must </a:t>
            </a:r>
            <a:r>
              <a:rPr lang="en-US" b="1" dirty="0">
                <a:latin typeface="+mj-lt"/>
              </a:rPr>
              <a:t>identify intended uses</a:t>
            </a:r>
            <a:r>
              <a:rPr lang="en-US" dirty="0">
                <a:latin typeface="+mj-lt"/>
              </a:rPr>
              <a:t> for the product, including the product’s target audiences (e.g., general public, infants, elderly individuals, etc.) and how specific market segments may have different uses for the product.</a:t>
            </a:r>
          </a:p>
          <a:p>
            <a:pPr marL="0" indent="0">
              <a:buNone/>
            </a:pPr>
            <a:r>
              <a:rPr lang="en-US" dirty="0">
                <a:latin typeface="+mj-lt"/>
              </a:rPr>
              <a:t>Also, the team must identify potential consumer </a:t>
            </a:r>
            <a:r>
              <a:rPr lang="en-US" b="1" dirty="0">
                <a:latin typeface="+mj-lt"/>
              </a:rPr>
              <a:t>misuse.  </a:t>
            </a:r>
          </a:p>
        </p:txBody>
      </p:sp>
      <p:sp>
        <p:nvSpPr>
          <p:cNvPr id="6" name="Rectangle 5"/>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a:t>
            </a:r>
            <a:r>
              <a:rPr lang="en-US" altLang="en-US" sz="1000" kern="0" dirty="0">
                <a:solidFill>
                  <a:srgbClr val="FA834E"/>
                </a:solidFill>
                <a:latin typeface="+mj-lt"/>
                <a:ea typeface="Open Sans" panose="020B0606030504020204" pitchFamily="34" charset="0"/>
                <a:cs typeface="Open Sans" panose="020B0606030504020204" pitchFamily="34" charset="0"/>
              </a:rPr>
              <a:t>    Creating the HACCP Plan</a:t>
            </a:r>
          </a:p>
        </p:txBody>
      </p:sp>
    </p:spTree>
    <p:custDataLst>
      <p:tags r:id="rId1"/>
    </p:custDataLst>
    <p:extLst>
      <p:ext uri="{BB962C8B-B14F-4D97-AF65-F5344CB8AC3E}">
        <p14:creationId xmlns:p14="http://schemas.microsoft.com/office/powerpoint/2010/main" val="3773086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Develop a Flow Diagram</a:t>
            </a:r>
          </a:p>
        </p:txBody>
      </p:sp>
      <p:sp>
        <p:nvSpPr>
          <p:cNvPr id="3" name="Content Placeholder 2"/>
          <p:cNvSpPr>
            <a:spLocks noGrp="1"/>
          </p:cNvSpPr>
          <p:nvPr>
            <p:ph idx="1"/>
          </p:nvPr>
        </p:nvSpPr>
        <p:spPr/>
        <p:txBody>
          <a:bodyPr/>
          <a:lstStyle/>
          <a:p>
            <a:pPr marL="0" indent="0">
              <a:buNone/>
            </a:pPr>
            <a:r>
              <a:rPr lang="en-US" dirty="0">
                <a:latin typeface="+mj-lt"/>
              </a:rPr>
              <a:t>The HACCP team must </a:t>
            </a:r>
            <a:r>
              <a:rPr lang="en-US" b="1" dirty="0">
                <a:latin typeface="+mj-lt"/>
              </a:rPr>
              <a:t>develop a flow diagram</a:t>
            </a:r>
            <a:r>
              <a:rPr lang="en-US" dirty="0">
                <a:latin typeface="+mj-lt"/>
              </a:rPr>
              <a:t> that is a visual outline of the entire production process.</a:t>
            </a:r>
          </a:p>
          <a:p>
            <a:pPr marL="346075" indent="-346075"/>
            <a:r>
              <a:rPr lang="en-US" dirty="0">
                <a:latin typeface="+mj-lt"/>
              </a:rPr>
              <a:t>The flow diagram must include all steps in the production process that are directly controlled by the organization.</a:t>
            </a:r>
          </a:p>
          <a:p>
            <a:pPr marL="346075" indent="-346075"/>
            <a:r>
              <a:rPr lang="en-US" dirty="0">
                <a:latin typeface="+mj-lt"/>
              </a:rPr>
              <a:t>Common diagramming methods include simple block diagrams, flow charts, or simplified facility schematics.</a:t>
            </a:r>
          </a:p>
          <a:p>
            <a:pPr marL="346075" indent="-346075">
              <a:buNone/>
            </a:pPr>
            <a:endParaRPr lang="en-US" dirty="0">
              <a:latin typeface="+mj-lt"/>
            </a:endParaRPr>
          </a:p>
          <a:p>
            <a:pPr marL="0" indent="0">
              <a:buNone/>
            </a:pPr>
            <a:endParaRPr lang="en-US" dirty="0">
              <a:latin typeface="+mj-lt"/>
            </a:endParaRPr>
          </a:p>
        </p:txBody>
      </p:sp>
      <p:sp>
        <p:nvSpPr>
          <p:cNvPr id="6" name="Rectangle 5"/>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a:t>
            </a:r>
            <a:r>
              <a:rPr lang="en-US" altLang="en-US" sz="1000" kern="0" dirty="0">
                <a:solidFill>
                  <a:srgbClr val="FA834E"/>
                </a:solidFill>
                <a:latin typeface="+mj-lt"/>
                <a:ea typeface="Open Sans" panose="020B0606030504020204" pitchFamily="34" charset="0"/>
                <a:cs typeface="Open Sans" panose="020B0606030504020204" pitchFamily="34" charset="0"/>
              </a:rPr>
              <a:t>    Creating the HACCP Plan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281" y="1323130"/>
            <a:ext cx="2114973" cy="4247947"/>
          </a:xfrm>
          <a:prstGeom prst="rect">
            <a:avLst/>
          </a:prstGeom>
        </p:spPr>
      </p:pic>
    </p:spTree>
    <p:custDataLst>
      <p:tags r:id="rId1"/>
    </p:custDataLst>
    <p:extLst>
      <p:ext uri="{BB962C8B-B14F-4D97-AF65-F5344CB8AC3E}">
        <p14:creationId xmlns:p14="http://schemas.microsoft.com/office/powerpoint/2010/main" val="2957763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8505" r="16810"/>
          <a:stretch/>
        </p:blipFill>
        <p:spPr>
          <a:xfrm>
            <a:off x="4968875" y="7374"/>
            <a:ext cx="4814888" cy="5860026"/>
          </a:xfrm>
          <a:prstGeom prst="rect">
            <a:avLst/>
          </a:prstGeom>
        </p:spPr>
      </p:pic>
      <p:sp>
        <p:nvSpPr>
          <p:cNvPr id="2" name="Title 1"/>
          <p:cNvSpPr>
            <a:spLocks noGrp="1"/>
          </p:cNvSpPr>
          <p:nvPr>
            <p:ph type="title"/>
          </p:nvPr>
        </p:nvSpPr>
        <p:spPr/>
        <p:txBody>
          <a:bodyPr/>
          <a:lstStyle/>
          <a:p>
            <a:r>
              <a:rPr lang="en-US" sz="2200" dirty="0">
                <a:latin typeface="+mj-lt"/>
              </a:rPr>
              <a:t>Verify the Diagram’s Accuracy </a:t>
            </a:r>
          </a:p>
        </p:txBody>
      </p:sp>
      <p:sp>
        <p:nvSpPr>
          <p:cNvPr id="3" name="Content Placeholder 2"/>
          <p:cNvSpPr>
            <a:spLocks noGrp="1"/>
          </p:cNvSpPr>
          <p:nvPr>
            <p:ph idx="1"/>
          </p:nvPr>
        </p:nvSpPr>
        <p:spPr>
          <a:xfrm>
            <a:off x="320674" y="1371600"/>
            <a:ext cx="4266407" cy="2133600"/>
          </a:xfrm>
        </p:spPr>
        <p:txBody>
          <a:bodyPr/>
          <a:lstStyle/>
          <a:p>
            <a:pPr marL="0" indent="0">
              <a:buNone/>
            </a:pPr>
            <a:r>
              <a:rPr lang="en-US" dirty="0">
                <a:latin typeface="+mj-lt"/>
              </a:rPr>
              <a:t>Once the flow diagram is complete, the HACCP team must perform an </a:t>
            </a:r>
            <a:r>
              <a:rPr lang="en-US" b="1" dirty="0">
                <a:latin typeface="+mj-lt"/>
              </a:rPr>
              <a:t>on-site review, physically walking through the process </a:t>
            </a:r>
            <a:r>
              <a:rPr lang="en-US" dirty="0">
                <a:latin typeface="+mj-lt"/>
              </a:rPr>
              <a:t>to assure that the diagram accurately captures all steps and phases of the process.</a:t>
            </a:r>
          </a:p>
          <a:p>
            <a:pPr marL="0" indent="0">
              <a:buNone/>
            </a:pPr>
            <a:r>
              <a:rPr lang="en-US" dirty="0">
                <a:latin typeface="+mj-lt"/>
              </a:rPr>
              <a:t>Once the diagram has been verified as accurate, the HACCP team must sign and date the diagram. </a:t>
            </a:r>
          </a:p>
          <a:p>
            <a:pPr marL="0" indent="0">
              <a:buNone/>
            </a:pPr>
            <a:r>
              <a:rPr lang="en-US" dirty="0">
                <a:latin typeface="+mj-lt"/>
              </a:rPr>
              <a:t>Next, the HACCP Team will apply the </a:t>
            </a:r>
            <a:r>
              <a:rPr lang="en-US" b="1">
                <a:latin typeface="+mj-lt"/>
              </a:rPr>
              <a:t>7 Principles of HACCP</a:t>
            </a:r>
            <a:r>
              <a:rPr lang="en-US">
                <a:latin typeface="+mj-lt"/>
              </a:rPr>
              <a:t> </a:t>
            </a:r>
            <a:r>
              <a:rPr lang="en-US" dirty="0">
                <a:latin typeface="+mj-lt"/>
              </a:rPr>
              <a:t>to the process.</a:t>
            </a:r>
          </a:p>
        </p:txBody>
      </p:sp>
      <p:sp>
        <p:nvSpPr>
          <p:cNvPr id="6" name="Rectangle 5"/>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a:t>
            </a:r>
            <a:r>
              <a:rPr lang="en-US" altLang="en-US" sz="1000" kern="0" dirty="0">
                <a:solidFill>
                  <a:srgbClr val="FA834E"/>
                </a:solidFill>
                <a:latin typeface="+mj-lt"/>
                <a:ea typeface="Open Sans" panose="020B0606030504020204" pitchFamily="34" charset="0"/>
                <a:cs typeface="Open Sans" panose="020B0606030504020204" pitchFamily="34" charset="0"/>
              </a:rPr>
              <a:t>    Creating the HACCP Plan</a:t>
            </a:r>
          </a:p>
        </p:txBody>
      </p:sp>
    </p:spTree>
    <p:custDataLst>
      <p:tags r:id="rId1"/>
    </p:custDataLst>
    <p:extLst>
      <p:ext uri="{BB962C8B-B14F-4D97-AF65-F5344CB8AC3E}">
        <p14:creationId xmlns:p14="http://schemas.microsoft.com/office/powerpoint/2010/main" val="2435936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606675" y="461643"/>
            <a:ext cx="6462713" cy="533400"/>
          </a:xfrm>
          <a:prstGeom prst="rect">
            <a:avLst/>
          </a:prstGeom>
          <a:noFill/>
          <a:ln>
            <a:miter lim="800000"/>
            <a:headEnd/>
            <a:tailEnd/>
          </a:ln>
          <a:extLst/>
        </p:spPr>
        <p:txBody>
          <a:bodyPr lIns="91485" tIns="45742" rIns="91485" bIns="45742" anchor="t" anchorCtr="0"/>
          <a:lstStyle/>
          <a:p>
            <a:pPr eaLnBrk="0" hangingPunct="0"/>
            <a:r>
              <a:rPr lang="en-US" altLang="en-US" dirty="0">
                <a:latin typeface="+mj-lt"/>
              </a:rPr>
              <a:t>The 7 Principles of HACCP</a:t>
            </a:r>
          </a:p>
        </p:txBody>
      </p:sp>
      <p:sp>
        <p:nvSpPr>
          <p:cNvPr id="40963" name="Rectangle 3"/>
          <p:cNvSpPr>
            <a:spLocks noGrp="1" noChangeArrowheads="1"/>
          </p:cNvSpPr>
          <p:nvPr>
            <p:ph idx="4294967295"/>
          </p:nvPr>
        </p:nvSpPr>
        <p:spPr>
          <a:xfrm>
            <a:off x="2606676" y="1371600"/>
            <a:ext cx="4342605" cy="35814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What you need to know:</a:t>
            </a:r>
            <a:br>
              <a:rPr lang="en-US" sz="1300" b="1" dirty="0">
                <a:solidFill>
                  <a:srgbClr val="E65F25"/>
                </a:solidFill>
                <a:latin typeface="+mj-lt"/>
                <a:ea typeface="Open Sans" panose="020B0606030504020204" pitchFamily="34" charset="0"/>
                <a:cs typeface="Open Sans" panose="020B0606030504020204" pitchFamily="34" charset="0"/>
              </a:rPr>
            </a:br>
            <a:endParaRPr lang="en-US" altLang="en-US" sz="1300" dirty="0">
              <a:solidFill>
                <a:srgbClr val="E65F25"/>
              </a:solidFill>
              <a:latin typeface="+mj-lt"/>
              <a:ea typeface="Open Sans" panose="020B0606030504020204" pitchFamily="34" charset="0"/>
              <a:cs typeface="Open Sans" panose="020B0606030504020204" pitchFamily="34" charset="0"/>
            </a:endParaRPr>
          </a:p>
          <a:p>
            <a:pPr marL="0" indent="0">
              <a:spcBef>
                <a:spcPts val="0"/>
              </a:spcBef>
              <a:spcAft>
                <a:spcPts val="1300"/>
              </a:spcAft>
              <a:buNone/>
            </a:pPr>
            <a:r>
              <a:rPr lang="en-US" altLang="en-US" sz="1300" b="1" dirty="0">
                <a:solidFill>
                  <a:srgbClr val="3D3D3D"/>
                </a:solidFill>
                <a:latin typeface="+mj-lt"/>
                <a:ea typeface="Open Sans" panose="020B0606030504020204" pitchFamily="34" charset="0"/>
                <a:cs typeface="Open Sans" panose="020B0606030504020204" pitchFamily="34" charset="0"/>
              </a:rPr>
              <a:t>The 7 Principles of HACCP:</a:t>
            </a:r>
          </a:p>
          <a:p>
            <a:pPr marL="342900" indent="-342900">
              <a:spcBef>
                <a:spcPts val="0"/>
              </a:spcBef>
              <a:spcAft>
                <a:spcPts val="1300"/>
              </a:spcAft>
              <a:buFont typeface="+mj-lt"/>
              <a:buAutoNum type="arabicPeriod"/>
            </a:pPr>
            <a:r>
              <a:rPr lang="en-US" sz="1300" dirty="0">
                <a:solidFill>
                  <a:srgbClr val="3D3D3D"/>
                </a:solidFill>
                <a:latin typeface="+mj-lt"/>
                <a:ea typeface="Open Sans" panose="020B0606030504020204" pitchFamily="34" charset="0"/>
                <a:cs typeface="Open Sans" panose="020B0606030504020204" pitchFamily="34" charset="0"/>
              </a:rPr>
              <a:t>Analyze hazards.</a:t>
            </a:r>
          </a:p>
          <a:p>
            <a:pPr marL="342900" indent="-342900">
              <a:spcBef>
                <a:spcPts val="0"/>
              </a:spcBef>
              <a:spcAft>
                <a:spcPts val="1300"/>
              </a:spcAft>
              <a:buFont typeface="+mj-lt"/>
              <a:buAutoNum type="arabicPeriod"/>
            </a:pPr>
            <a:r>
              <a:rPr lang="en-US" sz="1300" dirty="0">
                <a:solidFill>
                  <a:srgbClr val="3D3D3D"/>
                </a:solidFill>
                <a:latin typeface="+mj-lt"/>
                <a:ea typeface="Open Sans" panose="020B0606030504020204" pitchFamily="34" charset="0"/>
                <a:cs typeface="Open Sans" panose="020B0606030504020204" pitchFamily="34" charset="0"/>
              </a:rPr>
              <a:t>Determine critical control points (CCPs).</a:t>
            </a:r>
          </a:p>
          <a:p>
            <a:pPr marL="342900" indent="-342900">
              <a:spcBef>
                <a:spcPts val="0"/>
              </a:spcBef>
              <a:spcAft>
                <a:spcPts val="1300"/>
              </a:spcAft>
              <a:buFont typeface="+mj-lt"/>
              <a:buAutoNum type="arabicPeriod"/>
            </a:pPr>
            <a:r>
              <a:rPr lang="en-US" sz="1300" dirty="0">
                <a:solidFill>
                  <a:srgbClr val="3D3D3D"/>
                </a:solidFill>
                <a:latin typeface="+mj-lt"/>
                <a:ea typeface="Open Sans" panose="020B0606030504020204" pitchFamily="34" charset="0"/>
                <a:cs typeface="Open Sans" panose="020B0606030504020204" pitchFamily="34" charset="0"/>
              </a:rPr>
              <a:t>Establish critical limits.</a:t>
            </a:r>
          </a:p>
          <a:p>
            <a:pPr marL="342900" indent="-342900">
              <a:spcBef>
                <a:spcPts val="0"/>
              </a:spcBef>
              <a:spcAft>
                <a:spcPts val="1300"/>
              </a:spcAft>
              <a:buFont typeface="+mj-lt"/>
              <a:buAutoNum type="arabicPeriod"/>
            </a:pPr>
            <a:r>
              <a:rPr lang="en-US" sz="1300" dirty="0">
                <a:solidFill>
                  <a:srgbClr val="3D3D3D"/>
                </a:solidFill>
                <a:latin typeface="+mj-lt"/>
                <a:ea typeface="Open Sans" panose="020B0606030504020204" pitchFamily="34" charset="0"/>
                <a:cs typeface="Open Sans" panose="020B0606030504020204" pitchFamily="34" charset="0"/>
              </a:rPr>
              <a:t>Establish monitoring procedures.</a:t>
            </a:r>
          </a:p>
          <a:p>
            <a:pPr marL="342900" indent="-342900">
              <a:spcBef>
                <a:spcPts val="0"/>
              </a:spcBef>
              <a:spcAft>
                <a:spcPts val="1300"/>
              </a:spcAft>
              <a:buFont typeface="+mj-lt"/>
              <a:buAutoNum type="arabicPeriod"/>
            </a:pPr>
            <a:r>
              <a:rPr lang="en-US" sz="1300" dirty="0">
                <a:solidFill>
                  <a:srgbClr val="3D3D3D"/>
                </a:solidFill>
                <a:latin typeface="+mj-lt"/>
                <a:ea typeface="Open Sans" panose="020B0606030504020204" pitchFamily="34" charset="0"/>
                <a:cs typeface="Open Sans" panose="020B0606030504020204" pitchFamily="34" charset="0"/>
              </a:rPr>
              <a:t>Institute corrective actions.</a:t>
            </a:r>
          </a:p>
          <a:p>
            <a:pPr marL="342900" indent="-342900">
              <a:spcBef>
                <a:spcPts val="0"/>
              </a:spcBef>
              <a:spcAft>
                <a:spcPts val="1300"/>
              </a:spcAft>
              <a:buFont typeface="+mj-lt"/>
              <a:buAutoNum type="arabicPeriod"/>
            </a:pPr>
            <a:r>
              <a:rPr lang="en-US" sz="1300" dirty="0">
                <a:solidFill>
                  <a:srgbClr val="3D3D3D"/>
                </a:solidFill>
                <a:latin typeface="+mj-lt"/>
                <a:ea typeface="Open Sans" panose="020B0606030504020204" pitchFamily="34" charset="0"/>
                <a:cs typeface="Open Sans" panose="020B0606030504020204" pitchFamily="34" charset="0"/>
              </a:rPr>
              <a:t>Establish verification procedures.</a:t>
            </a:r>
          </a:p>
          <a:p>
            <a:pPr marL="342900" indent="-342900">
              <a:spcBef>
                <a:spcPts val="0"/>
              </a:spcBef>
              <a:spcAft>
                <a:spcPts val="1300"/>
              </a:spcAft>
              <a:buFont typeface="+mj-lt"/>
              <a:buAutoNum type="arabicPeriod"/>
            </a:pPr>
            <a:r>
              <a:rPr lang="en-US" sz="1300" dirty="0">
                <a:solidFill>
                  <a:srgbClr val="3D3D3D"/>
                </a:solidFill>
                <a:latin typeface="+mj-lt"/>
                <a:ea typeface="Open Sans" panose="020B0606030504020204" pitchFamily="34" charset="0"/>
                <a:cs typeface="Open Sans" panose="020B0606030504020204" pitchFamily="34" charset="0"/>
              </a:rPr>
              <a:t>Develop record-keeping procedures.</a:t>
            </a:r>
            <a:endParaRPr lang="en-US" altLang="en-US" sz="1300" dirty="0">
              <a:solidFill>
                <a:srgbClr val="3D3D3D"/>
              </a:solidFill>
              <a:latin typeface="+mj-lt"/>
              <a:ea typeface="Open Sans" panose="020B0606030504020204" pitchFamily="34" charset="0"/>
              <a:cs typeface="Open Sans" panose="020B0606030504020204" pitchFamily="34" charset="0"/>
            </a:endParaRPr>
          </a:p>
        </p:txBody>
      </p:sp>
      <p:sp>
        <p:nvSpPr>
          <p:cNvPr id="7" name="TextBox 6"/>
          <p:cNvSpPr txBox="1"/>
          <p:nvPr/>
        </p:nvSpPr>
        <p:spPr>
          <a:xfrm>
            <a:off x="178207" y="-134005"/>
            <a:ext cx="2133600" cy="4401205"/>
          </a:xfrm>
          <a:prstGeom prst="rect">
            <a:avLst/>
          </a:prstGeom>
          <a:noFill/>
        </p:spPr>
        <p:txBody>
          <a:bodyPr wrap="square" rtlCol="0">
            <a:spAutoFit/>
          </a:bodyPr>
          <a:lstStyle/>
          <a:p>
            <a:r>
              <a:rPr lang="en-US" sz="28000" b="1" dirty="0">
                <a:solidFill>
                  <a:srgbClr val="FA834E"/>
                </a:solidFill>
              </a:rPr>
              <a:t>3</a:t>
            </a:r>
          </a:p>
        </p:txBody>
      </p:sp>
      <p:cxnSp>
        <p:nvCxnSpPr>
          <p:cNvPr id="8" name="Straight Connector 7"/>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37467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ACCP_7Principles-intr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1885950"/>
            <a:ext cx="9783763" cy="3975100"/>
          </a:xfrm>
          <a:prstGeom prst="rect">
            <a:avLst/>
          </a:prstGeom>
        </p:spPr>
      </p:pic>
      <p:sp>
        <p:nvSpPr>
          <p:cNvPr id="2" name="Title 1"/>
          <p:cNvSpPr>
            <a:spLocks noGrp="1"/>
          </p:cNvSpPr>
          <p:nvPr>
            <p:ph type="title"/>
          </p:nvPr>
        </p:nvSpPr>
        <p:spPr/>
        <p:txBody>
          <a:bodyPr/>
          <a:lstStyle/>
          <a:p>
            <a:r>
              <a:rPr lang="en-US" dirty="0">
                <a:latin typeface="+mj-lt"/>
              </a:rPr>
              <a:t>Overview</a:t>
            </a:r>
          </a:p>
        </p:txBody>
      </p:sp>
      <p:sp>
        <p:nvSpPr>
          <p:cNvPr id="27" name="Rectangle 26"/>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sp>
        <p:nvSpPr>
          <p:cNvPr id="18" name="Content Placeholder 2"/>
          <p:cNvSpPr>
            <a:spLocks noGrp="1"/>
          </p:cNvSpPr>
          <p:nvPr>
            <p:ph idx="1"/>
          </p:nvPr>
        </p:nvSpPr>
        <p:spPr>
          <a:xfrm>
            <a:off x="320674" y="1371600"/>
            <a:ext cx="6096001" cy="1200762"/>
          </a:xfrm>
        </p:spPr>
        <p:txBody>
          <a:bodyPr/>
          <a:lstStyle/>
          <a:p>
            <a:pPr marL="0" indent="0">
              <a:buNone/>
            </a:pPr>
            <a:r>
              <a:rPr lang="en-US" dirty="0">
                <a:latin typeface="+mj-lt"/>
              </a:rPr>
              <a:t>HACCP is comprised of </a:t>
            </a:r>
            <a:r>
              <a:rPr lang="en-US" b="1" dirty="0">
                <a:latin typeface="+mj-lt"/>
              </a:rPr>
              <a:t>7 Principles</a:t>
            </a:r>
            <a:r>
              <a:rPr lang="en-US" dirty="0">
                <a:latin typeface="+mj-lt"/>
              </a:rPr>
              <a:t> that allow HACCP teams to effectively identify, evaluate, and control food safety hazards in your facility.</a:t>
            </a:r>
          </a:p>
        </p:txBody>
      </p:sp>
    </p:spTree>
    <p:custDataLst>
      <p:tags r:id="rId1"/>
    </p:custDataLst>
    <p:extLst>
      <p:ext uri="{BB962C8B-B14F-4D97-AF65-F5344CB8AC3E}">
        <p14:creationId xmlns:p14="http://schemas.microsoft.com/office/powerpoint/2010/main" val="315643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1558" r="20346"/>
          <a:stretch/>
        </p:blipFill>
        <p:spPr>
          <a:xfrm>
            <a:off x="6442248" y="29497"/>
            <a:ext cx="3341515" cy="5837903"/>
          </a:xfrm>
          <a:prstGeom prst="rect">
            <a:avLst/>
          </a:prstGeom>
        </p:spPr>
      </p:pic>
      <p:sp>
        <p:nvSpPr>
          <p:cNvPr id="2" name="Title 1"/>
          <p:cNvSpPr>
            <a:spLocks noGrp="1"/>
          </p:cNvSpPr>
          <p:nvPr>
            <p:ph type="title"/>
          </p:nvPr>
        </p:nvSpPr>
        <p:spPr/>
        <p:txBody>
          <a:bodyPr/>
          <a:lstStyle/>
          <a:p>
            <a:r>
              <a:rPr lang="en-US" sz="2000" b="0" i="1" dirty="0">
                <a:latin typeface="+mj-lt"/>
                <a:ea typeface="Open Sans Condensed Light" panose="020B0306030504020204" pitchFamily="34" charset="0"/>
                <a:cs typeface="Open Sans Condensed Light" panose="020B0306030504020204" pitchFamily="34" charset="0"/>
              </a:rPr>
              <a:t>Principle 1: </a:t>
            </a:r>
            <a:r>
              <a:rPr lang="en-US" sz="2000" dirty="0">
                <a:latin typeface="+mj-lt"/>
              </a:rPr>
              <a:t>Conduct the Hazard Analysis</a:t>
            </a:r>
          </a:p>
        </p:txBody>
      </p:sp>
      <p:sp>
        <p:nvSpPr>
          <p:cNvPr id="3" name="Content Placeholder 2"/>
          <p:cNvSpPr>
            <a:spLocks noGrp="1"/>
          </p:cNvSpPr>
          <p:nvPr>
            <p:ph idx="1"/>
          </p:nvPr>
        </p:nvSpPr>
        <p:spPr>
          <a:xfrm>
            <a:off x="320674" y="1371600"/>
            <a:ext cx="6019801" cy="3581400"/>
          </a:xfrm>
        </p:spPr>
        <p:txBody>
          <a:bodyPr/>
          <a:lstStyle/>
          <a:p>
            <a:pPr marL="0" indent="0">
              <a:buNone/>
            </a:pPr>
            <a:r>
              <a:rPr lang="en-US" dirty="0">
                <a:latin typeface="+mj-lt"/>
              </a:rPr>
              <a:t>Perform a </a:t>
            </a:r>
            <a:r>
              <a:rPr lang="en-US" b="1" dirty="0">
                <a:latin typeface="+mj-lt"/>
              </a:rPr>
              <a:t>hazard analysis</a:t>
            </a:r>
            <a:r>
              <a:rPr lang="en-US" dirty="0">
                <a:latin typeface="+mj-lt"/>
              </a:rPr>
              <a:t> to identify all biological, chemical, or physical hazards that are reasonably likely to occur and would likely cause injury or illness if left uncontrolled.</a:t>
            </a:r>
          </a:p>
          <a:p>
            <a:pPr marL="346075" indent="-346075"/>
            <a:r>
              <a:rPr lang="en-US" dirty="0">
                <a:latin typeface="+mj-lt"/>
              </a:rPr>
              <a:t>Be sure to focus the analysis on </a:t>
            </a:r>
            <a:r>
              <a:rPr lang="en-US" b="1" dirty="0">
                <a:latin typeface="+mj-lt"/>
              </a:rPr>
              <a:t>food safety hazards that could potentially cause harm.</a:t>
            </a:r>
            <a:endParaRPr lang="en-US" strike="sngStrike" dirty="0">
              <a:latin typeface="+mj-lt"/>
            </a:endParaRPr>
          </a:p>
          <a:p>
            <a:pPr marL="346075" indent="-346075">
              <a:spcAft>
                <a:spcPts val="300"/>
              </a:spcAft>
            </a:pPr>
            <a:r>
              <a:rPr lang="en-US" dirty="0">
                <a:latin typeface="+mj-lt"/>
              </a:rPr>
              <a:t>Common analysis considerations include:</a:t>
            </a:r>
          </a:p>
          <a:p>
            <a:pPr marL="690563" lvl="1" indent="-344488">
              <a:spcAft>
                <a:spcPts val="300"/>
              </a:spcAft>
            </a:pPr>
            <a:r>
              <a:rPr lang="en-US" dirty="0">
                <a:latin typeface="+mj-lt"/>
              </a:rPr>
              <a:t>Raw materials and ingredients used in the product</a:t>
            </a:r>
          </a:p>
          <a:p>
            <a:pPr marL="690563" lvl="1" indent="-344488">
              <a:spcAft>
                <a:spcPts val="300"/>
              </a:spcAft>
            </a:pPr>
            <a:r>
              <a:rPr lang="en-US" dirty="0">
                <a:latin typeface="+mj-lt"/>
              </a:rPr>
              <a:t>Established Processing controls that prevent hazards from entering or remaining within the food product</a:t>
            </a:r>
          </a:p>
          <a:p>
            <a:pPr marL="690563" lvl="1" indent="-344488">
              <a:spcAft>
                <a:spcPts val="300"/>
              </a:spcAft>
            </a:pPr>
            <a:r>
              <a:rPr lang="en-US" dirty="0">
                <a:latin typeface="+mj-lt"/>
              </a:rPr>
              <a:t>Storage and distribution methods</a:t>
            </a:r>
          </a:p>
          <a:p>
            <a:pPr marL="690563" lvl="1" indent="-344488"/>
            <a:r>
              <a:rPr lang="en-US" dirty="0">
                <a:latin typeface="+mj-lt"/>
              </a:rPr>
              <a:t>Product preparation methods</a:t>
            </a:r>
          </a:p>
        </p:txBody>
      </p:sp>
      <p:sp>
        <p:nvSpPr>
          <p:cNvPr id="7" name="Rectangle 6"/>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spTree>
    <p:custDataLst>
      <p:tags r:id="rId1"/>
    </p:custDataLst>
    <p:extLst>
      <p:ext uri="{BB962C8B-B14F-4D97-AF65-F5344CB8AC3E}">
        <p14:creationId xmlns:p14="http://schemas.microsoft.com/office/powerpoint/2010/main" val="1724174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029" r="49450"/>
          <a:stretch/>
        </p:blipFill>
        <p:spPr>
          <a:xfrm>
            <a:off x="6492081" y="33337"/>
            <a:ext cx="3291682" cy="5838826"/>
          </a:xfrm>
          <a:prstGeom prst="rect">
            <a:avLst/>
          </a:prstGeom>
        </p:spPr>
      </p:pic>
      <p:sp>
        <p:nvSpPr>
          <p:cNvPr id="2" name="Title 1"/>
          <p:cNvSpPr>
            <a:spLocks noGrp="1"/>
          </p:cNvSpPr>
          <p:nvPr>
            <p:ph type="title"/>
          </p:nvPr>
        </p:nvSpPr>
        <p:spPr/>
        <p:txBody>
          <a:bodyPr/>
          <a:lstStyle/>
          <a:p>
            <a:r>
              <a:rPr lang="en-US" sz="2000" b="0" i="1" dirty="0">
                <a:latin typeface="+mj-lt"/>
                <a:ea typeface="Open Sans Condensed Light" panose="020B0306030504020204" pitchFamily="34" charset="0"/>
                <a:cs typeface="Open Sans Condensed Light" panose="020B0306030504020204" pitchFamily="34" charset="0"/>
              </a:rPr>
              <a:t>Principle 1: </a:t>
            </a:r>
            <a:r>
              <a:rPr lang="en-US" sz="2000" dirty="0">
                <a:latin typeface="+mj-lt"/>
              </a:rPr>
              <a:t>Conduct the Hazard Analysis</a:t>
            </a:r>
          </a:p>
        </p:txBody>
      </p:sp>
      <p:sp>
        <p:nvSpPr>
          <p:cNvPr id="3" name="Content Placeholder 2"/>
          <p:cNvSpPr>
            <a:spLocks noGrp="1"/>
          </p:cNvSpPr>
          <p:nvPr>
            <p:ph idx="1"/>
          </p:nvPr>
        </p:nvSpPr>
        <p:spPr>
          <a:xfrm>
            <a:off x="320674" y="1371600"/>
            <a:ext cx="6019801" cy="1219200"/>
          </a:xfrm>
        </p:spPr>
        <p:txBody>
          <a:bodyPr/>
          <a:lstStyle/>
          <a:p>
            <a:pPr marL="50800" indent="0">
              <a:buNone/>
            </a:pPr>
            <a:r>
              <a:rPr lang="en-US" dirty="0">
                <a:latin typeface="+mj-lt"/>
              </a:rPr>
              <a:t>Once all hazards have been identified, </a:t>
            </a:r>
            <a:r>
              <a:rPr lang="en-US" b="1" dirty="0">
                <a:latin typeface="+mj-lt"/>
              </a:rPr>
              <a:t>evaluate</a:t>
            </a:r>
            <a:r>
              <a:rPr lang="en-US" dirty="0">
                <a:latin typeface="+mj-lt"/>
              </a:rPr>
              <a:t> each hazard to determine the best control measure. </a:t>
            </a:r>
            <a:r>
              <a:rPr lang="en-US" b="1" dirty="0">
                <a:latin typeface="+mj-lt"/>
              </a:rPr>
              <a:t>Document</a:t>
            </a:r>
            <a:r>
              <a:rPr lang="en-US" dirty="0">
                <a:latin typeface="+mj-lt"/>
              </a:rPr>
              <a:t> each hazard (e.g., in a chart or spreadsheet), and assign a control measure that will be used to prevent, eliminate, or reduce the chance of occurrence.</a:t>
            </a:r>
          </a:p>
          <a:p>
            <a:endParaRPr lang="en-US" dirty="0">
              <a:latin typeface="+mj-lt"/>
            </a:endParaRPr>
          </a:p>
          <a:p>
            <a:endParaRPr lang="en-US" dirty="0">
              <a:latin typeface="+mj-lt"/>
            </a:endParaRPr>
          </a:p>
        </p:txBody>
      </p:sp>
      <p:sp>
        <p:nvSpPr>
          <p:cNvPr id="12" name="Rectangle 11"/>
          <p:cNvSpPr/>
          <p:nvPr/>
        </p:nvSpPr>
        <p:spPr>
          <a:xfrm>
            <a:off x="472281" y="2819400"/>
            <a:ext cx="5638800" cy="1143000"/>
          </a:xfrm>
          <a:prstGeom prst="rect">
            <a:avLst/>
          </a:prstGeom>
          <a:solidFill>
            <a:schemeClr val="accent3">
              <a:lumMod val="95000"/>
            </a:schemeClr>
          </a:solidFill>
          <a:ln>
            <a:solidFill>
              <a:srgbClr val="E65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7"/>
          <p:cNvSpPr txBox="1">
            <a:spLocks/>
          </p:cNvSpPr>
          <p:nvPr/>
        </p:nvSpPr>
        <p:spPr>
          <a:xfrm>
            <a:off x="624681" y="2933700"/>
            <a:ext cx="5334000" cy="1028700"/>
          </a:xfrm>
          <a:prstGeom prst="rect">
            <a:avLst/>
          </a:prstGeom>
        </p:spPr>
        <p:txBody>
          <a:bodyPr lIns="81510" tIns="40755" rIns="81510" bIns="40755"/>
          <a:lstStyle>
            <a:lvl1pPr marL="304800" indent="-3048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marL="661988" indent="-2540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marL="1017588"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marL="1425575"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marL="1833563"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a:lstStyle>
          <a:p>
            <a:pPr marL="0" indent="0">
              <a:spcAft>
                <a:spcPts val="0"/>
              </a:spcAft>
              <a:buNone/>
            </a:pPr>
            <a:r>
              <a:rPr lang="en-US" kern="0" dirty="0">
                <a:latin typeface="+mj-lt"/>
              </a:rPr>
              <a:t>Ideally, the HACCP team is created before you begin hazard analysis. However, if for any reason the hazard analysis is performed first, the assembled team must verify the assessment’s completion prior to continuing to develop the HACCP Plan.</a:t>
            </a:r>
            <a:endParaRPr lang="en-US" b="1" kern="0" dirty="0">
              <a:latin typeface="+mj-lt"/>
            </a:endParaRPr>
          </a:p>
          <a:p>
            <a:pPr marL="0" indent="0">
              <a:buNone/>
            </a:pPr>
            <a:endParaRPr lang="en-US" kern="0" dirty="0">
              <a:latin typeface="+mj-lt"/>
            </a:endParaRPr>
          </a:p>
        </p:txBody>
      </p:sp>
      <p:sp>
        <p:nvSpPr>
          <p:cNvPr id="9" name="Rectangle 8"/>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spTree>
    <p:custDataLst>
      <p:tags r:id="rId1"/>
    </p:custDataLst>
    <p:extLst>
      <p:ext uri="{BB962C8B-B14F-4D97-AF65-F5344CB8AC3E}">
        <p14:creationId xmlns:p14="http://schemas.microsoft.com/office/powerpoint/2010/main" val="4005391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457200"/>
            <a:ext cx="9143205" cy="865930"/>
          </a:xfrm>
        </p:spPr>
        <p:txBody>
          <a:bodyPr/>
          <a:lstStyle/>
          <a:p>
            <a:r>
              <a:rPr lang="en-US" b="0" i="1" dirty="0">
                <a:latin typeface="+mj-lt"/>
                <a:ea typeface="Open Sans Condensed Light" panose="020B0306030504020204" pitchFamily="34" charset="0"/>
                <a:cs typeface="Open Sans Condensed Light" panose="020B0306030504020204" pitchFamily="34" charset="0"/>
              </a:rPr>
              <a:t>Principle 1: </a:t>
            </a:r>
            <a:r>
              <a:rPr lang="en-US" dirty="0">
                <a:latin typeface="+mj-lt"/>
              </a:rPr>
              <a:t>Conduct the Hazard Analysis</a:t>
            </a:r>
            <a:endParaRPr lang="en-US" b="0" dirty="0">
              <a:latin typeface="+mj-lt"/>
            </a:endParaRPr>
          </a:p>
        </p:txBody>
      </p:sp>
      <p:sp>
        <p:nvSpPr>
          <p:cNvPr id="8" name="Rectangle 7"/>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pic>
        <p:nvPicPr>
          <p:cNvPr id="6" name="HACCP_Principle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965200"/>
            <a:ext cx="9783763" cy="4892675"/>
          </a:xfrm>
          <a:prstGeom prst="rect">
            <a:avLst/>
          </a:prstGeom>
        </p:spPr>
      </p:pic>
    </p:spTree>
    <p:custDataLst>
      <p:tags r:id="rId1"/>
    </p:custDataLst>
    <p:extLst>
      <p:ext uri="{BB962C8B-B14F-4D97-AF65-F5344CB8AC3E}">
        <p14:creationId xmlns:p14="http://schemas.microsoft.com/office/powerpoint/2010/main" val="244680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11667"/>
          <a:stretch/>
        </p:blipFill>
        <p:spPr>
          <a:xfrm>
            <a:off x="6034881" y="1371600"/>
            <a:ext cx="3532909" cy="4038600"/>
          </a:xfrm>
          <a:prstGeom prst="rect">
            <a:avLst/>
          </a:prstGeom>
        </p:spPr>
      </p:pic>
      <p:sp>
        <p:nvSpPr>
          <p:cNvPr id="2" name="Title 1"/>
          <p:cNvSpPr>
            <a:spLocks noGrp="1"/>
          </p:cNvSpPr>
          <p:nvPr>
            <p:ph type="title"/>
          </p:nvPr>
        </p:nvSpPr>
        <p:spPr>
          <a:xfrm>
            <a:off x="320675" y="457200"/>
            <a:ext cx="9143206" cy="865930"/>
          </a:xfrm>
        </p:spPr>
        <p:txBody>
          <a:bodyPr/>
          <a:lstStyle/>
          <a:p>
            <a:r>
              <a:rPr lang="en-US" b="0" i="1" dirty="0">
                <a:latin typeface="+mj-lt"/>
                <a:ea typeface="Open Sans Condensed Light" panose="020B0306030504020204" pitchFamily="34" charset="0"/>
                <a:cs typeface="Open Sans Condensed Light" panose="020B0306030504020204" pitchFamily="34" charset="0"/>
              </a:rPr>
              <a:t>Principle 2: </a:t>
            </a:r>
            <a:r>
              <a:rPr lang="en-US" dirty="0">
                <a:latin typeface="+mj-lt"/>
              </a:rPr>
              <a:t>Determine Critical Control Points</a:t>
            </a:r>
          </a:p>
        </p:txBody>
      </p:sp>
      <p:sp>
        <p:nvSpPr>
          <p:cNvPr id="3" name="Content Placeholder 2"/>
          <p:cNvSpPr>
            <a:spLocks noGrp="1"/>
          </p:cNvSpPr>
          <p:nvPr>
            <p:ph idx="1"/>
          </p:nvPr>
        </p:nvSpPr>
        <p:spPr>
          <a:xfrm>
            <a:off x="320674" y="1371600"/>
            <a:ext cx="5714207" cy="2819400"/>
          </a:xfrm>
        </p:spPr>
        <p:txBody>
          <a:bodyPr/>
          <a:lstStyle/>
          <a:p>
            <a:pPr marL="0" indent="0">
              <a:spcAft>
                <a:spcPts val="2000"/>
              </a:spcAft>
              <a:buNone/>
            </a:pPr>
            <a:r>
              <a:rPr lang="en-US" b="1" dirty="0">
                <a:latin typeface="+mj-lt"/>
              </a:rPr>
              <a:t>A critical control point (CCP)</a:t>
            </a:r>
            <a:r>
              <a:rPr lang="en-US" dirty="0">
                <a:latin typeface="+mj-lt"/>
              </a:rPr>
              <a:t> is any step in the process at which control can be applied and would be essential for eliminating or reducing the hazard to an acceptable level.</a:t>
            </a:r>
            <a:endParaRPr lang="en-US" b="1" dirty="0">
              <a:latin typeface="+mj-lt"/>
            </a:endParaRPr>
          </a:p>
          <a:p>
            <a:pPr marL="0" indent="0">
              <a:spcAft>
                <a:spcPts val="1000"/>
              </a:spcAft>
              <a:buNone/>
            </a:pPr>
            <a:r>
              <a:rPr lang="en-US" b="1" dirty="0">
                <a:solidFill>
                  <a:srgbClr val="E65F25"/>
                </a:solidFill>
                <a:latin typeface="+mj-lt"/>
              </a:rPr>
              <a:t>Using a CCP decision tree:</a:t>
            </a:r>
            <a:endParaRPr lang="en-US" dirty="0">
              <a:solidFill>
                <a:srgbClr val="E65F25"/>
              </a:solidFill>
              <a:latin typeface="+mj-lt"/>
            </a:endParaRPr>
          </a:p>
          <a:p>
            <a:pPr marL="0" indent="0">
              <a:buNone/>
            </a:pPr>
            <a:r>
              <a:rPr lang="en-US" dirty="0">
                <a:latin typeface="+mj-lt"/>
              </a:rPr>
              <a:t>A decision tree is a tool that uses several rounds of questions, each with multiple potential answers, that help guide its user towards the correct decision.</a:t>
            </a:r>
          </a:p>
          <a:p>
            <a:pPr marL="0" indent="0">
              <a:buNone/>
            </a:pPr>
            <a:r>
              <a:rPr lang="en-US" dirty="0">
                <a:latin typeface="+mj-lt"/>
              </a:rPr>
              <a:t>Use a decision tree to determine if an identified hazard must be controlled at a CCP.</a:t>
            </a:r>
          </a:p>
        </p:txBody>
      </p:sp>
      <p:sp>
        <p:nvSpPr>
          <p:cNvPr id="5" name="TextBox 4"/>
          <p:cNvSpPr txBox="1"/>
          <p:nvPr/>
        </p:nvSpPr>
        <p:spPr>
          <a:xfrm>
            <a:off x="6787919" y="5243226"/>
            <a:ext cx="2649773" cy="430887"/>
          </a:xfrm>
          <a:prstGeom prst="rect">
            <a:avLst/>
          </a:prstGeom>
        </p:spPr>
        <p:txBody>
          <a:bodyPr wrap="square" rtlCol="0">
            <a:spAutoFit/>
          </a:bodyPr>
          <a:lstStyle/>
          <a:p>
            <a:pPr>
              <a:spcBef>
                <a:spcPct val="0"/>
              </a:spcBef>
              <a:spcAft>
                <a:spcPts val="1800"/>
              </a:spcAft>
            </a:pPr>
            <a:r>
              <a:rPr lang="en-US" sz="1100" kern="0">
                <a:latin typeface="+mj-lt"/>
                <a:ea typeface="Open Sans" panose="020B0606030504020204" pitchFamily="34" charset="0"/>
                <a:cs typeface="Open Sans" panose="020B0606030504020204" pitchFamily="34" charset="0"/>
              </a:rPr>
              <a:t>You can download a CCP Decision Tree </a:t>
            </a:r>
            <a:r>
              <a:rPr lang="en-US" sz="1100" kern="0">
                <a:latin typeface="+mj-lt"/>
                <a:ea typeface="Open Sans" panose="020B0606030504020204" pitchFamily="34" charset="0"/>
                <a:cs typeface="Open Sans" panose="020B0606030504020204" pitchFamily="34" charset="0"/>
                <a:sym typeface="Wingdings" panose="05000000000000000000" pitchFamily="2" charset="2"/>
              </a:rPr>
              <a:t> </a:t>
            </a:r>
            <a:r>
              <a:rPr lang="en-US" sz="1100" kern="0">
                <a:latin typeface="+mj-lt"/>
                <a:ea typeface="Open Sans" panose="020B0606030504020204" pitchFamily="34" charset="0"/>
                <a:cs typeface="Open Sans" panose="020B0606030504020204" pitchFamily="34" charset="0"/>
              </a:rPr>
              <a:t>here</a:t>
            </a:r>
            <a:endParaRPr lang="en-US" sz="1100" kern="0" dirty="0">
              <a:latin typeface="+mj-lt"/>
              <a:ea typeface="Open Sans" panose="020B0606030504020204" pitchFamily="34" charset="0"/>
              <a:cs typeface="Open Sans" panose="020B0606030504020204" pitchFamily="34" charset="0"/>
            </a:endParaRPr>
          </a:p>
        </p:txBody>
      </p:sp>
      <p:sp>
        <p:nvSpPr>
          <p:cNvPr id="10" name="Rectangle 9"/>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graphicFrame>
        <p:nvGraphicFramePr>
          <p:cNvPr id="4" name="Object 3"/>
          <p:cNvGraphicFramePr>
            <a:graphicFrameLocks noChangeAspect="1"/>
          </p:cNvGraphicFramePr>
          <p:nvPr>
            <p:extLst>
              <p:ext uri="{D42A27DB-BD31-4B8C-83A1-F6EECF244321}">
                <p14:modId xmlns:p14="http://schemas.microsoft.com/office/powerpoint/2010/main" val="1832306045"/>
              </p:ext>
            </p:extLst>
          </p:nvPr>
        </p:nvGraphicFramePr>
        <p:xfrm>
          <a:off x="5891095" y="5151567"/>
          <a:ext cx="914400" cy="771525"/>
        </p:xfrm>
        <a:graphic>
          <a:graphicData uri="http://schemas.openxmlformats.org/presentationml/2006/ole">
            <mc:AlternateContent xmlns:mc="http://schemas.openxmlformats.org/markup-compatibility/2006">
              <mc:Choice xmlns:v="urn:schemas-microsoft-com:vml" Requires="v">
                <p:oleObj spid="_x0000_s1029"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5891095" y="5151567"/>
                        <a:ext cx="914400" cy="771525"/>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907771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416675" y="28575"/>
            <a:ext cx="3367088" cy="5838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bwMode="auto">
          <a:xfrm>
            <a:off x="6617275" y="483899"/>
            <a:ext cx="2771200" cy="507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9" tIns="46184" rIns="92369" bIns="46184">
            <a:spAutoFit/>
          </a:bodyPr>
          <a:lstStyle>
            <a:lvl1pPr marL="338138" indent="-338138">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indent="0" eaLnBrk="1" hangingPunct="1">
              <a:spcAft>
                <a:spcPts val="1300"/>
              </a:spcAft>
            </a:pPr>
            <a:r>
              <a:rPr lang="en-US" altLang="en-US" sz="1100" dirty="0">
                <a:solidFill>
                  <a:srgbClr val="E65F25"/>
                </a:solidFill>
                <a:latin typeface="Tahoma" panose="020B0604030504040204" pitchFamily="34" charset="0"/>
                <a:ea typeface="Tahoma" panose="020B0604030504040204" pitchFamily="34" charset="0"/>
                <a:cs typeface="Tahoma" panose="020B0604030504040204" pitchFamily="34" charset="0"/>
              </a:rPr>
              <a:t>DISCLAIMER</a:t>
            </a:r>
            <a:br>
              <a:rPr lang="en-US" altLang="en-US" sz="1100" dirty="0">
                <a:solidFill>
                  <a:srgbClr val="333333"/>
                </a:solidFill>
                <a:latin typeface="Tahoma" panose="020B0604030504040204" pitchFamily="34" charset="0"/>
                <a:ea typeface="Tahoma" panose="020B0604030504040204" pitchFamily="34" charset="0"/>
                <a:cs typeface="Tahoma" panose="020B0604030504040204" pitchFamily="34" charset="0"/>
              </a:rPr>
            </a:br>
            <a:br>
              <a:rPr lang="en-US" altLang="en-US" sz="1100" b="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This training material presents very important, pertinent information. It should not be assumed, however, that this program satisfies every legal requirement of every state. Some states require the training be developed and delivered by an individual with specific training and experience.</a:t>
            </a:r>
          </a:p>
          <a:p>
            <a:pPr marL="0" indent="0" eaLnBrk="1" hangingPunct="1">
              <a:spcAft>
                <a:spcPts val="1300"/>
              </a:spcAft>
            </a:pP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This training is AWARENESS LEVEL and does not authorize any person to perform work or validate their level of competency; it must be supplemented with operation and process-specific assessments and training, as well as management oversight, to assure that all training is understood and followed. </a:t>
            </a:r>
            <a:b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br>
            <a:b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b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Your organization must do an evaluation of all exposures and applicable codes and regulations. In addition, establish proper controls, training, and protective measures to effectively control exposures and assure compliance. </a:t>
            </a:r>
          </a:p>
          <a:p>
            <a:pPr marL="0" indent="0" eaLnBrk="1" hangingPunct="1">
              <a:spcAft>
                <a:spcPts val="1300"/>
              </a:spcAft>
            </a:pP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This program is neither a determination that the conditions and practices of your organization are safe, nor a warranty that reliance upon this program will prevent accidents and losses or satisfy local, state, or federal regulations</a:t>
            </a:r>
            <a:r>
              <a:rPr lang="en-US" altLang="en-US" sz="1000" b="0">
                <a:solidFill>
                  <a:srgbClr val="3D3D3D"/>
                </a:solidFill>
                <a:latin typeface="Tahoma" panose="020B0604030504040204" pitchFamily="34" charset="0"/>
                <a:ea typeface="Tahoma" panose="020B0604030504040204" pitchFamily="34" charset="0"/>
                <a:cs typeface="Tahoma" panose="020B0604030504040204" pitchFamily="34" charset="0"/>
              </a:rPr>
              <a:t>. </a:t>
            </a:r>
            <a:endPar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2"/>
          <p:cNvSpPr txBox="1">
            <a:spLocks noChangeArrowheads="1"/>
          </p:cNvSpPr>
          <p:nvPr/>
        </p:nvSpPr>
        <p:spPr bwMode="auto">
          <a:xfrm>
            <a:off x="330200" y="465430"/>
            <a:ext cx="5171281" cy="3912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algn="ctr" rtl="0" eaLnBrk="0" fontAlgn="base" hangingPunct="0">
              <a:spcBef>
                <a:spcPct val="0"/>
              </a:spcBef>
              <a:spcAft>
                <a:spcPct val="0"/>
              </a:spcAft>
              <a:defRPr sz="3271">
                <a:solidFill>
                  <a:schemeClr val="tx2"/>
                </a:solidFill>
                <a:latin typeface="+mj-lt"/>
                <a:ea typeface="+mj-ea"/>
                <a:cs typeface="+mj-cs"/>
              </a:defRPr>
            </a:lvl1pPr>
            <a:lvl2pPr algn="ctr" rtl="0" eaLnBrk="0" fontAlgn="base" hangingPunct="0">
              <a:spcBef>
                <a:spcPct val="0"/>
              </a:spcBef>
              <a:spcAft>
                <a:spcPct val="0"/>
              </a:spcAft>
              <a:defRPr sz="3271">
                <a:solidFill>
                  <a:schemeClr val="tx2"/>
                </a:solidFill>
                <a:latin typeface="Tahoma" pitchFamily="34" charset="0"/>
                <a:cs typeface="Arial" charset="0"/>
              </a:defRPr>
            </a:lvl2pPr>
            <a:lvl3pPr algn="ctr" rtl="0" eaLnBrk="0" fontAlgn="base" hangingPunct="0">
              <a:spcBef>
                <a:spcPct val="0"/>
              </a:spcBef>
              <a:spcAft>
                <a:spcPct val="0"/>
              </a:spcAft>
              <a:defRPr sz="3271">
                <a:solidFill>
                  <a:schemeClr val="tx2"/>
                </a:solidFill>
                <a:latin typeface="Tahoma" pitchFamily="34" charset="0"/>
                <a:cs typeface="Arial" charset="0"/>
              </a:defRPr>
            </a:lvl3pPr>
            <a:lvl4pPr algn="ctr" rtl="0" eaLnBrk="0" fontAlgn="base" hangingPunct="0">
              <a:spcBef>
                <a:spcPct val="0"/>
              </a:spcBef>
              <a:spcAft>
                <a:spcPct val="0"/>
              </a:spcAft>
              <a:defRPr sz="3271">
                <a:solidFill>
                  <a:schemeClr val="tx2"/>
                </a:solidFill>
                <a:latin typeface="Tahoma" pitchFamily="34" charset="0"/>
                <a:cs typeface="Arial" charset="0"/>
              </a:defRPr>
            </a:lvl4pPr>
            <a:lvl5pPr algn="ctr" rtl="0" eaLnBrk="0" fontAlgn="base" hangingPunct="0">
              <a:spcBef>
                <a:spcPct val="0"/>
              </a:spcBef>
              <a:spcAft>
                <a:spcPct val="0"/>
              </a:spcAft>
              <a:defRPr sz="3271">
                <a:solidFill>
                  <a:schemeClr val="tx2"/>
                </a:solidFill>
                <a:latin typeface="Tahoma" pitchFamily="34" charset="0"/>
                <a:cs typeface="Arial" charset="0"/>
              </a:defRPr>
            </a:lvl5pPr>
            <a:lvl6pPr marL="352895" algn="ctr" rtl="0" fontAlgn="base">
              <a:spcBef>
                <a:spcPct val="0"/>
              </a:spcBef>
              <a:spcAft>
                <a:spcPct val="0"/>
              </a:spcAft>
              <a:defRPr sz="3376">
                <a:solidFill>
                  <a:schemeClr val="tx2"/>
                </a:solidFill>
                <a:latin typeface="Arial" charset="0"/>
                <a:cs typeface="Arial" charset="0"/>
              </a:defRPr>
            </a:lvl6pPr>
            <a:lvl7pPr marL="705789" algn="ctr" rtl="0" fontAlgn="base">
              <a:spcBef>
                <a:spcPct val="0"/>
              </a:spcBef>
              <a:spcAft>
                <a:spcPct val="0"/>
              </a:spcAft>
              <a:defRPr sz="3376">
                <a:solidFill>
                  <a:schemeClr val="tx2"/>
                </a:solidFill>
                <a:latin typeface="Arial" charset="0"/>
                <a:cs typeface="Arial" charset="0"/>
              </a:defRPr>
            </a:lvl7pPr>
            <a:lvl8pPr marL="1058684" algn="ctr" rtl="0" fontAlgn="base">
              <a:spcBef>
                <a:spcPct val="0"/>
              </a:spcBef>
              <a:spcAft>
                <a:spcPct val="0"/>
              </a:spcAft>
              <a:defRPr sz="3376">
                <a:solidFill>
                  <a:schemeClr val="tx2"/>
                </a:solidFill>
                <a:latin typeface="Arial" charset="0"/>
                <a:cs typeface="Arial" charset="0"/>
              </a:defRPr>
            </a:lvl8pPr>
            <a:lvl9pPr marL="1411578" algn="ctr" rtl="0" fontAlgn="base">
              <a:spcBef>
                <a:spcPct val="0"/>
              </a:spcBef>
              <a:spcAft>
                <a:spcPct val="0"/>
              </a:spcAft>
              <a:defRPr sz="3376">
                <a:solidFill>
                  <a:schemeClr val="tx2"/>
                </a:solidFill>
                <a:latin typeface="Arial" charset="0"/>
                <a:cs typeface="Arial" charset="0"/>
              </a:defRPr>
            </a:lvl9pPr>
          </a:lstStyle>
          <a:p>
            <a:pPr algn="l" defTabSz="853410" eaLnBrk="1" hangingPunct="1"/>
            <a:r>
              <a:rPr lang="en-US" altLang="en-US" sz="2000" b="1" kern="0" dirty="0">
                <a:solidFill>
                  <a:srgbClr val="4A72A8"/>
                </a:solidFill>
                <a:latin typeface="Tahoma" panose="020B0604030504040204" pitchFamily="34" charset="0"/>
                <a:ea typeface="Tahoma" panose="020B0604030504040204" pitchFamily="34" charset="0"/>
                <a:cs typeface="Tahoma" panose="020B0604030504040204" pitchFamily="34" charset="0"/>
              </a:rPr>
              <a:t>How to Use this Presentation</a:t>
            </a:r>
          </a:p>
        </p:txBody>
      </p:sp>
      <p:sp>
        <p:nvSpPr>
          <p:cNvPr id="8" name="Rectangle 1"/>
          <p:cNvSpPr>
            <a:spLocks noChangeArrowheads="1"/>
          </p:cNvSpPr>
          <p:nvPr/>
        </p:nvSpPr>
        <p:spPr bwMode="auto">
          <a:xfrm>
            <a:off x="330200" y="1358905"/>
            <a:ext cx="5780881" cy="229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85" tIns="45742" rIns="91485" bIns="45742">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US" altLang="en-US" sz="1300" b="0" dirty="0">
                <a:solidFill>
                  <a:srgbClr val="3D3D3D"/>
                </a:solidFill>
                <a:latin typeface="Tahoma" panose="020B0604030504040204" pitchFamily="34" charset="0"/>
                <a:cs typeface="Tahoma" panose="020B0604030504040204" pitchFamily="34" charset="0"/>
              </a:rPr>
              <a:t>This presentation contains base material for use in an instructor-led training setting. You may modify this presentation to satisfy the specific training needs of your organization. </a:t>
            </a: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a:p>
            <a:pPr eaLnBrk="1" hangingPunct="1"/>
            <a:r>
              <a:rPr lang="en-US" altLang="en-US" sz="1300" b="0" dirty="0">
                <a:solidFill>
                  <a:srgbClr val="3D3D3D"/>
                </a:solidFill>
                <a:latin typeface="Tahoma" panose="020B0604030504040204" pitchFamily="34" charset="0"/>
                <a:cs typeface="Tahoma" panose="020B0604030504040204" pitchFamily="34" charset="0"/>
              </a:rPr>
              <a:t>On some slides, the display text is supplemented with additional material in the slide notes.</a:t>
            </a: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a:p>
            <a:pPr eaLnBrk="1" hangingPunct="1"/>
            <a:r>
              <a:rPr lang="en-US" altLang="en-US" sz="1300" b="0" dirty="0">
                <a:solidFill>
                  <a:srgbClr val="3D3D3D"/>
                </a:solidFill>
                <a:latin typeface="Tahoma" panose="020B0604030504040204" pitchFamily="34" charset="0"/>
                <a:cs typeface="Tahoma" panose="020B0604030504040204" pitchFamily="34" charset="0"/>
              </a:rPr>
              <a:t>This content is licensed for modification and use in a classroom setting. You may not redistribute this material in any form.</a:t>
            </a: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p:txBody>
      </p:sp>
      <p:sp>
        <p:nvSpPr>
          <p:cNvPr id="17" name="Rectangle 16"/>
          <p:cNvSpPr/>
          <p:nvPr/>
        </p:nvSpPr>
        <p:spPr>
          <a:xfrm>
            <a:off x="315119" y="164812"/>
            <a:ext cx="4501356" cy="246221"/>
          </a:xfrm>
          <a:prstGeom prst="rect">
            <a:avLst/>
          </a:prstGeom>
        </p:spPr>
        <p:txBody>
          <a:bodyPr wrap="square">
            <a:spAutoFit/>
          </a:bodyPr>
          <a:lstStyle/>
          <a:p>
            <a:r>
              <a:rPr lang="en-US" altLang="en-US" sz="1000" b="1" ker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1000" ker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rPr>
              <a:t>Introduction</a:t>
            </a:r>
          </a:p>
        </p:txBody>
      </p:sp>
    </p:spTree>
    <p:extLst>
      <p:ext uri="{BB962C8B-B14F-4D97-AF65-F5344CB8AC3E}">
        <p14:creationId xmlns:p14="http://schemas.microsoft.com/office/powerpoint/2010/main" val="3547837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457200"/>
            <a:ext cx="9219406" cy="865930"/>
          </a:xfrm>
        </p:spPr>
        <p:txBody>
          <a:bodyPr/>
          <a:lstStyle/>
          <a:p>
            <a:r>
              <a:rPr lang="en-US" b="0" i="1" dirty="0">
                <a:latin typeface="+mj-lt"/>
                <a:ea typeface="Open Sans Condensed Light" panose="020B0306030504020204" pitchFamily="34" charset="0"/>
                <a:cs typeface="Open Sans Condensed Light" panose="020B0306030504020204" pitchFamily="34" charset="0"/>
              </a:rPr>
              <a:t>Principle 2: </a:t>
            </a:r>
            <a:r>
              <a:rPr lang="en-US" dirty="0">
                <a:latin typeface="+mj-lt"/>
              </a:rPr>
              <a:t>Determine Critical Control Points  </a:t>
            </a:r>
          </a:p>
        </p:txBody>
      </p:sp>
      <p:sp>
        <p:nvSpPr>
          <p:cNvPr id="13" name="Rectangle 12"/>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pic>
        <p:nvPicPr>
          <p:cNvPr id="5" name="HACCP_Principle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525" y="971550"/>
            <a:ext cx="9783763" cy="4892675"/>
          </a:xfrm>
          <a:prstGeom prst="rect">
            <a:avLst/>
          </a:prstGeom>
        </p:spPr>
      </p:pic>
    </p:spTree>
    <p:custDataLst>
      <p:tags r:id="rId1"/>
    </p:custDataLst>
    <p:extLst>
      <p:ext uri="{BB962C8B-B14F-4D97-AF65-F5344CB8AC3E}">
        <p14:creationId xmlns:p14="http://schemas.microsoft.com/office/powerpoint/2010/main" val="94229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457200"/>
            <a:ext cx="6400005" cy="865930"/>
          </a:xfrm>
        </p:spPr>
        <p:txBody>
          <a:bodyPr/>
          <a:lstStyle/>
          <a:p>
            <a:r>
              <a:rPr lang="en-US" b="0" i="1" dirty="0">
                <a:latin typeface="+mj-lt"/>
                <a:ea typeface="Open Sans Condensed Light" panose="020B0306030504020204" pitchFamily="34" charset="0"/>
                <a:cs typeface="Open Sans Condensed Light" panose="020B0306030504020204" pitchFamily="34" charset="0"/>
              </a:rPr>
              <a:t>Principle 3: </a:t>
            </a:r>
            <a:r>
              <a:rPr lang="en-US" dirty="0">
                <a:latin typeface="+mj-lt"/>
              </a:rPr>
              <a:t>Establish Critical Limits</a:t>
            </a:r>
          </a:p>
        </p:txBody>
      </p:sp>
      <p:sp>
        <p:nvSpPr>
          <p:cNvPr id="3" name="Content Placeholder 2"/>
          <p:cNvSpPr>
            <a:spLocks noGrp="1"/>
          </p:cNvSpPr>
          <p:nvPr>
            <p:ph idx="1"/>
          </p:nvPr>
        </p:nvSpPr>
        <p:spPr>
          <a:xfrm>
            <a:off x="320674" y="1371600"/>
            <a:ext cx="5866607" cy="4224232"/>
          </a:xfrm>
        </p:spPr>
        <p:txBody>
          <a:bodyPr/>
          <a:lstStyle/>
          <a:p>
            <a:pPr marL="0" indent="0">
              <a:buNone/>
            </a:pPr>
            <a:r>
              <a:rPr lang="en-US" b="1" dirty="0">
                <a:latin typeface="+mj-lt"/>
              </a:rPr>
              <a:t>Critical limits</a:t>
            </a:r>
            <a:r>
              <a:rPr lang="en-US" dirty="0">
                <a:latin typeface="+mj-lt"/>
              </a:rPr>
              <a:t> define the boundaries of safe production at a CCP. Hazards must be limited to a specific threshold in order for the control measures to be effective.</a:t>
            </a:r>
            <a:endParaRPr lang="en-US" b="1" dirty="0">
              <a:latin typeface="+mj-lt"/>
            </a:endParaRPr>
          </a:p>
          <a:p>
            <a:pPr marL="346075" indent="-346075"/>
            <a:r>
              <a:rPr lang="en-US" dirty="0">
                <a:latin typeface="+mj-lt"/>
              </a:rPr>
              <a:t>A CCP may have multiple critical limits that must be met—for example, in a conveyor oven, both conveyor belt speed and oven temperature may need to be closely regulated to assure that biological hazards are eliminated.</a:t>
            </a:r>
          </a:p>
          <a:p>
            <a:pPr marL="346075" indent="-346075"/>
            <a:r>
              <a:rPr lang="en-US" dirty="0">
                <a:latin typeface="+mj-lt"/>
              </a:rPr>
              <a:t>Critical limits can be derived from state, federal, or other regulatory standards as well as scientific studies, experiment results, and expert knowledge.</a:t>
            </a:r>
          </a:p>
          <a:p>
            <a:pPr marL="346075" indent="-346075"/>
            <a:r>
              <a:rPr lang="en-US" dirty="0">
                <a:latin typeface="+mj-lt"/>
              </a:rPr>
              <a:t>Critical limits are separate from operational limits, which may or may not be related to food safety.</a:t>
            </a:r>
          </a:p>
        </p:txBody>
      </p:sp>
      <p:sp>
        <p:nvSpPr>
          <p:cNvPr id="13" name="Rectangle 12"/>
          <p:cNvSpPr/>
          <p:nvPr/>
        </p:nvSpPr>
        <p:spPr>
          <a:xfrm>
            <a:off x="7711281" y="2308942"/>
            <a:ext cx="572293"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150" dirty="0">
                <a:solidFill>
                  <a:srgbClr val="C00000"/>
                </a:solidFill>
                <a:latin typeface="OCR A Extended" panose="02010509020102010303" pitchFamily="50" charset="0"/>
              </a:rPr>
              <a:t>155°</a:t>
            </a:r>
          </a:p>
        </p:txBody>
      </p:sp>
      <p:sp>
        <p:nvSpPr>
          <p:cNvPr id="14" name="Rectangle 13"/>
          <p:cNvSpPr/>
          <p:nvPr/>
        </p:nvSpPr>
        <p:spPr>
          <a:xfrm>
            <a:off x="7710844" y="2443047"/>
            <a:ext cx="572293" cy="202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150" dirty="0">
                <a:solidFill>
                  <a:srgbClr val="C00000"/>
                </a:solidFill>
                <a:latin typeface="OCR A Extended" panose="02010509020102010303" pitchFamily="50" charset="0"/>
              </a:rPr>
              <a:t>0:16</a:t>
            </a:r>
          </a:p>
        </p:txBody>
      </p:sp>
      <p:sp>
        <p:nvSpPr>
          <p:cNvPr id="15" name="Rectangle 14"/>
          <p:cNvSpPr/>
          <p:nvPr/>
        </p:nvSpPr>
        <p:spPr>
          <a:xfrm>
            <a:off x="7079122" y="1828800"/>
            <a:ext cx="1752601" cy="960284"/>
          </a:xfrm>
          <a:prstGeom prst="rect">
            <a:avLst/>
          </a:prstGeom>
          <a:solidFill>
            <a:srgbClr val="0D0D0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117222" y="1865670"/>
            <a:ext cx="1665696"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a:solidFill>
                  <a:srgbClr val="92D050"/>
                </a:solidFill>
                <a:latin typeface="OCR A Extended" panose="02010509020102010303" pitchFamily="50" charset="0"/>
              </a:rPr>
              <a:t>&gt;=155°F</a:t>
            </a:r>
            <a:endParaRPr lang="en-US" sz="3200" spc="-300" dirty="0">
              <a:solidFill>
                <a:srgbClr val="92D050"/>
              </a:solidFill>
              <a:latin typeface="OCR A Extended" panose="02010509020102010303" pitchFamily="50" charset="0"/>
            </a:endParaRPr>
          </a:p>
        </p:txBody>
      </p:sp>
      <p:sp>
        <p:nvSpPr>
          <p:cNvPr id="17" name="Rectangle 16"/>
          <p:cNvSpPr/>
          <p:nvPr/>
        </p:nvSpPr>
        <p:spPr>
          <a:xfrm>
            <a:off x="7117222" y="2331069"/>
            <a:ext cx="1665695" cy="35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300">
                <a:solidFill>
                  <a:srgbClr val="92D050"/>
                </a:solidFill>
                <a:latin typeface="OCR A Extended" panose="02010509020102010303" pitchFamily="50" charset="0"/>
              </a:rPr>
              <a:t>0:16sec</a:t>
            </a:r>
            <a:endParaRPr lang="en-US" sz="3200" spc="-300" dirty="0">
              <a:solidFill>
                <a:srgbClr val="92D050"/>
              </a:solidFill>
              <a:latin typeface="OCR A Extended" panose="02010509020102010303" pitchFamily="50" charset="0"/>
            </a:endParaRPr>
          </a:p>
        </p:txBody>
      </p:sp>
      <p:sp>
        <p:nvSpPr>
          <p:cNvPr id="11" name="Rectangle 10"/>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spTree>
    <p:custDataLst>
      <p:tags r:id="rId1"/>
    </p:custDataLst>
    <p:extLst>
      <p:ext uri="{BB962C8B-B14F-4D97-AF65-F5344CB8AC3E}">
        <p14:creationId xmlns:p14="http://schemas.microsoft.com/office/powerpoint/2010/main" val="1895245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457200"/>
            <a:ext cx="9143205" cy="865930"/>
          </a:xfrm>
        </p:spPr>
        <p:txBody>
          <a:bodyPr/>
          <a:lstStyle/>
          <a:p>
            <a:r>
              <a:rPr lang="en-US" b="0" i="1" dirty="0">
                <a:latin typeface="+mj-lt"/>
                <a:ea typeface="Open Sans Condensed Light" panose="020B0306030504020204" pitchFamily="34" charset="0"/>
                <a:cs typeface="Open Sans Condensed Light" panose="020B0306030504020204" pitchFamily="34" charset="0"/>
              </a:rPr>
              <a:t>Principle 3: </a:t>
            </a:r>
            <a:r>
              <a:rPr lang="en-US" dirty="0">
                <a:latin typeface="+mj-lt"/>
              </a:rPr>
              <a:t>Establish Critical Limits  </a:t>
            </a:r>
          </a:p>
        </p:txBody>
      </p:sp>
      <p:sp>
        <p:nvSpPr>
          <p:cNvPr id="11" name="Rectangle 10"/>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pic>
        <p:nvPicPr>
          <p:cNvPr id="4" name="HACCP_Principle3">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525" y="971550"/>
            <a:ext cx="9783763" cy="4892675"/>
          </a:xfrm>
          <a:prstGeom prst="rect">
            <a:avLst/>
          </a:prstGeom>
        </p:spPr>
      </p:pic>
    </p:spTree>
    <p:custDataLst>
      <p:tags r:id="rId1"/>
    </p:custDataLst>
    <p:extLst>
      <p:ext uri="{BB962C8B-B14F-4D97-AF65-F5344CB8AC3E}">
        <p14:creationId xmlns:p14="http://schemas.microsoft.com/office/powerpoint/2010/main" val="320050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457200"/>
            <a:ext cx="9143205" cy="865930"/>
          </a:xfrm>
        </p:spPr>
        <p:txBody>
          <a:bodyPr/>
          <a:lstStyle/>
          <a:p>
            <a:r>
              <a:rPr lang="en-US" b="0" i="1" dirty="0">
                <a:latin typeface="+mj-lt"/>
                <a:ea typeface="Open Sans Condensed Light" panose="020B0306030504020204" pitchFamily="34" charset="0"/>
                <a:cs typeface="Open Sans Condensed Light" panose="020B0306030504020204" pitchFamily="34" charset="0"/>
              </a:rPr>
              <a:t>Principle 4: </a:t>
            </a:r>
            <a:r>
              <a:rPr lang="en-US" dirty="0">
                <a:latin typeface="+mj-lt"/>
              </a:rPr>
              <a:t>Establish Monitoring Procedures</a:t>
            </a:r>
          </a:p>
        </p:txBody>
      </p:sp>
      <p:sp>
        <p:nvSpPr>
          <p:cNvPr id="3" name="Content Placeholder 2"/>
          <p:cNvSpPr>
            <a:spLocks noGrp="1"/>
          </p:cNvSpPr>
          <p:nvPr>
            <p:ph idx="1"/>
          </p:nvPr>
        </p:nvSpPr>
        <p:spPr>
          <a:xfrm>
            <a:off x="320674" y="1371600"/>
            <a:ext cx="5866607" cy="4224232"/>
          </a:xfrm>
        </p:spPr>
        <p:txBody>
          <a:bodyPr/>
          <a:lstStyle/>
          <a:p>
            <a:pPr marL="0" indent="0">
              <a:buNone/>
            </a:pPr>
            <a:r>
              <a:rPr lang="en-US" dirty="0">
                <a:latin typeface="+mj-lt"/>
              </a:rPr>
              <a:t>Once established, control measures must be monitored to assure that they are working as intended and preventing, eliminating, or reducing hazards to an acceptable level.</a:t>
            </a:r>
          </a:p>
          <a:p>
            <a:pPr marL="0" indent="0">
              <a:buNone/>
            </a:pPr>
            <a:r>
              <a:rPr lang="en-US" dirty="0">
                <a:latin typeface="+mj-lt"/>
              </a:rPr>
              <a:t>Establish a </a:t>
            </a:r>
            <a:r>
              <a:rPr lang="en-US" b="1" dirty="0">
                <a:latin typeface="+mj-lt"/>
              </a:rPr>
              <a:t>monitoring procedure</a:t>
            </a:r>
            <a:r>
              <a:rPr lang="en-US" dirty="0">
                <a:latin typeface="+mj-lt"/>
              </a:rPr>
              <a:t> to assure the regular review of the established control measure and to determine if and how control is lost over product safety.</a:t>
            </a:r>
          </a:p>
          <a:p>
            <a:pPr marL="336550" indent="-336550">
              <a:spcAft>
                <a:spcPts val="300"/>
              </a:spcAft>
            </a:pPr>
            <a:r>
              <a:rPr lang="en-US" dirty="0">
                <a:latin typeface="+mj-lt"/>
              </a:rPr>
              <a:t>Whenever possible, make monitoring a continuous process.</a:t>
            </a:r>
          </a:p>
          <a:p>
            <a:pPr marL="693738" lvl="1" indent="-347663"/>
            <a:r>
              <a:rPr lang="en-US" dirty="0">
                <a:latin typeface="+mj-lt"/>
              </a:rPr>
              <a:t>If monitoring cannot be performed continuously, determine a frequency for monitoring that will reliably indicate issues.</a:t>
            </a:r>
          </a:p>
          <a:p>
            <a:pPr marL="336550" indent="-336550">
              <a:spcAft>
                <a:spcPts val="300"/>
              </a:spcAft>
            </a:pPr>
            <a:r>
              <a:rPr lang="en-US" dirty="0">
                <a:latin typeface="+mj-lt"/>
              </a:rPr>
              <a:t>Assure that employees responsible for monitoring the CCP are properly trained and qualified to track data, </a:t>
            </a:r>
            <a:r>
              <a:rPr lang="en-US" b="1" dirty="0">
                <a:latin typeface="+mj-lt"/>
              </a:rPr>
              <a:t>report deviations</a:t>
            </a:r>
            <a:r>
              <a:rPr lang="en-US" dirty="0">
                <a:latin typeface="+mj-lt"/>
              </a:rPr>
              <a:t>, and identify trends that may indicate a safety issue at their designated CCP.</a:t>
            </a:r>
          </a:p>
          <a:p>
            <a:pPr marL="693738" lvl="1" indent="-347663"/>
            <a:r>
              <a:rPr lang="en-US" dirty="0">
                <a:latin typeface="+mj-lt"/>
              </a:rPr>
              <a:t>These employees must sign/initial and date any documentation used during monitoring operations, such as charts, checklists, and logs.</a:t>
            </a:r>
          </a:p>
        </p:txBody>
      </p:sp>
      <p:sp>
        <p:nvSpPr>
          <p:cNvPr id="4" name="Rectangle 3"/>
          <p:cNvSpPr/>
          <p:nvPr/>
        </p:nvSpPr>
        <p:spPr>
          <a:xfrm>
            <a:off x="6492875" y="1447800"/>
            <a:ext cx="2894806" cy="1676401"/>
          </a:xfrm>
          <a:prstGeom prst="rect">
            <a:avLst/>
          </a:prstGeom>
          <a:solidFill>
            <a:schemeClr val="accent3">
              <a:lumMod val="95000"/>
            </a:schemeClr>
          </a:solidFill>
          <a:ln>
            <a:solidFill>
              <a:srgbClr val="E65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7"/>
          <p:cNvSpPr txBox="1">
            <a:spLocks/>
          </p:cNvSpPr>
          <p:nvPr/>
        </p:nvSpPr>
        <p:spPr>
          <a:xfrm>
            <a:off x="6644481" y="1628775"/>
            <a:ext cx="2590800" cy="1495426"/>
          </a:xfrm>
          <a:prstGeom prst="rect">
            <a:avLst/>
          </a:prstGeom>
        </p:spPr>
        <p:txBody>
          <a:bodyPr lIns="81510" tIns="40755" rIns="81510" bIns="40755"/>
          <a:lstStyle>
            <a:lvl1pPr marL="304800" indent="-3048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marL="661988" indent="-2540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marL="1017588"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marL="1425575"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marL="1833563"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a:lstStyle>
          <a:p>
            <a:pPr marL="0" indent="0">
              <a:spcAft>
                <a:spcPts val="0"/>
              </a:spcAft>
              <a:buNone/>
            </a:pPr>
            <a:r>
              <a:rPr lang="en-US" kern="0" dirty="0">
                <a:latin typeface="+mj-lt"/>
              </a:rPr>
              <a:t>If possible, conducting </a:t>
            </a:r>
          </a:p>
          <a:p>
            <a:pPr marL="0" indent="0">
              <a:spcAft>
                <a:spcPts val="0"/>
              </a:spcAft>
              <a:buNone/>
            </a:pPr>
            <a:r>
              <a:rPr lang="en-US" b="1" kern="0" dirty="0">
                <a:latin typeface="+mj-lt"/>
              </a:rPr>
              <a:t>in-house laboratory testing </a:t>
            </a:r>
            <a:r>
              <a:rPr lang="en-US" kern="0" dirty="0">
                <a:latin typeface="+mj-lt"/>
              </a:rPr>
              <a:t>is especially effective because in most cases it yields faster results than 3</a:t>
            </a:r>
            <a:r>
              <a:rPr lang="en-US" kern="0" baseline="30000" dirty="0">
                <a:latin typeface="+mj-lt"/>
              </a:rPr>
              <a:t>rd</a:t>
            </a:r>
            <a:r>
              <a:rPr lang="en-US" kern="0" dirty="0">
                <a:latin typeface="+mj-lt"/>
              </a:rPr>
              <a:t> party lab testing. </a:t>
            </a:r>
            <a:endParaRPr lang="en-US" b="1" kern="0" dirty="0">
              <a:latin typeface="+mj-lt"/>
            </a:endParaRPr>
          </a:p>
          <a:p>
            <a:pPr marL="0" indent="0">
              <a:buNone/>
            </a:pPr>
            <a:endParaRPr lang="en-US" kern="0" dirty="0">
              <a:latin typeface="+mj-lt"/>
            </a:endParaRPr>
          </a:p>
        </p:txBody>
      </p:sp>
      <p:sp>
        <p:nvSpPr>
          <p:cNvPr id="8" name="Rectangle 7"/>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spTree>
    <p:custDataLst>
      <p:tags r:id="rId1"/>
    </p:custDataLst>
    <p:extLst>
      <p:ext uri="{BB962C8B-B14F-4D97-AF65-F5344CB8AC3E}">
        <p14:creationId xmlns:p14="http://schemas.microsoft.com/office/powerpoint/2010/main" val="852608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457200"/>
            <a:ext cx="9143205" cy="865930"/>
          </a:xfrm>
        </p:spPr>
        <p:txBody>
          <a:bodyPr/>
          <a:lstStyle/>
          <a:p>
            <a:r>
              <a:rPr lang="en-US" b="0" i="1" dirty="0">
                <a:latin typeface="+mj-lt"/>
                <a:ea typeface="Open Sans Condensed Light" panose="020B0306030504020204" pitchFamily="34" charset="0"/>
                <a:cs typeface="Open Sans Condensed Light" panose="020B0306030504020204" pitchFamily="34" charset="0"/>
              </a:rPr>
              <a:t>Principle 4: </a:t>
            </a:r>
            <a:r>
              <a:rPr lang="en-US" dirty="0">
                <a:latin typeface="+mj-lt"/>
              </a:rPr>
              <a:t>Establish Monitoring Procedures</a:t>
            </a:r>
          </a:p>
        </p:txBody>
      </p:sp>
      <p:sp>
        <p:nvSpPr>
          <p:cNvPr id="24" name="Rectangle 23"/>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pic>
        <p:nvPicPr>
          <p:cNvPr id="3" name="HACCP_Principle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555" y="966365"/>
            <a:ext cx="9783764" cy="4892675"/>
          </a:xfrm>
          <a:prstGeom prst="rect">
            <a:avLst/>
          </a:prstGeom>
        </p:spPr>
      </p:pic>
    </p:spTree>
    <p:custDataLst>
      <p:tags r:id="rId1"/>
    </p:custDataLst>
    <p:extLst>
      <p:ext uri="{BB962C8B-B14F-4D97-AF65-F5344CB8AC3E}">
        <p14:creationId xmlns:p14="http://schemas.microsoft.com/office/powerpoint/2010/main" val="158951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6" y="457200"/>
            <a:ext cx="9143206" cy="865930"/>
          </a:xfrm>
        </p:spPr>
        <p:txBody>
          <a:bodyPr/>
          <a:lstStyle/>
          <a:p>
            <a:r>
              <a:rPr lang="en-US" b="0" i="1" dirty="0">
                <a:latin typeface="+mj-lt"/>
                <a:ea typeface="Open Sans Condensed Light" panose="020B0306030504020204" pitchFamily="34" charset="0"/>
                <a:cs typeface="Open Sans Condensed Light" panose="020B0306030504020204" pitchFamily="34" charset="0"/>
              </a:rPr>
              <a:t>Principle 5</a:t>
            </a:r>
            <a:r>
              <a:rPr lang="en-US" b="0" i="1" dirty="0">
                <a:solidFill>
                  <a:srgbClr val="7493BC"/>
                </a:solidFill>
                <a:latin typeface="+mj-lt"/>
                <a:ea typeface="Open Sans Condensed Light" panose="020B0306030504020204" pitchFamily="34" charset="0"/>
                <a:cs typeface="Open Sans Condensed Light" panose="020B0306030504020204" pitchFamily="34" charset="0"/>
              </a:rPr>
              <a:t>: </a:t>
            </a:r>
            <a:r>
              <a:rPr lang="en-US" dirty="0">
                <a:latin typeface="+mj-lt"/>
              </a:rPr>
              <a:t>Institute</a:t>
            </a:r>
            <a:r>
              <a:rPr lang="en-US" dirty="0">
                <a:solidFill>
                  <a:srgbClr val="7493BC"/>
                </a:solidFill>
                <a:latin typeface="+mj-lt"/>
              </a:rPr>
              <a:t> </a:t>
            </a:r>
            <a:r>
              <a:rPr lang="en-US" dirty="0">
                <a:latin typeface="+mj-lt"/>
              </a:rPr>
              <a:t>Corrective Actions</a:t>
            </a:r>
          </a:p>
        </p:txBody>
      </p:sp>
      <p:sp>
        <p:nvSpPr>
          <p:cNvPr id="3" name="Content Placeholder 2"/>
          <p:cNvSpPr>
            <a:spLocks noGrp="1"/>
          </p:cNvSpPr>
          <p:nvPr>
            <p:ph idx="1"/>
          </p:nvPr>
        </p:nvSpPr>
        <p:spPr/>
        <p:txBody>
          <a:bodyPr/>
          <a:lstStyle/>
          <a:p>
            <a:pPr marL="0" indent="0">
              <a:buNone/>
            </a:pPr>
            <a:r>
              <a:rPr lang="en-US" dirty="0">
                <a:latin typeface="+mj-lt"/>
              </a:rPr>
              <a:t>When a control measure fails, a </a:t>
            </a:r>
            <a:r>
              <a:rPr lang="en-US" b="1" dirty="0">
                <a:latin typeface="+mj-lt"/>
              </a:rPr>
              <a:t>corrective action</a:t>
            </a:r>
            <a:r>
              <a:rPr lang="en-US" dirty="0">
                <a:latin typeface="+mj-lt"/>
              </a:rPr>
              <a:t> must be taken to assure, at minimum, that any hazardous products are removed from production to prevent further contamination and accidental distribution. </a:t>
            </a:r>
          </a:p>
          <a:p>
            <a:pPr marL="0" indent="0">
              <a:spcAft>
                <a:spcPts val="2000"/>
              </a:spcAft>
              <a:buNone/>
            </a:pPr>
            <a:r>
              <a:rPr lang="en-US" dirty="0">
                <a:latin typeface="+mj-lt"/>
              </a:rPr>
              <a:t>The HACCP Plan must outline the corrective actions to be taken in the event of a control failure for each CCP.</a:t>
            </a:r>
          </a:p>
          <a:p>
            <a:pPr marL="0" indent="0">
              <a:spcAft>
                <a:spcPts val="1000"/>
              </a:spcAft>
              <a:buNone/>
            </a:pPr>
            <a:r>
              <a:rPr lang="en-US" b="1" dirty="0">
                <a:solidFill>
                  <a:srgbClr val="E65F25"/>
                </a:solidFill>
                <a:latin typeface="+mj-lt"/>
              </a:rPr>
              <a:t>For example:</a:t>
            </a:r>
          </a:p>
          <a:p>
            <a:pPr marL="0" indent="0">
              <a:spcAft>
                <a:spcPts val="1000"/>
              </a:spcAft>
              <a:buNone/>
            </a:pPr>
            <a:r>
              <a:rPr lang="en-US" dirty="0">
                <a:latin typeface="+mj-lt"/>
              </a:rPr>
              <a:t>When failed controls or potentially hazardous products are discovered:</a:t>
            </a:r>
          </a:p>
          <a:p>
            <a:pPr marL="346075" indent="-346075">
              <a:buFont typeface="+mj-lt"/>
              <a:buAutoNum type="arabicPeriod"/>
            </a:pPr>
            <a:r>
              <a:rPr lang="en-US" dirty="0">
                <a:latin typeface="+mj-lt"/>
              </a:rPr>
              <a:t>Locate and isolate all hazardous products.</a:t>
            </a:r>
          </a:p>
          <a:p>
            <a:pPr marL="346075" indent="-346075">
              <a:buFont typeface="+mj-lt"/>
              <a:buAutoNum type="arabicPeriod"/>
            </a:pPr>
            <a:r>
              <a:rPr lang="en-US" dirty="0">
                <a:latin typeface="+mj-lt"/>
              </a:rPr>
              <a:t>Determine the cause of the deviation. </a:t>
            </a:r>
          </a:p>
          <a:p>
            <a:pPr marL="346075" indent="-346075">
              <a:buFont typeface="+mj-lt"/>
              <a:buAutoNum type="arabicPeriod"/>
            </a:pPr>
            <a:r>
              <a:rPr lang="en-US" dirty="0">
                <a:latin typeface="+mj-lt"/>
              </a:rPr>
              <a:t>Implement the prescribed corrective actions for that CCP. </a:t>
            </a:r>
          </a:p>
          <a:p>
            <a:pPr marL="346075" indent="-346075">
              <a:buFont typeface="+mj-lt"/>
              <a:buAutoNum type="arabicPeriod"/>
            </a:pPr>
            <a:r>
              <a:rPr lang="en-US" dirty="0">
                <a:latin typeface="+mj-lt"/>
              </a:rPr>
              <a:t>Record the details of the incident, including the cause of the control failure and the actions taken to address the hazard.</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0000">
            <a:off x="7203656" y="1473204"/>
            <a:ext cx="1740745" cy="4164654"/>
          </a:xfrm>
          <a:prstGeom prst="rect">
            <a:avLst/>
          </a:prstGeom>
        </p:spPr>
      </p:pic>
      <p:sp>
        <p:nvSpPr>
          <p:cNvPr id="6" name="Rectangle 5"/>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spTree>
    <p:custDataLst>
      <p:tags r:id="rId1"/>
    </p:custDataLst>
    <p:extLst>
      <p:ext uri="{BB962C8B-B14F-4D97-AF65-F5344CB8AC3E}">
        <p14:creationId xmlns:p14="http://schemas.microsoft.com/office/powerpoint/2010/main" val="67315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457200"/>
            <a:ext cx="9120843" cy="865930"/>
          </a:xfrm>
        </p:spPr>
        <p:txBody>
          <a:bodyPr/>
          <a:lstStyle/>
          <a:p>
            <a:r>
              <a:rPr lang="en-US" b="0" i="1" dirty="0">
                <a:latin typeface="+mj-lt"/>
                <a:ea typeface="Open Sans Condensed Light" panose="020B0306030504020204" pitchFamily="34" charset="0"/>
                <a:cs typeface="Open Sans Condensed Light" panose="020B0306030504020204" pitchFamily="34" charset="0"/>
              </a:rPr>
              <a:t>Principle 5</a:t>
            </a:r>
            <a:r>
              <a:rPr lang="en-US" b="0" i="1" dirty="0">
                <a:solidFill>
                  <a:srgbClr val="7493BC"/>
                </a:solidFill>
                <a:latin typeface="+mj-lt"/>
                <a:ea typeface="Open Sans Condensed Light" panose="020B0306030504020204" pitchFamily="34" charset="0"/>
                <a:cs typeface="Open Sans Condensed Light" panose="020B0306030504020204" pitchFamily="34" charset="0"/>
              </a:rPr>
              <a:t>: </a:t>
            </a:r>
            <a:r>
              <a:rPr lang="en-US" dirty="0">
                <a:latin typeface="+mj-lt"/>
              </a:rPr>
              <a:t>Institute</a:t>
            </a:r>
            <a:r>
              <a:rPr lang="en-US" dirty="0">
                <a:solidFill>
                  <a:srgbClr val="7493BC"/>
                </a:solidFill>
                <a:latin typeface="+mj-lt"/>
              </a:rPr>
              <a:t> </a:t>
            </a:r>
            <a:r>
              <a:rPr lang="en-US" dirty="0">
                <a:latin typeface="+mj-lt"/>
              </a:rPr>
              <a:t>Corrective Actions</a:t>
            </a:r>
          </a:p>
        </p:txBody>
      </p:sp>
      <p:sp>
        <p:nvSpPr>
          <p:cNvPr id="25" name="Rectangle 24"/>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pic>
        <p:nvPicPr>
          <p:cNvPr id="3" name="HACCP_Principle5">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793" y="965200"/>
            <a:ext cx="9783763" cy="4892675"/>
          </a:xfrm>
          <a:prstGeom prst="rect">
            <a:avLst/>
          </a:prstGeom>
        </p:spPr>
      </p:pic>
    </p:spTree>
    <p:custDataLst>
      <p:tags r:id="rId1"/>
    </p:custDataLst>
    <p:extLst>
      <p:ext uri="{BB962C8B-B14F-4D97-AF65-F5344CB8AC3E}">
        <p14:creationId xmlns:p14="http://schemas.microsoft.com/office/powerpoint/2010/main" val="999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25528"/>
          <a:stretch/>
        </p:blipFill>
        <p:spPr>
          <a:xfrm>
            <a:off x="5971026" y="1422430"/>
            <a:ext cx="3812738" cy="3396228"/>
          </a:xfrm>
          <a:prstGeom prst="rect">
            <a:avLst/>
          </a:prstGeom>
        </p:spPr>
      </p:pic>
      <p:sp>
        <p:nvSpPr>
          <p:cNvPr id="2" name="Title 1"/>
          <p:cNvSpPr>
            <a:spLocks noGrp="1"/>
          </p:cNvSpPr>
          <p:nvPr>
            <p:ph type="title"/>
          </p:nvPr>
        </p:nvSpPr>
        <p:spPr>
          <a:xfrm>
            <a:off x="320675" y="457200"/>
            <a:ext cx="9143205" cy="865930"/>
          </a:xfrm>
        </p:spPr>
        <p:txBody>
          <a:bodyPr/>
          <a:lstStyle/>
          <a:p>
            <a:r>
              <a:rPr lang="en-US" b="0" i="1" dirty="0">
                <a:latin typeface="+mj-lt"/>
                <a:ea typeface="Open Sans Condensed Light" panose="020B0306030504020204" pitchFamily="34" charset="0"/>
                <a:cs typeface="Open Sans Condensed Light" panose="020B0306030504020204" pitchFamily="34" charset="0"/>
              </a:rPr>
              <a:t>Principle 6: </a:t>
            </a:r>
            <a:r>
              <a:rPr lang="en-US" dirty="0">
                <a:latin typeface="+mj-lt"/>
              </a:rPr>
              <a:t>Establish Verification Procedures</a:t>
            </a:r>
          </a:p>
        </p:txBody>
      </p:sp>
      <p:sp>
        <p:nvSpPr>
          <p:cNvPr id="3" name="Content Placeholder 2"/>
          <p:cNvSpPr>
            <a:spLocks noGrp="1"/>
          </p:cNvSpPr>
          <p:nvPr>
            <p:ph idx="1"/>
          </p:nvPr>
        </p:nvSpPr>
        <p:spPr>
          <a:xfrm>
            <a:off x="320674" y="1371600"/>
            <a:ext cx="5866607" cy="4114800"/>
          </a:xfrm>
        </p:spPr>
        <p:txBody>
          <a:bodyPr/>
          <a:lstStyle/>
          <a:p>
            <a:pPr marL="0" indent="0">
              <a:buNone/>
            </a:pPr>
            <a:r>
              <a:rPr lang="en-US" dirty="0">
                <a:latin typeface="+mj-lt"/>
              </a:rPr>
              <a:t>The HACCP Plan must include procedures for </a:t>
            </a:r>
            <a:r>
              <a:rPr lang="en-US" b="1" dirty="0">
                <a:latin typeface="+mj-lt"/>
              </a:rPr>
              <a:t>verification </a:t>
            </a:r>
            <a:r>
              <a:rPr lang="en-US" dirty="0">
                <a:latin typeface="+mj-lt"/>
              </a:rPr>
              <a:t>at regular intervals, not just after control measures fail.</a:t>
            </a:r>
            <a:endParaRPr lang="en-US" b="1" dirty="0">
              <a:latin typeface="+mj-lt"/>
            </a:endParaRPr>
          </a:p>
          <a:p>
            <a:pPr marL="0" indent="0">
              <a:buNone/>
            </a:pPr>
            <a:r>
              <a:rPr lang="en-US" dirty="0">
                <a:latin typeface="+mj-lt"/>
              </a:rPr>
              <a:t>Verification is an activity or series of activities that assure that the established control measures are functioning as intended and that the HACCP Plan has been properly implemented and remains effective.</a:t>
            </a:r>
          </a:p>
          <a:p>
            <a:pPr marL="346075" indent="-346075">
              <a:spcAft>
                <a:spcPts val="300"/>
              </a:spcAft>
            </a:pPr>
            <a:r>
              <a:rPr lang="en-US" dirty="0">
                <a:latin typeface="+mj-lt"/>
              </a:rPr>
              <a:t>Verification activities include:</a:t>
            </a:r>
          </a:p>
          <a:p>
            <a:pPr marL="690563" lvl="1" indent="-344488">
              <a:spcAft>
                <a:spcPts val="300"/>
              </a:spcAft>
            </a:pPr>
            <a:r>
              <a:rPr lang="en-US" dirty="0">
                <a:latin typeface="+mj-lt"/>
              </a:rPr>
              <a:t>Review of CCP monitoring records at a prescribed frequency</a:t>
            </a:r>
          </a:p>
          <a:p>
            <a:pPr marL="690563" lvl="1" indent="-344488">
              <a:spcAft>
                <a:spcPts val="300"/>
              </a:spcAft>
            </a:pPr>
            <a:r>
              <a:rPr lang="en-US" dirty="0">
                <a:latin typeface="+mj-lt"/>
              </a:rPr>
              <a:t>Ongoing review of prerequisite programs to determine effectiveness</a:t>
            </a:r>
          </a:p>
          <a:p>
            <a:pPr marL="690563" lvl="1" indent="-344488"/>
            <a:r>
              <a:rPr lang="en-US" dirty="0">
                <a:latin typeface="+mj-lt"/>
              </a:rPr>
              <a:t>Documentation of the reviews performed</a:t>
            </a:r>
          </a:p>
          <a:p>
            <a:pPr marL="346075" indent="-346075">
              <a:spcAft>
                <a:spcPts val="300"/>
              </a:spcAft>
            </a:pPr>
            <a:r>
              <a:rPr lang="en-US" dirty="0">
                <a:latin typeface="+mj-lt"/>
              </a:rPr>
              <a:t>Conduct additional reviews of the plan or specific CCPs as needed:</a:t>
            </a:r>
          </a:p>
          <a:p>
            <a:pPr marL="690563" lvl="1" indent="-344488">
              <a:spcAft>
                <a:spcPts val="300"/>
              </a:spcAft>
            </a:pPr>
            <a:r>
              <a:rPr lang="en-US" dirty="0">
                <a:latin typeface="+mj-lt"/>
              </a:rPr>
              <a:t>After an unexpected control failure</a:t>
            </a:r>
          </a:p>
          <a:p>
            <a:pPr marL="690563" lvl="1" indent="-344488">
              <a:spcAft>
                <a:spcPts val="300"/>
              </a:spcAft>
            </a:pPr>
            <a:r>
              <a:rPr lang="en-US" dirty="0">
                <a:latin typeface="+mj-lt"/>
              </a:rPr>
              <a:t>When a new hazard is identified</a:t>
            </a:r>
          </a:p>
          <a:p>
            <a:pPr marL="690563" lvl="1" indent="-344488">
              <a:spcAft>
                <a:spcPts val="600"/>
              </a:spcAft>
            </a:pPr>
            <a:r>
              <a:rPr lang="en-US" dirty="0">
                <a:latin typeface="+mj-lt"/>
              </a:rPr>
              <a:t>After a process change</a:t>
            </a:r>
          </a:p>
        </p:txBody>
      </p:sp>
      <p:sp>
        <p:nvSpPr>
          <p:cNvPr id="7" name="Rectangle 6"/>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spTree>
    <p:custDataLst>
      <p:tags r:id="rId1"/>
    </p:custDataLst>
    <p:extLst>
      <p:ext uri="{BB962C8B-B14F-4D97-AF65-F5344CB8AC3E}">
        <p14:creationId xmlns:p14="http://schemas.microsoft.com/office/powerpoint/2010/main" val="813127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457200"/>
            <a:ext cx="9143205" cy="865930"/>
          </a:xfrm>
        </p:spPr>
        <p:txBody>
          <a:bodyPr/>
          <a:lstStyle/>
          <a:p>
            <a:r>
              <a:rPr lang="en-US" b="0" i="1" dirty="0">
                <a:latin typeface="+mj-lt"/>
                <a:ea typeface="Open Sans Condensed Light" panose="020B0306030504020204" pitchFamily="34" charset="0"/>
                <a:cs typeface="Open Sans Condensed Light" panose="020B0306030504020204" pitchFamily="34" charset="0"/>
              </a:rPr>
              <a:t>Principle 6: </a:t>
            </a:r>
            <a:r>
              <a:rPr lang="en-US" dirty="0">
                <a:latin typeface="+mj-lt"/>
              </a:rPr>
              <a:t>Establish Verification Procedures</a:t>
            </a:r>
          </a:p>
        </p:txBody>
      </p:sp>
      <p:sp>
        <p:nvSpPr>
          <p:cNvPr id="44" name="Rectangle 43"/>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pic>
        <p:nvPicPr>
          <p:cNvPr id="4" name="HACCP_Principle6">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966365"/>
            <a:ext cx="9783763" cy="4892675"/>
          </a:xfrm>
          <a:prstGeom prst="rect">
            <a:avLst/>
          </a:prstGeom>
        </p:spPr>
      </p:pic>
    </p:spTree>
    <p:custDataLst>
      <p:tags r:id="rId1"/>
    </p:custDataLst>
    <p:extLst>
      <p:ext uri="{BB962C8B-B14F-4D97-AF65-F5344CB8AC3E}">
        <p14:creationId xmlns:p14="http://schemas.microsoft.com/office/powerpoint/2010/main" val="2416898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457200"/>
            <a:ext cx="9295606" cy="865930"/>
          </a:xfrm>
        </p:spPr>
        <p:txBody>
          <a:bodyPr/>
          <a:lstStyle/>
          <a:p>
            <a:r>
              <a:rPr lang="en-US" sz="2000" b="0" i="1" dirty="0">
                <a:latin typeface="+mj-lt"/>
                <a:ea typeface="Open Sans Condensed Light" panose="020B0306030504020204" pitchFamily="34" charset="0"/>
                <a:cs typeface="Open Sans Condensed Light" panose="020B0306030504020204" pitchFamily="34" charset="0"/>
              </a:rPr>
              <a:t>Principle 7: </a:t>
            </a:r>
            <a:r>
              <a:rPr lang="en-US" sz="2000" dirty="0">
                <a:latin typeface="+mj-lt"/>
              </a:rPr>
              <a:t>Develop Recordkeeping and Documentation Procedures</a:t>
            </a:r>
          </a:p>
        </p:txBody>
      </p:sp>
      <p:sp>
        <p:nvSpPr>
          <p:cNvPr id="3" name="Content Placeholder 2"/>
          <p:cNvSpPr>
            <a:spLocks noGrp="1"/>
          </p:cNvSpPr>
          <p:nvPr>
            <p:ph idx="1"/>
          </p:nvPr>
        </p:nvSpPr>
        <p:spPr>
          <a:xfrm>
            <a:off x="320674" y="1371600"/>
            <a:ext cx="6019801" cy="609600"/>
          </a:xfrm>
        </p:spPr>
        <p:txBody>
          <a:bodyPr/>
          <a:lstStyle/>
          <a:p>
            <a:pPr marL="0" indent="0">
              <a:spcAft>
                <a:spcPts val="1000"/>
              </a:spcAft>
              <a:buNone/>
            </a:pPr>
            <a:r>
              <a:rPr lang="en-US" dirty="0">
                <a:latin typeface="+mj-lt"/>
              </a:rPr>
              <a:t>An effective HACCP Plan includes comprehensive </a:t>
            </a:r>
            <a:r>
              <a:rPr lang="en-US" b="1" dirty="0">
                <a:latin typeface="+mj-lt"/>
              </a:rPr>
              <a:t>recordkeeping and documentation</a:t>
            </a:r>
            <a:r>
              <a:rPr lang="en-US" dirty="0">
                <a:latin typeface="+mj-lt"/>
              </a:rPr>
              <a:t> procedures. The following documents should be included:</a:t>
            </a:r>
          </a:p>
        </p:txBody>
      </p:sp>
      <p:sp>
        <p:nvSpPr>
          <p:cNvPr id="4" name="Rectangle 3"/>
          <p:cNvSpPr/>
          <p:nvPr/>
        </p:nvSpPr>
        <p:spPr>
          <a:xfrm>
            <a:off x="355997" y="1981200"/>
            <a:ext cx="5831284" cy="4016484"/>
          </a:xfrm>
          <a:prstGeom prst="rect">
            <a:avLst/>
          </a:prstGeom>
        </p:spPr>
        <p:txBody>
          <a:bodyPr wrap="square">
            <a:spAutoFit/>
          </a:bodyPr>
          <a:lstStyle/>
          <a:p>
            <a:pPr marL="346075" lvl="1" indent="-346075">
              <a:spcAft>
                <a:spcPts val="600"/>
              </a:spcAft>
              <a:buFont typeface="Arial" panose="020B0604020202020204" pitchFamily="34" charset="0"/>
              <a:buChar char="•"/>
            </a:pPr>
            <a:r>
              <a:rPr lang="en-US" sz="1300" dirty="0">
                <a:solidFill>
                  <a:srgbClr val="3D3D3D"/>
                </a:solidFill>
                <a:latin typeface="+mj-lt"/>
                <a:ea typeface="Open Sans" panose="020B0606030504020204" pitchFamily="34" charset="0"/>
                <a:cs typeface="Open Sans" panose="020B0606030504020204" pitchFamily="34" charset="0"/>
              </a:rPr>
              <a:t>The names and assigned responsibilities of HACCP team members</a:t>
            </a:r>
          </a:p>
          <a:p>
            <a:pPr marL="346075" lvl="1" indent="-346075">
              <a:spcAft>
                <a:spcPts val="600"/>
              </a:spcAft>
              <a:buFont typeface="Arial" panose="020B0604020202020204" pitchFamily="34" charset="0"/>
              <a:buChar char="•"/>
            </a:pPr>
            <a:r>
              <a:rPr lang="en-US" sz="1300" dirty="0">
                <a:solidFill>
                  <a:srgbClr val="3D3D3D"/>
                </a:solidFill>
                <a:latin typeface="+mj-lt"/>
                <a:ea typeface="Open Sans" panose="020B0606030504020204" pitchFamily="34" charset="0"/>
                <a:cs typeface="Open Sans" panose="020B0606030504020204" pitchFamily="34" charset="0"/>
              </a:rPr>
              <a:t>Descriptions of the product</a:t>
            </a:r>
          </a:p>
          <a:p>
            <a:pPr marL="346075" lvl="1" indent="-346075">
              <a:spcAft>
                <a:spcPts val="600"/>
              </a:spcAft>
              <a:buFont typeface="Arial" panose="020B0604020202020204" pitchFamily="34" charset="0"/>
              <a:buChar char="•"/>
            </a:pPr>
            <a:r>
              <a:rPr lang="en-US" sz="1300" dirty="0">
                <a:solidFill>
                  <a:srgbClr val="3D3D3D"/>
                </a:solidFill>
                <a:latin typeface="+mj-lt"/>
                <a:ea typeface="Open Sans" panose="020B0606030504020204" pitchFamily="34" charset="0"/>
                <a:cs typeface="Open Sans" panose="020B0606030504020204" pitchFamily="34" charset="0"/>
              </a:rPr>
              <a:t>Production and distribution methods</a:t>
            </a:r>
          </a:p>
          <a:p>
            <a:pPr marL="346075" lvl="1" indent="-346075">
              <a:spcAft>
                <a:spcPts val="600"/>
              </a:spcAft>
              <a:buFont typeface="Arial" panose="020B0604020202020204" pitchFamily="34" charset="0"/>
              <a:buChar char="•"/>
            </a:pPr>
            <a:r>
              <a:rPr lang="en-US" sz="1300" dirty="0">
                <a:solidFill>
                  <a:srgbClr val="3D3D3D"/>
                </a:solidFill>
                <a:latin typeface="+mj-lt"/>
                <a:ea typeface="Open Sans" panose="020B0606030504020204" pitchFamily="34" charset="0"/>
                <a:cs typeface="Open Sans" panose="020B0606030504020204" pitchFamily="34" charset="0"/>
              </a:rPr>
              <a:t>Intended use and consumer populations</a:t>
            </a:r>
          </a:p>
          <a:p>
            <a:pPr marL="346075" lvl="1" indent="-346075">
              <a:spcAft>
                <a:spcPts val="600"/>
              </a:spcAft>
              <a:buFont typeface="Arial" panose="020B0604020202020204" pitchFamily="34" charset="0"/>
              <a:buChar char="•"/>
            </a:pPr>
            <a:r>
              <a:rPr lang="en-US" sz="1300" dirty="0">
                <a:solidFill>
                  <a:srgbClr val="3D3D3D"/>
                </a:solidFill>
                <a:latin typeface="+mj-lt"/>
                <a:ea typeface="Open Sans" panose="020B0606030504020204" pitchFamily="34" charset="0"/>
                <a:cs typeface="Open Sans" panose="020B0606030504020204" pitchFamily="34" charset="0"/>
              </a:rPr>
              <a:t>Process flowcharts that document the production process</a:t>
            </a:r>
          </a:p>
          <a:p>
            <a:pPr marL="346075" lvl="1" indent="-346075">
              <a:spcAft>
                <a:spcPts val="600"/>
              </a:spcAft>
              <a:buFont typeface="Arial" panose="020B0604020202020204" pitchFamily="34" charset="0"/>
              <a:buChar char="•"/>
            </a:pPr>
            <a:r>
              <a:rPr lang="en-US" sz="1300" dirty="0">
                <a:solidFill>
                  <a:srgbClr val="3D3D3D"/>
                </a:solidFill>
                <a:latin typeface="+mj-lt"/>
                <a:ea typeface="Open Sans" panose="020B0606030504020204" pitchFamily="34" charset="0"/>
                <a:cs typeface="Open Sans" panose="020B0606030504020204" pitchFamily="34" charset="0"/>
              </a:rPr>
              <a:t>Raw material and process hazard analysis summaries</a:t>
            </a:r>
          </a:p>
          <a:p>
            <a:pPr marL="346075" lvl="1" indent="-346075">
              <a:spcAft>
                <a:spcPts val="600"/>
              </a:spcAft>
              <a:buFont typeface="Arial" panose="020B0604020202020204" pitchFamily="34" charset="0"/>
              <a:buChar char="•"/>
            </a:pPr>
            <a:r>
              <a:rPr lang="en-US" sz="1300" dirty="0">
                <a:solidFill>
                  <a:srgbClr val="3D3D3D"/>
                </a:solidFill>
                <a:latin typeface="+mj-lt"/>
                <a:ea typeface="Open Sans" panose="020B0606030504020204" pitchFamily="34" charset="0"/>
                <a:cs typeface="Open Sans" panose="020B0606030504020204" pitchFamily="34" charset="0"/>
              </a:rPr>
              <a:t>Critical Control Points (CCPs) and critical limits</a:t>
            </a:r>
          </a:p>
          <a:p>
            <a:pPr marL="346075" lvl="1" indent="-346075">
              <a:spcAft>
                <a:spcPts val="600"/>
              </a:spcAft>
              <a:buFont typeface="Arial" panose="020B0604020202020204" pitchFamily="34" charset="0"/>
              <a:buChar char="•"/>
            </a:pPr>
            <a:r>
              <a:rPr lang="en-US" sz="1300" dirty="0">
                <a:solidFill>
                  <a:srgbClr val="3D3D3D"/>
                </a:solidFill>
                <a:latin typeface="+mj-lt"/>
                <a:ea typeface="Open Sans" panose="020B0606030504020204" pitchFamily="34" charset="0"/>
                <a:cs typeface="Open Sans" panose="020B0606030504020204" pitchFamily="34" charset="0"/>
              </a:rPr>
              <a:t>Control procedures</a:t>
            </a:r>
          </a:p>
          <a:p>
            <a:pPr marL="346075" lvl="1" indent="-346075">
              <a:spcAft>
                <a:spcPts val="600"/>
              </a:spcAft>
              <a:buFont typeface="Arial" panose="020B0604020202020204" pitchFamily="34" charset="0"/>
              <a:buChar char="•"/>
            </a:pPr>
            <a:r>
              <a:rPr lang="en-US" sz="1300" dirty="0">
                <a:solidFill>
                  <a:srgbClr val="3D3D3D"/>
                </a:solidFill>
                <a:latin typeface="+mj-lt"/>
                <a:ea typeface="Open Sans" panose="020B0606030504020204" pitchFamily="34" charset="0"/>
                <a:cs typeface="Open Sans" panose="020B0606030504020204" pitchFamily="34" charset="0"/>
              </a:rPr>
              <a:t>Monitoring and verification procedures</a:t>
            </a:r>
          </a:p>
          <a:p>
            <a:pPr marL="346075" lvl="1" indent="-346075">
              <a:spcAft>
                <a:spcPts val="600"/>
              </a:spcAft>
              <a:buFont typeface="Arial" panose="020B0604020202020204" pitchFamily="34" charset="0"/>
              <a:buChar char="•"/>
            </a:pPr>
            <a:r>
              <a:rPr lang="en-US" sz="1300" dirty="0">
                <a:solidFill>
                  <a:srgbClr val="3D3D3D"/>
                </a:solidFill>
                <a:latin typeface="+mj-lt"/>
                <a:ea typeface="Open Sans" panose="020B0606030504020204" pitchFamily="34" charset="0"/>
                <a:cs typeface="Open Sans" panose="020B0606030504020204" pitchFamily="34" charset="0"/>
              </a:rPr>
              <a:t>Corrective actions</a:t>
            </a:r>
          </a:p>
          <a:p>
            <a:pPr marL="346075" lvl="1" indent="-346075">
              <a:spcAft>
                <a:spcPts val="600"/>
              </a:spcAft>
              <a:buFont typeface="Arial" panose="020B0604020202020204" pitchFamily="34" charset="0"/>
              <a:buChar char="•"/>
            </a:pPr>
            <a:r>
              <a:rPr lang="en-US" sz="1300" dirty="0">
                <a:solidFill>
                  <a:srgbClr val="3D3D3D"/>
                </a:solidFill>
                <a:latin typeface="+mj-lt"/>
                <a:ea typeface="Open Sans" panose="020B0606030504020204" pitchFamily="34" charset="0"/>
                <a:cs typeface="Open Sans" panose="020B0606030504020204" pitchFamily="34" charset="0"/>
              </a:rPr>
              <a:t>Validated, scientific evidence showing that the HACCP Plan will effectively control the hazards when properly implemented</a:t>
            </a:r>
          </a:p>
          <a:p>
            <a:pPr marL="346075" lvl="1" indent="-346075">
              <a:spcAft>
                <a:spcPts val="600"/>
              </a:spcAft>
              <a:buFont typeface="Arial" panose="020B0604020202020204" pitchFamily="34" charset="0"/>
              <a:buChar char="•"/>
            </a:pPr>
            <a:r>
              <a:rPr lang="en-US" sz="1300" dirty="0">
                <a:solidFill>
                  <a:srgbClr val="3D3D3D"/>
                </a:solidFill>
                <a:latin typeface="+mj-lt"/>
                <a:ea typeface="Open Sans" panose="020B0606030504020204" pitchFamily="34" charset="0"/>
                <a:cs typeface="Open Sans" panose="020B0606030504020204" pitchFamily="34" charset="0"/>
              </a:rPr>
              <a:t>Records created during the plan’s operation, such as monitoring charts and plan validation records</a:t>
            </a:r>
          </a:p>
          <a:p>
            <a:pPr marL="346075" lvl="1" indent="-346075">
              <a:spcAft>
                <a:spcPts val="1100"/>
              </a:spcAft>
              <a:buFont typeface="Arial" panose="020B0604020202020204" pitchFamily="34" charset="0"/>
              <a:buChar char="•"/>
            </a:pPr>
            <a:endParaRPr lang="en-US" sz="1300" dirty="0">
              <a:solidFill>
                <a:srgbClr val="3D3D3D"/>
              </a:solidFill>
              <a:latin typeface="+mj-lt"/>
              <a:ea typeface="Open Sans" panose="020B0606030504020204" pitchFamily="34" charset="0"/>
              <a:cs typeface="Open Sans" panose="020B0606030504020204" pitchFamily="34" charset="0"/>
            </a:endParaRPr>
          </a:p>
        </p:txBody>
      </p:sp>
      <p:sp>
        <p:nvSpPr>
          <p:cNvPr id="8" name="Rectangle 7"/>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grpSp>
        <p:nvGrpSpPr>
          <p:cNvPr id="5" name="Group 4"/>
          <p:cNvGrpSpPr/>
          <p:nvPr/>
        </p:nvGrpSpPr>
        <p:grpSpPr>
          <a:xfrm>
            <a:off x="6187282" y="1600199"/>
            <a:ext cx="3596482" cy="3599809"/>
            <a:chOff x="6187282" y="1600199"/>
            <a:chExt cx="3596482" cy="3599809"/>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25448"/>
            <a:stretch/>
          </p:blipFill>
          <p:spPr>
            <a:xfrm>
              <a:off x="6187282" y="1600199"/>
              <a:ext cx="3596482" cy="359980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5052" y="2832612"/>
              <a:ext cx="212616" cy="20010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7490" y="3041059"/>
              <a:ext cx="212616" cy="20010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0896" y="3232830"/>
              <a:ext cx="212616" cy="20010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175" y="3524656"/>
              <a:ext cx="212616" cy="20010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8730" y="3749779"/>
              <a:ext cx="212616" cy="200109"/>
            </a:xfrm>
            <a:prstGeom prst="rect">
              <a:avLst/>
            </a:prstGeom>
          </p:spPr>
        </p:pic>
      </p:grpSp>
    </p:spTree>
    <p:custDataLst>
      <p:tags r:id="rId1"/>
    </p:custDataLst>
    <p:extLst>
      <p:ext uri="{BB962C8B-B14F-4D97-AF65-F5344CB8AC3E}">
        <p14:creationId xmlns:p14="http://schemas.microsoft.com/office/powerpoint/2010/main" val="1571805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  </a:t>
            </a:r>
            <a:r>
              <a:rPr lang="en-US" altLang="en-US" sz="1000" kern="0" dirty="0">
                <a:solidFill>
                  <a:srgbClr val="FA834E"/>
                </a:solidFill>
                <a:latin typeface="+mj-lt"/>
                <a:ea typeface="Open Sans" panose="020B0606030504020204" pitchFamily="34" charset="0"/>
                <a:cs typeface="Open Sans" panose="020B0606030504020204" pitchFamily="34" charset="0"/>
              </a:rPr>
              <a:t>    </a:t>
            </a:r>
            <a:r>
              <a:rPr lang="en-US" altLang="en-US" sz="1000" b="0" kern="0" dirty="0">
                <a:solidFill>
                  <a:srgbClr val="FA834E"/>
                </a:solidFill>
                <a:latin typeface="+mj-lt"/>
                <a:ea typeface="Open Sans" panose="020B0606030504020204" pitchFamily="34" charset="0"/>
                <a:cs typeface="Open Sans" panose="020B0606030504020204" pitchFamily="34" charset="0"/>
              </a:rPr>
              <a:t>Introduction</a:t>
            </a:r>
          </a:p>
        </p:txBody>
      </p:sp>
      <p:sp>
        <p:nvSpPr>
          <p:cNvPr id="2" name="Title 1"/>
          <p:cNvSpPr>
            <a:spLocks noGrp="1"/>
          </p:cNvSpPr>
          <p:nvPr>
            <p:ph type="title"/>
          </p:nvPr>
        </p:nvSpPr>
        <p:spPr>
          <a:xfrm>
            <a:off x="320676" y="457200"/>
            <a:ext cx="6019800" cy="865930"/>
          </a:xfrm>
          <a:prstGeom prst="rect">
            <a:avLst/>
          </a:prstGeom>
        </p:spPr>
        <p:txBody>
          <a:bodyPr/>
          <a:lstStyle/>
          <a:p>
            <a:pPr eaLnBrk="0" hangingPunct="0"/>
            <a:r>
              <a:rPr lang="en-US" dirty="0">
                <a:latin typeface="+mj-lt"/>
              </a:rPr>
              <a:t>Course Overview</a:t>
            </a:r>
          </a:p>
        </p:txBody>
      </p:sp>
      <p:sp>
        <p:nvSpPr>
          <p:cNvPr id="3" name="Content Placeholder 2"/>
          <p:cNvSpPr>
            <a:spLocks noGrp="1"/>
          </p:cNvSpPr>
          <p:nvPr>
            <p:ph idx="4294967295"/>
          </p:nvPr>
        </p:nvSpPr>
        <p:spPr>
          <a:xfrm>
            <a:off x="320674" y="1371600"/>
            <a:ext cx="6019801" cy="3048000"/>
          </a:xfrm>
          <a:prstGeom prst="rect">
            <a:avLst/>
          </a:prstGeom>
        </p:spPr>
        <p:txBody>
          <a:bodyPr/>
          <a:lstStyle/>
          <a:p>
            <a:pPr marL="341313" indent="-341313">
              <a:spcBef>
                <a:spcPct val="0"/>
              </a:spcBef>
              <a:spcAft>
                <a:spcPts val="1300"/>
              </a:spcAft>
              <a:buFont typeface="Tahoma" panose="020B0604030504040204" pitchFamily="34" charset="0"/>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Overview</a:t>
            </a:r>
          </a:p>
          <a:p>
            <a:pPr marL="341313" indent="-341313">
              <a:spcBef>
                <a:spcPct val="0"/>
              </a:spcBef>
              <a:spcAft>
                <a:spcPts val="1300"/>
              </a:spcAft>
              <a:buFont typeface="Tahoma" panose="020B0604030504040204" pitchFamily="34" charset="0"/>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Creating the HACCP Plan</a:t>
            </a:r>
          </a:p>
          <a:p>
            <a:pPr marL="341313" indent="-341313">
              <a:spcBef>
                <a:spcPct val="0"/>
              </a:spcBef>
              <a:spcAft>
                <a:spcPts val="1300"/>
              </a:spcAft>
              <a:buFont typeface="Tahoma" panose="020B0604030504040204" pitchFamily="34" charset="0"/>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The 7 Principles of HACCP</a:t>
            </a:r>
          </a:p>
          <a:p>
            <a:pPr marL="341313" indent="-341313">
              <a:spcBef>
                <a:spcPct val="0"/>
              </a:spcBef>
              <a:spcAft>
                <a:spcPts val="1300"/>
              </a:spcAft>
              <a:buFont typeface="Tahoma" panose="020B0604030504040204" pitchFamily="34" charset="0"/>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Implementation and Maintenance of the HACCP Plan</a:t>
            </a:r>
          </a:p>
        </p:txBody>
      </p:sp>
    </p:spTree>
    <p:custDataLst>
      <p:tags r:id="rId1"/>
    </p:custDataLst>
    <p:extLst>
      <p:ext uri="{BB962C8B-B14F-4D97-AF65-F5344CB8AC3E}">
        <p14:creationId xmlns:p14="http://schemas.microsoft.com/office/powerpoint/2010/main" val="4119284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320675" y="457200"/>
            <a:ext cx="9463087" cy="865930"/>
          </a:xfrm>
          <a:prstGeom prst="rect">
            <a:avLst/>
          </a:prstGeom>
        </p:spPr>
        <p:txBody>
          <a:bodyPr lIns="81510" tIns="40755" rIns="81510" bIns="40755"/>
          <a:lstStyle>
            <a:lvl1pPr algn="l" rtl="0" eaLnBrk="1" fontAlgn="base" hangingPunct="1">
              <a:spcBef>
                <a:spcPct val="0"/>
              </a:spcBef>
              <a:spcAft>
                <a:spcPct val="0"/>
              </a:spcAft>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lgn="ctr" rtl="0" eaLnBrk="1" fontAlgn="base" hangingPunct="1">
              <a:spcBef>
                <a:spcPct val="0"/>
              </a:spcBef>
              <a:spcAft>
                <a:spcPct val="0"/>
              </a:spcAft>
              <a:defRPr sz="3900">
                <a:solidFill>
                  <a:schemeClr val="tx2"/>
                </a:solidFill>
                <a:latin typeface="Tahoma" pitchFamily="34" charset="0"/>
                <a:cs typeface="Arial" charset="0"/>
              </a:defRPr>
            </a:lvl2pPr>
            <a:lvl3pPr algn="ctr" rtl="0" eaLnBrk="1" fontAlgn="base" hangingPunct="1">
              <a:spcBef>
                <a:spcPct val="0"/>
              </a:spcBef>
              <a:spcAft>
                <a:spcPct val="0"/>
              </a:spcAft>
              <a:defRPr sz="3900">
                <a:solidFill>
                  <a:schemeClr val="tx2"/>
                </a:solidFill>
                <a:latin typeface="Tahoma" pitchFamily="34" charset="0"/>
                <a:cs typeface="Arial" charset="0"/>
              </a:defRPr>
            </a:lvl3pPr>
            <a:lvl4pPr algn="ctr" rtl="0" eaLnBrk="1" fontAlgn="base" hangingPunct="1">
              <a:spcBef>
                <a:spcPct val="0"/>
              </a:spcBef>
              <a:spcAft>
                <a:spcPct val="0"/>
              </a:spcAft>
              <a:defRPr sz="3900">
                <a:solidFill>
                  <a:schemeClr val="tx2"/>
                </a:solidFill>
                <a:latin typeface="Tahoma" pitchFamily="34" charset="0"/>
                <a:cs typeface="Arial" charset="0"/>
              </a:defRPr>
            </a:lvl4pPr>
            <a:lvl5pPr algn="ctr" rtl="0" eaLnBrk="1" fontAlgn="base" hangingPunct="1">
              <a:spcBef>
                <a:spcPct val="0"/>
              </a:spcBef>
              <a:spcAft>
                <a:spcPct val="0"/>
              </a:spcAft>
              <a:defRPr sz="3900">
                <a:solidFill>
                  <a:schemeClr val="tx2"/>
                </a:solidFill>
                <a:latin typeface="Tahoma" pitchFamily="34" charset="0"/>
                <a:cs typeface="Arial" charset="0"/>
              </a:defRPr>
            </a:lvl5pPr>
            <a:lvl6pPr marL="407548" algn="ctr" rtl="0" eaLnBrk="1" fontAlgn="base" hangingPunct="1">
              <a:spcBef>
                <a:spcPct val="0"/>
              </a:spcBef>
              <a:spcAft>
                <a:spcPct val="0"/>
              </a:spcAft>
              <a:defRPr sz="3900">
                <a:solidFill>
                  <a:schemeClr val="tx2"/>
                </a:solidFill>
                <a:latin typeface="Arial" charset="0"/>
                <a:cs typeface="Arial" charset="0"/>
              </a:defRPr>
            </a:lvl6pPr>
            <a:lvl7pPr marL="815096" algn="ctr" rtl="0" eaLnBrk="1" fontAlgn="base" hangingPunct="1">
              <a:spcBef>
                <a:spcPct val="0"/>
              </a:spcBef>
              <a:spcAft>
                <a:spcPct val="0"/>
              </a:spcAft>
              <a:defRPr sz="3900">
                <a:solidFill>
                  <a:schemeClr val="tx2"/>
                </a:solidFill>
                <a:latin typeface="Arial" charset="0"/>
                <a:cs typeface="Arial" charset="0"/>
              </a:defRPr>
            </a:lvl7pPr>
            <a:lvl8pPr marL="1222644" algn="ctr" rtl="0" eaLnBrk="1" fontAlgn="base" hangingPunct="1">
              <a:spcBef>
                <a:spcPct val="0"/>
              </a:spcBef>
              <a:spcAft>
                <a:spcPct val="0"/>
              </a:spcAft>
              <a:defRPr sz="3900">
                <a:solidFill>
                  <a:schemeClr val="tx2"/>
                </a:solidFill>
                <a:latin typeface="Arial" charset="0"/>
                <a:cs typeface="Arial" charset="0"/>
              </a:defRPr>
            </a:lvl8pPr>
            <a:lvl9pPr marL="1630192" algn="ctr" rtl="0" eaLnBrk="1" fontAlgn="base" hangingPunct="1">
              <a:spcBef>
                <a:spcPct val="0"/>
              </a:spcBef>
              <a:spcAft>
                <a:spcPct val="0"/>
              </a:spcAft>
              <a:defRPr sz="3900">
                <a:solidFill>
                  <a:schemeClr val="tx2"/>
                </a:solidFill>
                <a:latin typeface="Arial" charset="0"/>
                <a:cs typeface="Arial" charset="0"/>
              </a:defRPr>
            </a:lvl9pPr>
          </a:lstStyle>
          <a:p>
            <a:r>
              <a:rPr lang="en-US" sz="2000" b="0" i="1">
                <a:latin typeface="+mj-lt"/>
                <a:ea typeface="Open Sans Condensed Light" panose="020B0306030504020204" pitchFamily="34" charset="0"/>
                <a:cs typeface="Open Sans Condensed Light" panose="020B0306030504020204" pitchFamily="34" charset="0"/>
              </a:rPr>
              <a:t>Principle 7: </a:t>
            </a:r>
            <a:r>
              <a:rPr lang="en-US" sz="2000">
                <a:latin typeface="+mj-lt"/>
              </a:rPr>
              <a:t>Develop Recordkeeping and Documentation Procedures</a:t>
            </a:r>
            <a:endParaRPr lang="en-US" sz="2000" kern="0" dirty="0">
              <a:latin typeface="+mj-lt"/>
            </a:endParaRPr>
          </a:p>
        </p:txBody>
      </p:sp>
      <p:sp>
        <p:nvSpPr>
          <p:cNvPr id="24" name="Rectangle 23"/>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pic>
        <p:nvPicPr>
          <p:cNvPr id="4" name="HACCP_Principle7">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968" y="966365"/>
            <a:ext cx="9783763" cy="4892675"/>
          </a:xfrm>
          <a:prstGeom prst="rect">
            <a:avLst/>
          </a:prstGeom>
        </p:spPr>
      </p:pic>
    </p:spTree>
    <p:custDataLst>
      <p:tags r:id="rId1"/>
    </p:custDataLst>
    <p:extLst>
      <p:ext uri="{BB962C8B-B14F-4D97-AF65-F5344CB8AC3E}">
        <p14:creationId xmlns:p14="http://schemas.microsoft.com/office/powerpoint/2010/main" val="27033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20675" y="457200"/>
            <a:ext cx="8686006" cy="533400"/>
          </a:xfrm>
          <a:prstGeom prst="rect">
            <a:avLst/>
          </a:prstGeom>
          <a:noFill/>
          <a:ln>
            <a:miter lim="800000"/>
            <a:headEnd/>
            <a:tailEnd/>
          </a:ln>
          <a:extLst/>
        </p:spPr>
        <p:txBody>
          <a:bodyPr lIns="91485" tIns="45742" rIns="91485" bIns="45742" anchor="t" anchorCtr="0"/>
          <a:lstStyle>
            <a:lvl1pPr algn="ctr" rtl="0" eaLnBrk="0" fontAlgn="base" hangingPunct="0">
              <a:spcBef>
                <a:spcPct val="0"/>
              </a:spcBef>
              <a:spcAft>
                <a:spcPct val="0"/>
              </a:spcAft>
              <a:defRPr sz="3900">
                <a:solidFill>
                  <a:schemeClr val="tx2"/>
                </a:solidFill>
                <a:latin typeface="+mj-lt"/>
                <a:ea typeface="+mj-ea"/>
                <a:cs typeface="+mj-cs"/>
              </a:defRPr>
            </a:lvl1pPr>
            <a:lvl2pPr algn="ctr" rtl="0" eaLnBrk="0" fontAlgn="base" hangingPunct="0">
              <a:spcBef>
                <a:spcPct val="0"/>
              </a:spcBef>
              <a:spcAft>
                <a:spcPct val="0"/>
              </a:spcAft>
              <a:defRPr sz="3900">
                <a:solidFill>
                  <a:schemeClr val="tx2"/>
                </a:solidFill>
                <a:latin typeface="Tahoma" pitchFamily="34" charset="0"/>
                <a:cs typeface="Arial" charset="0"/>
              </a:defRPr>
            </a:lvl2pPr>
            <a:lvl3pPr algn="ctr" rtl="0" eaLnBrk="0" fontAlgn="base" hangingPunct="0">
              <a:spcBef>
                <a:spcPct val="0"/>
              </a:spcBef>
              <a:spcAft>
                <a:spcPct val="0"/>
              </a:spcAft>
              <a:defRPr sz="3900">
                <a:solidFill>
                  <a:schemeClr val="tx2"/>
                </a:solidFill>
                <a:latin typeface="Tahoma" pitchFamily="34" charset="0"/>
                <a:cs typeface="Arial" charset="0"/>
              </a:defRPr>
            </a:lvl3pPr>
            <a:lvl4pPr algn="ctr" rtl="0" eaLnBrk="0" fontAlgn="base" hangingPunct="0">
              <a:spcBef>
                <a:spcPct val="0"/>
              </a:spcBef>
              <a:spcAft>
                <a:spcPct val="0"/>
              </a:spcAft>
              <a:defRPr sz="3900">
                <a:solidFill>
                  <a:schemeClr val="tx2"/>
                </a:solidFill>
                <a:latin typeface="Tahoma" pitchFamily="34" charset="0"/>
                <a:cs typeface="Arial" charset="0"/>
              </a:defRPr>
            </a:lvl4pPr>
            <a:lvl5pPr algn="ctr" rtl="0" eaLnBrk="0" fontAlgn="base" hangingPunct="0">
              <a:spcBef>
                <a:spcPct val="0"/>
              </a:spcBef>
              <a:spcAft>
                <a:spcPct val="0"/>
              </a:spcAft>
              <a:defRPr sz="3900">
                <a:solidFill>
                  <a:schemeClr val="tx2"/>
                </a:solidFill>
                <a:latin typeface="Tahoma" pitchFamily="34" charset="0"/>
                <a:cs typeface="Arial" charset="0"/>
              </a:defRPr>
            </a:lvl5pPr>
            <a:lvl6pPr marL="407548" algn="ctr" rtl="0" fontAlgn="base">
              <a:spcBef>
                <a:spcPct val="0"/>
              </a:spcBef>
              <a:spcAft>
                <a:spcPct val="0"/>
              </a:spcAft>
              <a:defRPr sz="3900">
                <a:solidFill>
                  <a:schemeClr val="tx2"/>
                </a:solidFill>
                <a:latin typeface="Arial" charset="0"/>
                <a:cs typeface="Arial" charset="0"/>
              </a:defRPr>
            </a:lvl6pPr>
            <a:lvl7pPr marL="815096" algn="ctr" rtl="0" fontAlgn="base">
              <a:spcBef>
                <a:spcPct val="0"/>
              </a:spcBef>
              <a:spcAft>
                <a:spcPct val="0"/>
              </a:spcAft>
              <a:defRPr sz="3900">
                <a:solidFill>
                  <a:schemeClr val="tx2"/>
                </a:solidFill>
                <a:latin typeface="Arial" charset="0"/>
                <a:cs typeface="Arial" charset="0"/>
              </a:defRPr>
            </a:lvl7pPr>
            <a:lvl8pPr marL="1222644" algn="ctr" rtl="0" fontAlgn="base">
              <a:spcBef>
                <a:spcPct val="0"/>
              </a:spcBef>
              <a:spcAft>
                <a:spcPct val="0"/>
              </a:spcAft>
              <a:defRPr sz="3900">
                <a:solidFill>
                  <a:schemeClr val="tx2"/>
                </a:solidFill>
                <a:latin typeface="Arial" charset="0"/>
                <a:cs typeface="Arial" charset="0"/>
              </a:defRPr>
            </a:lvl8pPr>
            <a:lvl9pPr marL="1630192" algn="ctr" rtl="0" fontAlgn="base">
              <a:spcBef>
                <a:spcPct val="0"/>
              </a:spcBef>
              <a:spcAft>
                <a:spcPct val="0"/>
              </a:spcAft>
              <a:defRPr sz="3900">
                <a:solidFill>
                  <a:schemeClr val="tx2"/>
                </a:solidFill>
                <a:latin typeface="Arial" charset="0"/>
                <a:cs typeface="Arial" charset="0"/>
              </a:defRPr>
            </a:lvl9pPr>
          </a:lstStyle>
          <a:p>
            <a:pPr algn="l" eaLnBrk="1" hangingPunct="1"/>
            <a:r>
              <a:rPr lang="en-US" sz="2800" b="1" dirty="0">
                <a:solidFill>
                  <a:srgbClr val="4A72A8"/>
                </a:solidFill>
                <a:ea typeface="Open Sans Condensed" panose="020B0806030504020204" pitchFamily="34" charset="0"/>
                <a:cs typeface="Open Sans Condensed" panose="020B0806030504020204" pitchFamily="34" charset="0"/>
              </a:rPr>
              <a:t>Recap</a:t>
            </a:r>
            <a:endParaRPr lang="en-US" altLang="en-US" sz="2800" b="1" dirty="0">
              <a:solidFill>
                <a:srgbClr val="4A72A8"/>
              </a:solidFill>
              <a:ea typeface="Open Sans Condensed" panose="020B0806030504020204" pitchFamily="34" charset="0"/>
              <a:cs typeface="Open Sans Condensed" panose="020B0806030504020204" pitchFamily="34" charset="0"/>
            </a:endParaRPr>
          </a:p>
        </p:txBody>
      </p:sp>
      <p:sp>
        <p:nvSpPr>
          <p:cNvPr id="10" name="TextBox 9"/>
          <p:cNvSpPr txBox="1"/>
          <p:nvPr/>
        </p:nvSpPr>
        <p:spPr>
          <a:xfrm>
            <a:off x="679779" y="1295400"/>
            <a:ext cx="3715137" cy="4231928"/>
          </a:xfrm>
          <a:prstGeom prst="rect">
            <a:avLst/>
          </a:prstGeom>
          <a:noFill/>
        </p:spPr>
        <p:txBody>
          <a:bodyPr wrap="square" rtlCol="0">
            <a:spAutoFit/>
          </a:bodyPr>
          <a:lstStyle/>
          <a:p>
            <a:pPr>
              <a:spcAft>
                <a:spcPts val="300"/>
              </a:spcAft>
            </a:pPr>
            <a:r>
              <a:rPr lang="en-US" sz="1600" dirty="0">
                <a:solidFill>
                  <a:srgbClr val="E65F25"/>
                </a:solidFill>
                <a:latin typeface="+mj-lt"/>
                <a:ea typeface="Open Sans Condensed" panose="020B0806030504020204" pitchFamily="34" charset="0"/>
                <a:cs typeface="Open Sans Condensed" panose="020B0806030504020204" pitchFamily="34" charset="0"/>
              </a:rPr>
              <a:t>Analyze Hazards</a:t>
            </a:r>
          </a:p>
          <a:p>
            <a:r>
              <a:rPr lang="en-US" sz="1300" b="1" dirty="0">
                <a:solidFill>
                  <a:srgbClr val="3D3D3D"/>
                </a:solidFill>
                <a:latin typeface="+mj-lt"/>
                <a:ea typeface="Open Sans" panose="020B0606030504020204" pitchFamily="34" charset="0"/>
                <a:cs typeface="Open Sans" panose="020B0606030504020204" pitchFamily="34" charset="0"/>
              </a:rPr>
              <a:t>Case study: </a:t>
            </a:r>
            <a:r>
              <a:rPr lang="en-US" sz="1300" dirty="0">
                <a:solidFill>
                  <a:srgbClr val="3D3D3D"/>
                </a:solidFill>
                <a:latin typeface="+mj-lt"/>
                <a:ea typeface="Open Sans" panose="020B0606030504020204" pitchFamily="34" charset="0"/>
                <a:cs typeface="Open Sans" panose="020B0606030504020204" pitchFamily="34" charset="0"/>
              </a:rPr>
              <a:t>The raw beef patties contain harmful pathogens.</a:t>
            </a:r>
          </a:p>
          <a:p>
            <a:endParaRPr lang="en-US" sz="1300" dirty="0">
              <a:solidFill>
                <a:srgbClr val="3D3D3D"/>
              </a:solidFill>
              <a:latin typeface="+mj-lt"/>
              <a:ea typeface="Open Sans" panose="020B0606030504020204" pitchFamily="34" charset="0"/>
              <a:cs typeface="Open Sans" panose="020B0606030504020204" pitchFamily="34" charset="0"/>
            </a:endParaRPr>
          </a:p>
          <a:p>
            <a:pPr>
              <a:spcAft>
                <a:spcPts val="300"/>
              </a:spcAft>
            </a:pPr>
            <a:r>
              <a:rPr lang="en-US" sz="1600" dirty="0">
                <a:solidFill>
                  <a:srgbClr val="E65F25"/>
                </a:solidFill>
                <a:latin typeface="+mj-lt"/>
                <a:ea typeface="Open Sans Condensed" panose="020B0806030504020204" pitchFamily="34" charset="0"/>
                <a:cs typeface="Open Sans Condensed" panose="020B0806030504020204" pitchFamily="34" charset="0"/>
              </a:rPr>
              <a:t>Determine CCPs</a:t>
            </a:r>
          </a:p>
          <a:p>
            <a:pPr>
              <a:spcAft>
                <a:spcPts val="300"/>
              </a:spcAft>
            </a:pPr>
            <a:r>
              <a:rPr lang="en-US" sz="1300" b="1" dirty="0">
                <a:solidFill>
                  <a:srgbClr val="3D3D3D"/>
                </a:solidFill>
                <a:latin typeface="+mj-lt"/>
                <a:ea typeface="Open Sans" panose="020B0606030504020204" pitchFamily="34" charset="0"/>
                <a:cs typeface="Open Sans" panose="020B0606030504020204" pitchFamily="34" charset="0"/>
              </a:rPr>
              <a:t>Case study: </a:t>
            </a:r>
            <a:r>
              <a:rPr lang="en-US" sz="1300" dirty="0">
                <a:solidFill>
                  <a:srgbClr val="3D3D3D"/>
                </a:solidFill>
                <a:latin typeface="+mj-lt"/>
                <a:ea typeface="Open Sans" panose="020B0606030504020204" pitchFamily="34" charset="0"/>
                <a:cs typeface="Open Sans" panose="020B0606030504020204" pitchFamily="34" charset="0"/>
              </a:rPr>
              <a:t>Cooking is the CCP for this hazard.</a:t>
            </a:r>
          </a:p>
          <a:p>
            <a:endParaRPr lang="en-US" sz="1300" dirty="0">
              <a:solidFill>
                <a:srgbClr val="3D3D3D"/>
              </a:solidFill>
              <a:latin typeface="+mj-lt"/>
              <a:ea typeface="Open Sans" panose="020B0606030504020204" pitchFamily="34" charset="0"/>
              <a:cs typeface="Open Sans" panose="020B0606030504020204" pitchFamily="34" charset="0"/>
            </a:endParaRPr>
          </a:p>
          <a:p>
            <a:pPr>
              <a:spcAft>
                <a:spcPts val="300"/>
              </a:spcAft>
            </a:pPr>
            <a:r>
              <a:rPr lang="en-US" sz="1600" dirty="0">
                <a:solidFill>
                  <a:srgbClr val="E65F25"/>
                </a:solidFill>
                <a:latin typeface="+mj-lt"/>
                <a:ea typeface="Open Sans Condensed" panose="020B0806030504020204" pitchFamily="34" charset="0"/>
                <a:cs typeface="Open Sans Condensed" panose="020B0806030504020204" pitchFamily="34" charset="0"/>
              </a:rPr>
              <a:t>Establish Critical Limits</a:t>
            </a:r>
          </a:p>
          <a:p>
            <a:pPr>
              <a:spcAft>
                <a:spcPts val="300"/>
              </a:spcAft>
            </a:pPr>
            <a:r>
              <a:rPr lang="en-US" sz="1300" b="1" dirty="0">
                <a:solidFill>
                  <a:srgbClr val="3D3D3D"/>
                </a:solidFill>
                <a:latin typeface="+mj-lt"/>
                <a:ea typeface="Open Sans" panose="020B0606030504020204" pitchFamily="34" charset="0"/>
                <a:cs typeface="Open Sans" panose="020B0606030504020204" pitchFamily="34" charset="0"/>
              </a:rPr>
              <a:t>Case study: </a:t>
            </a:r>
            <a:r>
              <a:rPr lang="en-US" sz="1300" dirty="0">
                <a:solidFill>
                  <a:srgbClr val="3D3D3D"/>
                </a:solidFill>
                <a:latin typeface="+mj-lt"/>
                <a:ea typeface="Open Sans" panose="020B0606030504020204" pitchFamily="34" charset="0"/>
                <a:cs typeface="Open Sans" panose="020B0606030504020204" pitchFamily="34" charset="0"/>
              </a:rPr>
              <a:t>The patties must reach a minimum internal temperature of 155°F for 16 seconds.</a:t>
            </a:r>
          </a:p>
          <a:p>
            <a:pPr>
              <a:spcAft>
                <a:spcPts val="300"/>
              </a:spcAft>
            </a:pPr>
            <a:endParaRPr lang="en-US" sz="1600" dirty="0">
              <a:solidFill>
                <a:srgbClr val="3D3D3D"/>
              </a:solidFill>
              <a:latin typeface="+mj-lt"/>
              <a:ea typeface="Open Sans Condensed" panose="020B0806030504020204" pitchFamily="34" charset="0"/>
              <a:cs typeface="Open Sans Condensed" panose="020B0806030504020204" pitchFamily="34" charset="0"/>
            </a:endParaRPr>
          </a:p>
          <a:p>
            <a:pPr>
              <a:spcAft>
                <a:spcPts val="300"/>
              </a:spcAft>
            </a:pPr>
            <a:r>
              <a:rPr lang="en-US" sz="1600" dirty="0">
                <a:solidFill>
                  <a:srgbClr val="E65F25"/>
                </a:solidFill>
                <a:latin typeface="+mj-lt"/>
                <a:ea typeface="Open Sans Condensed" panose="020B0806030504020204" pitchFamily="34" charset="0"/>
                <a:cs typeface="Open Sans Condensed" panose="020B0806030504020204" pitchFamily="34" charset="0"/>
              </a:rPr>
              <a:t>Establish Monitoring Procedures</a:t>
            </a:r>
          </a:p>
          <a:p>
            <a:pPr>
              <a:spcAft>
                <a:spcPts val="300"/>
              </a:spcAft>
            </a:pPr>
            <a:r>
              <a:rPr lang="en-US" sz="1300" b="1" dirty="0">
                <a:solidFill>
                  <a:srgbClr val="3D3D3D"/>
                </a:solidFill>
                <a:latin typeface="+mj-lt"/>
                <a:ea typeface="Open Sans" panose="020B0606030504020204" pitchFamily="34" charset="0"/>
                <a:cs typeface="Open Sans" panose="020B0606030504020204" pitchFamily="34" charset="0"/>
              </a:rPr>
              <a:t>Case study: </a:t>
            </a:r>
            <a:r>
              <a:rPr lang="en-US" sz="1300" dirty="0">
                <a:solidFill>
                  <a:srgbClr val="3D3D3D"/>
                </a:solidFill>
                <a:latin typeface="+mj-lt"/>
                <a:ea typeface="Open Sans" panose="020B0606030504020204" pitchFamily="34" charset="0"/>
                <a:cs typeface="Open Sans" panose="020B0606030504020204" pitchFamily="34" charset="0"/>
              </a:rPr>
              <a:t>Temperature and belt speed of the conveyor oven are recorded and regularly checked at least once per hour as per the SOP.</a:t>
            </a:r>
          </a:p>
          <a:p>
            <a:endParaRPr lang="en-US" sz="1300" dirty="0">
              <a:solidFill>
                <a:srgbClr val="3D3D3D"/>
              </a:solidFill>
              <a:latin typeface="+mj-lt"/>
              <a:ea typeface="Open Sans" panose="020B0606030504020204" pitchFamily="34" charset="0"/>
              <a:cs typeface="Open Sans" panose="020B0606030504020204" pitchFamily="34" charset="0"/>
            </a:endParaRPr>
          </a:p>
          <a:p>
            <a:pPr>
              <a:spcAft>
                <a:spcPts val="300"/>
              </a:spcAft>
            </a:pPr>
            <a:endParaRPr lang="en-US" sz="1300" dirty="0">
              <a:solidFill>
                <a:srgbClr val="3D3D3D"/>
              </a:solidFill>
              <a:latin typeface="+mj-lt"/>
              <a:ea typeface="Open Sans" panose="020B0606030504020204" pitchFamily="34" charset="0"/>
              <a:cs typeface="Open Sans" panose="020B0606030504020204" pitchFamily="34" charset="0"/>
            </a:endParaRPr>
          </a:p>
        </p:txBody>
      </p:sp>
      <p:sp>
        <p:nvSpPr>
          <p:cNvPr id="17" name="TextBox 16"/>
          <p:cNvSpPr txBox="1"/>
          <p:nvPr/>
        </p:nvSpPr>
        <p:spPr>
          <a:xfrm>
            <a:off x="5298371" y="1295400"/>
            <a:ext cx="4190016" cy="3023905"/>
          </a:xfrm>
          <a:prstGeom prst="rect">
            <a:avLst/>
          </a:prstGeom>
          <a:noFill/>
        </p:spPr>
        <p:txBody>
          <a:bodyPr wrap="square" rtlCol="0">
            <a:spAutoFit/>
          </a:bodyPr>
          <a:lstStyle/>
          <a:p>
            <a:pPr lvl="0">
              <a:spcAft>
                <a:spcPts val="300"/>
              </a:spcAft>
            </a:pPr>
            <a:r>
              <a:rPr lang="en-US" sz="1600" dirty="0">
                <a:solidFill>
                  <a:srgbClr val="E65F25"/>
                </a:solidFill>
                <a:latin typeface="+mj-lt"/>
                <a:ea typeface="Open Sans Condensed" panose="020B0806030504020204" pitchFamily="34" charset="0"/>
                <a:cs typeface="Open Sans Condensed" panose="020B0806030504020204" pitchFamily="34" charset="0"/>
              </a:rPr>
              <a:t>Institute Corrective Actions</a:t>
            </a:r>
          </a:p>
          <a:p>
            <a:pPr lvl="0">
              <a:spcAft>
                <a:spcPts val="300"/>
              </a:spcAft>
            </a:pPr>
            <a:r>
              <a:rPr lang="en-US" sz="1300" b="1" dirty="0">
                <a:solidFill>
                  <a:srgbClr val="3D3D3D"/>
                </a:solidFill>
                <a:latin typeface="+mj-lt"/>
                <a:ea typeface="Open Sans" panose="020B0606030504020204" pitchFamily="34" charset="0"/>
                <a:cs typeface="Open Sans" panose="020B0606030504020204" pitchFamily="34" charset="0"/>
              </a:rPr>
              <a:t>Case study: </a:t>
            </a:r>
            <a:r>
              <a:rPr lang="en-US" sz="1300" dirty="0">
                <a:latin typeface="+mj-lt"/>
                <a:ea typeface="Open Sans" panose="020B0606030504020204" pitchFamily="34" charset="0"/>
                <a:cs typeface="Open Sans" panose="020B0606030504020204" pitchFamily="34" charset="0"/>
              </a:rPr>
              <a:t>All suspect patties are discarded, the source of the problem is found and corrected, and new patties are checked. </a:t>
            </a:r>
          </a:p>
          <a:p>
            <a:pPr lvl="0"/>
            <a:endParaRPr lang="en-US" sz="1300" dirty="0">
              <a:solidFill>
                <a:srgbClr val="3D3D3D"/>
              </a:solidFill>
              <a:latin typeface="+mj-lt"/>
              <a:ea typeface="Open Sans" panose="020B0606030504020204" pitchFamily="34" charset="0"/>
              <a:cs typeface="Open Sans" panose="020B0606030504020204" pitchFamily="34" charset="0"/>
            </a:endParaRPr>
          </a:p>
          <a:p>
            <a:pPr lvl="0">
              <a:spcAft>
                <a:spcPts val="300"/>
              </a:spcAft>
            </a:pPr>
            <a:r>
              <a:rPr lang="en-US" sz="1600" dirty="0">
                <a:solidFill>
                  <a:srgbClr val="E65F25"/>
                </a:solidFill>
                <a:latin typeface="+mj-lt"/>
                <a:ea typeface="Open Sans Condensed" panose="020B0806030504020204" pitchFamily="34" charset="0"/>
                <a:cs typeface="Open Sans Condensed" panose="020B0806030504020204" pitchFamily="34" charset="0"/>
              </a:rPr>
              <a:t>Establish Verification Procedures</a:t>
            </a:r>
          </a:p>
          <a:p>
            <a:pPr lvl="0">
              <a:spcAft>
                <a:spcPts val="300"/>
              </a:spcAft>
            </a:pPr>
            <a:r>
              <a:rPr lang="en-US" sz="1300" b="1" dirty="0">
                <a:solidFill>
                  <a:srgbClr val="3D3D3D"/>
                </a:solidFill>
                <a:latin typeface="+mj-lt"/>
                <a:ea typeface="Open Sans" panose="020B0606030504020204" pitchFamily="34" charset="0"/>
                <a:cs typeface="Open Sans" panose="020B0606030504020204" pitchFamily="34" charset="0"/>
              </a:rPr>
              <a:t>Case study: </a:t>
            </a:r>
            <a:r>
              <a:rPr lang="en-US" sz="1300" dirty="0">
                <a:solidFill>
                  <a:srgbClr val="3D3D3D"/>
                </a:solidFill>
                <a:latin typeface="+mj-lt"/>
                <a:ea typeface="Open Sans" panose="020B0606030504020204" pitchFamily="34" charset="0"/>
                <a:cs typeface="Open Sans" panose="020B0606030504020204" pitchFamily="34" charset="0"/>
              </a:rPr>
              <a:t>The HACCP Coordinator is responsible for reviewing the CCP documents each day.</a:t>
            </a:r>
          </a:p>
          <a:p>
            <a:pPr lvl="0"/>
            <a:endParaRPr lang="en-US" sz="1300" dirty="0">
              <a:solidFill>
                <a:srgbClr val="3D3D3D"/>
              </a:solidFill>
              <a:latin typeface="+mj-lt"/>
              <a:ea typeface="Open Sans" panose="020B0606030504020204" pitchFamily="34" charset="0"/>
              <a:cs typeface="Open Sans" panose="020B0606030504020204" pitchFamily="34" charset="0"/>
            </a:endParaRPr>
          </a:p>
          <a:p>
            <a:pPr lvl="0">
              <a:spcAft>
                <a:spcPts val="300"/>
              </a:spcAft>
            </a:pPr>
            <a:r>
              <a:rPr lang="en-US" sz="1600" dirty="0">
                <a:solidFill>
                  <a:srgbClr val="E65F25"/>
                </a:solidFill>
                <a:latin typeface="+mj-lt"/>
                <a:ea typeface="Open Sans Condensed" panose="020B0806030504020204" pitchFamily="34" charset="0"/>
                <a:cs typeface="Open Sans Condensed" panose="020B0806030504020204" pitchFamily="34" charset="0"/>
              </a:rPr>
              <a:t>Develop Recordkeeping Procedures</a:t>
            </a:r>
          </a:p>
          <a:p>
            <a:pPr lvl="0">
              <a:spcAft>
                <a:spcPts val="300"/>
              </a:spcAft>
            </a:pPr>
            <a:r>
              <a:rPr lang="en-US" sz="1300" b="1" dirty="0">
                <a:solidFill>
                  <a:srgbClr val="3D3D3D"/>
                </a:solidFill>
                <a:latin typeface="+mj-lt"/>
                <a:ea typeface="Open Sans" panose="020B0606030504020204" pitchFamily="34" charset="0"/>
                <a:cs typeface="Open Sans" panose="020B0606030504020204" pitchFamily="34" charset="0"/>
              </a:rPr>
              <a:t>Case study: </a:t>
            </a:r>
            <a:r>
              <a:rPr lang="en-US" sz="1300" dirty="0">
                <a:solidFill>
                  <a:srgbClr val="3D3D3D"/>
                </a:solidFill>
                <a:latin typeface="+mj-lt"/>
                <a:ea typeface="Open Sans" panose="020B0606030504020204" pitchFamily="34" charset="0"/>
                <a:cs typeface="Open Sans" panose="020B0606030504020204" pitchFamily="34" charset="0"/>
              </a:rPr>
              <a:t>The team documents the full HACCP process, their team activities, and all relevant product and scientific details.</a:t>
            </a:r>
          </a:p>
        </p:txBody>
      </p:sp>
      <p:sp>
        <p:nvSpPr>
          <p:cNvPr id="2" name="Rectangle 1"/>
          <p:cNvSpPr/>
          <p:nvPr/>
        </p:nvSpPr>
        <p:spPr>
          <a:xfrm>
            <a:off x="288225" y="1276581"/>
            <a:ext cx="352982" cy="461665"/>
          </a:xfrm>
          <a:prstGeom prst="rect">
            <a:avLst/>
          </a:prstGeom>
        </p:spPr>
        <p:txBody>
          <a:bodyPr wrap="none">
            <a:spAutoFit/>
          </a:bodyPr>
          <a:lstStyle/>
          <a:p>
            <a:r>
              <a:rPr lang="en-US" sz="2400" dirty="0">
                <a:latin typeface="+mj-lt"/>
                <a:ea typeface="Open Sans Condensed" panose="020B0806030504020204" pitchFamily="34" charset="0"/>
                <a:cs typeface="Open Sans Condensed" panose="020B0806030504020204" pitchFamily="34" charset="0"/>
              </a:rPr>
              <a:t>1</a:t>
            </a:r>
            <a:endParaRPr lang="en-US" sz="2400" dirty="0">
              <a:latin typeface="+mj-lt"/>
            </a:endParaRPr>
          </a:p>
        </p:txBody>
      </p:sp>
      <p:sp>
        <p:nvSpPr>
          <p:cNvPr id="12" name="Rectangle 11"/>
          <p:cNvSpPr/>
          <p:nvPr/>
        </p:nvSpPr>
        <p:spPr>
          <a:xfrm>
            <a:off x="293280" y="2097875"/>
            <a:ext cx="352982" cy="461665"/>
          </a:xfrm>
          <a:prstGeom prst="rect">
            <a:avLst/>
          </a:prstGeom>
        </p:spPr>
        <p:txBody>
          <a:bodyPr wrap="none">
            <a:spAutoFit/>
          </a:bodyPr>
          <a:lstStyle/>
          <a:p>
            <a:r>
              <a:rPr lang="en-US" sz="2400" dirty="0">
                <a:latin typeface="+mj-lt"/>
                <a:ea typeface="Open Sans Condensed" panose="020B0806030504020204" pitchFamily="34" charset="0"/>
                <a:cs typeface="Open Sans Condensed" panose="020B0806030504020204" pitchFamily="34" charset="0"/>
              </a:rPr>
              <a:t>2</a:t>
            </a:r>
            <a:endParaRPr lang="en-US" sz="2400" dirty="0">
              <a:latin typeface="+mj-lt"/>
            </a:endParaRPr>
          </a:p>
        </p:txBody>
      </p:sp>
      <p:sp>
        <p:nvSpPr>
          <p:cNvPr id="13" name="Rectangle 12"/>
          <p:cNvSpPr/>
          <p:nvPr/>
        </p:nvSpPr>
        <p:spPr>
          <a:xfrm>
            <a:off x="326797" y="3047872"/>
            <a:ext cx="352982" cy="461665"/>
          </a:xfrm>
          <a:prstGeom prst="rect">
            <a:avLst/>
          </a:prstGeom>
        </p:spPr>
        <p:txBody>
          <a:bodyPr wrap="none">
            <a:spAutoFit/>
          </a:bodyPr>
          <a:lstStyle/>
          <a:p>
            <a:r>
              <a:rPr lang="en-US" sz="2400" dirty="0">
                <a:latin typeface="+mj-lt"/>
                <a:ea typeface="Open Sans Condensed" panose="020B0806030504020204" pitchFamily="34" charset="0"/>
                <a:cs typeface="Open Sans Condensed" panose="020B0806030504020204" pitchFamily="34" charset="0"/>
              </a:rPr>
              <a:t>3</a:t>
            </a:r>
            <a:endParaRPr lang="en-US" sz="2400" dirty="0">
              <a:latin typeface="+mj-lt"/>
            </a:endParaRPr>
          </a:p>
        </p:txBody>
      </p:sp>
      <p:sp>
        <p:nvSpPr>
          <p:cNvPr id="20" name="Rectangle 19"/>
          <p:cNvSpPr/>
          <p:nvPr/>
        </p:nvSpPr>
        <p:spPr>
          <a:xfrm>
            <a:off x="326797" y="4256821"/>
            <a:ext cx="352982" cy="461665"/>
          </a:xfrm>
          <a:prstGeom prst="rect">
            <a:avLst/>
          </a:prstGeom>
        </p:spPr>
        <p:txBody>
          <a:bodyPr wrap="none">
            <a:spAutoFit/>
          </a:bodyPr>
          <a:lstStyle/>
          <a:p>
            <a:r>
              <a:rPr lang="en-US" sz="2400" dirty="0">
                <a:latin typeface="+mj-lt"/>
                <a:ea typeface="Open Sans Condensed" panose="020B0806030504020204" pitchFamily="34" charset="0"/>
                <a:cs typeface="Open Sans Condensed" panose="020B0806030504020204" pitchFamily="34" charset="0"/>
              </a:rPr>
              <a:t>4</a:t>
            </a:r>
            <a:endParaRPr lang="en-US" sz="2400" dirty="0">
              <a:latin typeface="+mj-lt"/>
            </a:endParaRPr>
          </a:p>
        </p:txBody>
      </p:sp>
      <p:sp>
        <p:nvSpPr>
          <p:cNvPr id="21" name="Rectangle 20"/>
          <p:cNvSpPr/>
          <p:nvPr/>
        </p:nvSpPr>
        <p:spPr>
          <a:xfrm>
            <a:off x="4945389" y="1267616"/>
            <a:ext cx="352982" cy="461665"/>
          </a:xfrm>
          <a:prstGeom prst="rect">
            <a:avLst/>
          </a:prstGeom>
        </p:spPr>
        <p:txBody>
          <a:bodyPr wrap="none">
            <a:spAutoFit/>
          </a:bodyPr>
          <a:lstStyle/>
          <a:p>
            <a:r>
              <a:rPr lang="en-US" sz="2400" dirty="0">
                <a:latin typeface="+mj-lt"/>
                <a:ea typeface="Open Sans Condensed" panose="020B0806030504020204" pitchFamily="34" charset="0"/>
                <a:cs typeface="Open Sans Condensed" panose="020B0806030504020204" pitchFamily="34" charset="0"/>
              </a:rPr>
              <a:t>5</a:t>
            </a:r>
            <a:endParaRPr lang="en-US" sz="2400" dirty="0">
              <a:latin typeface="+mj-lt"/>
            </a:endParaRPr>
          </a:p>
        </p:txBody>
      </p:sp>
      <p:sp>
        <p:nvSpPr>
          <p:cNvPr id="22" name="Rectangle 21"/>
          <p:cNvSpPr/>
          <p:nvPr/>
        </p:nvSpPr>
        <p:spPr>
          <a:xfrm>
            <a:off x="4950444" y="2371298"/>
            <a:ext cx="352982" cy="461665"/>
          </a:xfrm>
          <a:prstGeom prst="rect">
            <a:avLst/>
          </a:prstGeom>
        </p:spPr>
        <p:txBody>
          <a:bodyPr wrap="none">
            <a:spAutoFit/>
          </a:bodyPr>
          <a:lstStyle/>
          <a:p>
            <a:r>
              <a:rPr lang="en-US" sz="2400" dirty="0">
                <a:latin typeface="+mj-lt"/>
                <a:ea typeface="Open Sans Condensed" panose="020B0806030504020204" pitchFamily="34" charset="0"/>
                <a:cs typeface="Open Sans Condensed" panose="020B0806030504020204" pitchFamily="34" charset="0"/>
              </a:rPr>
              <a:t>6</a:t>
            </a:r>
            <a:endParaRPr lang="en-US" sz="2400" dirty="0">
              <a:latin typeface="+mj-lt"/>
            </a:endParaRPr>
          </a:p>
        </p:txBody>
      </p:sp>
      <p:sp>
        <p:nvSpPr>
          <p:cNvPr id="23" name="Rectangle 22"/>
          <p:cNvSpPr/>
          <p:nvPr/>
        </p:nvSpPr>
        <p:spPr>
          <a:xfrm>
            <a:off x="4958836" y="3285681"/>
            <a:ext cx="352982" cy="461665"/>
          </a:xfrm>
          <a:prstGeom prst="rect">
            <a:avLst/>
          </a:prstGeom>
        </p:spPr>
        <p:txBody>
          <a:bodyPr wrap="none">
            <a:spAutoFit/>
          </a:bodyPr>
          <a:lstStyle/>
          <a:p>
            <a:r>
              <a:rPr lang="en-US" sz="2400" dirty="0">
                <a:latin typeface="+mj-lt"/>
                <a:ea typeface="Open Sans Condensed" panose="020B0806030504020204" pitchFamily="34" charset="0"/>
                <a:cs typeface="Open Sans Condensed" panose="020B0806030504020204" pitchFamily="34" charset="0"/>
              </a:rPr>
              <a:t>7</a:t>
            </a:r>
            <a:endParaRPr lang="en-US" sz="2400" dirty="0">
              <a:latin typeface="+mj-lt"/>
            </a:endParaRPr>
          </a:p>
        </p:txBody>
      </p:sp>
      <p:sp>
        <p:nvSpPr>
          <p:cNvPr id="14" name="Rectangle 13"/>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3</a:t>
            </a:r>
            <a:r>
              <a:rPr lang="en-US" altLang="en-US" sz="1000" kern="0" dirty="0">
                <a:solidFill>
                  <a:srgbClr val="FA834E"/>
                </a:solidFill>
                <a:latin typeface="+mj-lt"/>
                <a:ea typeface="Open Sans" panose="020B0606030504020204" pitchFamily="34" charset="0"/>
                <a:cs typeface="Open Sans" panose="020B0606030504020204" pitchFamily="34" charset="0"/>
              </a:rPr>
              <a:t>    The 7 Principles of HACCP</a:t>
            </a:r>
          </a:p>
        </p:txBody>
      </p:sp>
    </p:spTree>
    <p:custDataLst>
      <p:tags r:id="rId1"/>
    </p:custDataLst>
    <p:extLst>
      <p:ext uri="{BB962C8B-B14F-4D97-AF65-F5344CB8AC3E}">
        <p14:creationId xmlns:p14="http://schemas.microsoft.com/office/powerpoint/2010/main" val="227533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606675" y="461643"/>
            <a:ext cx="6095206" cy="533400"/>
          </a:xfrm>
          <a:prstGeom prst="rect">
            <a:avLst/>
          </a:prstGeom>
          <a:noFill/>
          <a:ln>
            <a:miter lim="800000"/>
            <a:headEnd/>
            <a:tailEnd/>
          </a:ln>
          <a:extLst/>
        </p:spPr>
        <p:txBody>
          <a:bodyPr lIns="91485" tIns="45742" rIns="91485" bIns="45742" anchor="t" anchorCtr="0"/>
          <a:lstStyle/>
          <a:p>
            <a:pPr eaLnBrk="0" hangingPunct="0"/>
            <a:r>
              <a:rPr lang="en-US" altLang="en-US" dirty="0">
                <a:latin typeface="+mj-lt"/>
              </a:rPr>
              <a:t>Implementation and Maintenance of the HACCP Plan</a:t>
            </a:r>
          </a:p>
        </p:txBody>
      </p:sp>
      <p:sp>
        <p:nvSpPr>
          <p:cNvPr id="40963" name="Rectangle 3"/>
          <p:cNvSpPr>
            <a:spLocks noGrp="1" noChangeArrowheads="1"/>
          </p:cNvSpPr>
          <p:nvPr>
            <p:ph idx="4294967295"/>
          </p:nvPr>
        </p:nvSpPr>
        <p:spPr>
          <a:xfrm>
            <a:off x="2606676" y="1828800"/>
            <a:ext cx="4648199" cy="22860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What you need to know:</a:t>
            </a:r>
            <a:endParaRPr lang="en-US" altLang="en-US" sz="1300" dirty="0">
              <a:solidFill>
                <a:srgbClr val="E65F25"/>
              </a:solidFill>
              <a:latin typeface="+mj-lt"/>
              <a:ea typeface="Open Sans" panose="020B0606030504020204" pitchFamily="34" charset="0"/>
              <a:cs typeface="Open Sans" panose="020B0606030504020204" pitchFamily="34" charset="0"/>
            </a:endParaRPr>
          </a:p>
          <a:p>
            <a:pPr marL="339725" indent="-339725">
              <a:spcBef>
                <a:spcPts val="0"/>
              </a:spcBef>
              <a:spcAft>
                <a:spcPts val="1300"/>
              </a:spcAft>
              <a:buFont typeface="Tahoma" panose="020B0604030504040204" pitchFamily="34" charset="0"/>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The impact of management commitment for an effective HACCP program.</a:t>
            </a:r>
          </a:p>
          <a:p>
            <a:pPr marL="339725" indent="-339725">
              <a:spcBef>
                <a:spcPts val="0"/>
              </a:spcBef>
              <a:spcAft>
                <a:spcPts val="1300"/>
              </a:spcAft>
              <a:buFont typeface="Tahoma" panose="020B0604030504040204" pitchFamily="34" charset="0"/>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The potential reasons for HACCP Plan reassessment.</a:t>
            </a:r>
          </a:p>
          <a:p>
            <a:pPr marL="339725" indent="-339725">
              <a:spcBef>
                <a:spcPts val="0"/>
              </a:spcBef>
              <a:spcAft>
                <a:spcPts val="1300"/>
              </a:spcAft>
              <a:buFont typeface="Tahoma" panose="020B0604030504040204" pitchFamily="34" charset="0"/>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Employee training needs and training frequencies.</a:t>
            </a:r>
          </a:p>
        </p:txBody>
      </p:sp>
      <p:sp>
        <p:nvSpPr>
          <p:cNvPr id="7" name="TextBox 6"/>
          <p:cNvSpPr txBox="1"/>
          <p:nvPr/>
        </p:nvSpPr>
        <p:spPr>
          <a:xfrm>
            <a:off x="178207" y="-134005"/>
            <a:ext cx="2133600" cy="4401205"/>
          </a:xfrm>
          <a:prstGeom prst="rect">
            <a:avLst/>
          </a:prstGeom>
          <a:noFill/>
        </p:spPr>
        <p:txBody>
          <a:bodyPr wrap="square" rtlCol="0">
            <a:spAutoFit/>
          </a:bodyPr>
          <a:lstStyle/>
          <a:p>
            <a:r>
              <a:rPr lang="en-US" sz="28000" b="1" dirty="0">
                <a:solidFill>
                  <a:srgbClr val="FA834E"/>
                </a:solidFill>
              </a:rPr>
              <a:t>4</a:t>
            </a:r>
          </a:p>
        </p:txBody>
      </p:sp>
      <p:cxnSp>
        <p:nvCxnSpPr>
          <p:cNvPr id="8" name="Straight Connector 7"/>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11677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a:latin typeface="+mj-lt"/>
              </a:rPr>
              <a:t>Implementing the HACCP Plan</a:t>
            </a:r>
          </a:p>
        </p:txBody>
      </p:sp>
      <p:sp>
        <p:nvSpPr>
          <p:cNvPr id="3" name="Content Placeholder 2"/>
          <p:cNvSpPr>
            <a:spLocks noGrp="1"/>
          </p:cNvSpPr>
          <p:nvPr>
            <p:ph idx="1"/>
          </p:nvPr>
        </p:nvSpPr>
        <p:spPr>
          <a:xfrm>
            <a:off x="320674" y="1371600"/>
            <a:ext cx="4495801" cy="1524000"/>
          </a:xfrm>
        </p:spPr>
        <p:txBody>
          <a:bodyPr/>
          <a:lstStyle/>
          <a:p>
            <a:pPr marL="0" indent="0">
              <a:buNone/>
            </a:pPr>
            <a:r>
              <a:rPr lang="en-US" dirty="0">
                <a:latin typeface="+mj-lt"/>
              </a:rPr>
              <a:t>The success of your organization’s HACCP Plan depends on </a:t>
            </a:r>
            <a:r>
              <a:rPr lang="en-US" b="1" dirty="0">
                <a:latin typeface="+mj-lt"/>
              </a:rPr>
              <a:t>management commitment</a:t>
            </a:r>
            <a:r>
              <a:rPr lang="en-US" dirty="0">
                <a:latin typeface="+mj-lt"/>
              </a:rPr>
              <a:t> to food safety.</a:t>
            </a:r>
          </a:p>
          <a:p>
            <a:pPr marL="0" indent="0">
              <a:buNone/>
            </a:pPr>
            <a:r>
              <a:rPr lang="en-US" dirty="0">
                <a:latin typeface="+mj-lt"/>
              </a:rPr>
              <a:t>Management is responsible for the creation of the HACCP team, enforcing compliance with the plan, and allocating resources to support the plan. </a:t>
            </a:r>
          </a:p>
        </p:txBody>
      </p:sp>
      <p:sp>
        <p:nvSpPr>
          <p:cNvPr id="4" name="Rectangle 3"/>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4</a:t>
            </a:r>
            <a:r>
              <a:rPr lang="en-US" altLang="en-US" sz="1000" kern="0" dirty="0">
                <a:solidFill>
                  <a:srgbClr val="FA834E"/>
                </a:solidFill>
                <a:latin typeface="+mj-lt"/>
                <a:ea typeface="Open Sans" panose="020B0606030504020204" pitchFamily="34" charset="0"/>
                <a:cs typeface="Open Sans" panose="020B0606030504020204" pitchFamily="34" charset="0"/>
              </a:rPr>
              <a:t>    Implementation and Maintenance of the HACCP Plan</a:t>
            </a:r>
          </a:p>
        </p:txBody>
      </p:sp>
      <p:pic>
        <p:nvPicPr>
          <p:cNvPr id="1026" name="Picture 2" descr="Image Preview"/>
          <p:cNvPicPr>
            <a:picLocks noChangeAspect="1" noChangeArrowheads="1"/>
          </p:cNvPicPr>
          <p:nvPr/>
        </p:nvPicPr>
        <p:blipFill rotWithShape="1">
          <a:blip r:embed="rId4">
            <a:extLst>
              <a:ext uri="{28A0092B-C50C-407E-A947-70E740481C1C}">
                <a14:useLocalDpi xmlns:a14="http://schemas.microsoft.com/office/drawing/2010/main" val="0"/>
              </a:ext>
            </a:extLst>
          </a:blip>
          <a:srcRect l="18194" r="24285" b="11160"/>
          <a:stretch/>
        </p:blipFill>
        <p:spPr bwMode="auto">
          <a:xfrm>
            <a:off x="4968081" y="21266"/>
            <a:ext cx="4815682" cy="58461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6290" r="26518" b="1237"/>
          <a:stretch/>
        </p:blipFill>
        <p:spPr>
          <a:xfrm>
            <a:off x="4968081" y="1"/>
            <a:ext cx="4815682" cy="5867399"/>
          </a:xfrm>
          <a:prstGeom prst="rect">
            <a:avLst/>
          </a:prstGeom>
        </p:spPr>
      </p:pic>
    </p:spTree>
    <p:custDataLst>
      <p:tags r:id="rId1"/>
    </p:custDataLst>
    <p:extLst>
      <p:ext uri="{BB962C8B-B14F-4D97-AF65-F5344CB8AC3E}">
        <p14:creationId xmlns:p14="http://schemas.microsoft.com/office/powerpoint/2010/main" val="4128578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6448" r="14880"/>
          <a:stretch/>
        </p:blipFill>
        <p:spPr>
          <a:xfrm>
            <a:off x="6414570" y="1417532"/>
            <a:ext cx="3050437" cy="4178300"/>
          </a:xfrm>
          <a:prstGeom prst="rect">
            <a:avLst/>
          </a:prstGeom>
        </p:spPr>
      </p:pic>
      <p:sp>
        <p:nvSpPr>
          <p:cNvPr id="2" name="Title 1"/>
          <p:cNvSpPr>
            <a:spLocks noGrp="1"/>
          </p:cNvSpPr>
          <p:nvPr>
            <p:ph type="title"/>
          </p:nvPr>
        </p:nvSpPr>
        <p:spPr/>
        <p:txBody>
          <a:bodyPr/>
          <a:lstStyle/>
          <a:p>
            <a:r>
              <a:rPr lang="en-US" dirty="0">
                <a:latin typeface="+mj-lt"/>
              </a:rPr>
              <a:t>HACCP Plan Maintenance</a:t>
            </a:r>
          </a:p>
        </p:txBody>
      </p:sp>
      <p:sp>
        <p:nvSpPr>
          <p:cNvPr id="3" name="Content Placeholder 2"/>
          <p:cNvSpPr>
            <a:spLocks noGrp="1"/>
          </p:cNvSpPr>
          <p:nvPr>
            <p:ph idx="1"/>
          </p:nvPr>
        </p:nvSpPr>
        <p:spPr>
          <a:xfrm>
            <a:off x="320674" y="1371600"/>
            <a:ext cx="6019802" cy="4224232"/>
          </a:xfrm>
        </p:spPr>
        <p:txBody>
          <a:bodyPr/>
          <a:lstStyle/>
          <a:p>
            <a:pPr marL="0" indent="0">
              <a:buNone/>
            </a:pPr>
            <a:r>
              <a:rPr lang="en-US" dirty="0">
                <a:latin typeface="+mj-lt"/>
              </a:rPr>
              <a:t>In addition to conducting regular verification reviews, the written HACCP Plan requires ongoing maintenance.</a:t>
            </a:r>
          </a:p>
          <a:p>
            <a:pPr marL="0" indent="0">
              <a:buNone/>
            </a:pPr>
            <a:r>
              <a:rPr lang="en-US" dirty="0">
                <a:latin typeface="+mj-lt"/>
              </a:rPr>
              <a:t>The plan should be reassessed each year, or when a new product line or hazard is introduced. Failure of a control or an FDA request is also cause for reassessing the plan.</a:t>
            </a:r>
          </a:p>
        </p:txBody>
      </p:sp>
      <p:sp>
        <p:nvSpPr>
          <p:cNvPr id="7" name="Rectangle 6"/>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4</a:t>
            </a:r>
            <a:r>
              <a:rPr lang="en-US" altLang="en-US" sz="1000" kern="0" dirty="0">
                <a:solidFill>
                  <a:srgbClr val="FA834E"/>
                </a:solidFill>
                <a:latin typeface="+mj-lt"/>
                <a:ea typeface="Open Sans" panose="020B0606030504020204" pitchFamily="34" charset="0"/>
                <a:cs typeface="Open Sans" panose="020B0606030504020204" pitchFamily="34" charset="0"/>
              </a:rPr>
              <a:t>    Implementation and Maintenance of the HACCP Plan</a:t>
            </a:r>
          </a:p>
        </p:txBody>
      </p:sp>
    </p:spTree>
    <p:custDataLst>
      <p:tags r:id="rId1"/>
    </p:custDataLst>
    <p:extLst>
      <p:ext uri="{BB962C8B-B14F-4D97-AF65-F5344CB8AC3E}">
        <p14:creationId xmlns:p14="http://schemas.microsoft.com/office/powerpoint/2010/main" val="4215252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4383" r="17158" b="19792"/>
          <a:stretch/>
        </p:blipFill>
        <p:spPr>
          <a:xfrm>
            <a:off x="6486879" y="0"/>
            <a:ext cx="3296885" cy="4415790"/>
          </a:xfrm>
          <a:prstGeom prst="rect">
            <a:avLst/>
          </a:prstGeom>
        </p:spPr>
      </p:pic>
      <p:sp>
        <p:nvSpPr>
          <p:cNvPr id="2" name="Title 1"/>
          <p:cNvSpPr>
            <a:spLocks noGrp="1"/>
          </p:cNvSpPr>
          <p:nvPr>
            <p:ph type="title"/>
          </p:nvPr>
        </p:nvSpPr>
        <p:spPr/>
        <p:txBody>
          <a:bodyPr/>
          <a:lstStyle/>
          <a:p>
            <a:r>
              <a:rPr lang="en-US" dirty="0">
                <a:latin typeface="+mj-lt"/>
              </a:rPr>
              <a:t>HACCP Training Requirements</a:t>
            </a:r>
          </a:p>
        </p:txBody>
      </p:sp>
      <p:sp>
        <p:nvSpPr>
          <p:cNvPr id="3" name="Content Placeholder 2"/>
          <p:cNvSpPr>
            <a:spLocks noGrp="1"/>
          </p:cNvSpPr>
          <p:nvPr>
            <p:ph idx="1"/>
          </p:nvPr>
        </p:nvSpPr>
        <p:spPr/>
        <p:txBody>
          <a:bodyPr/>
          <a:lstStyle/>
          <a:p>
            <a:pPr marL="0" indent="0">
              <a:buFontTx/>
              <a:buNone/>
            </a:pPr>
            <a:r>
              <a:rPr lang="en-US" dirty="0">
                <a:latin typeface="+mj-lt"/>
              </a:rPr>
              <a:t>Regular, thorough, and effective training is necessary to reinforce the importance of safe food production methods. </a:t>
            </a:r>
          </a:p>
          <a:p>
            <a:pPr marL="0" indent="0">
              <a:buFontTx/>
              <a:buNone/>
            </a:pPr>
            <a:r>
              <a:rPr lang="en-US" dirty="0">
                <a:latin typeface="+mj-lt"/>
              </a:rPr>
              <a:t>A program of food safety training must be established as a prerequisite to the HACCP Plan. Then, after the plan is created, employees must receive additional training on the specifics of the plan and their role in it. </a:t>
            </a:r>
          </a:p>
          <a:p>
            <a:pPr marL="342900" indent="-342900"/>
            <a:r>
              <a:rPr lang="en-US" dirty="0">
                <a:latin typeface="+mj-lt"/>
              </a:rPr>
              <a:t>Training should include potential hazards and implemented controls and reinforce the importance of safe production methods. </a:t>
            </a:r>
          </a:p>
          <a:p>
            <a:pPr marL="342900" indent="-342900"/>
            <a:r>
              <a:rPr lang="en-US" dirty="0">
                <a:latin typeface="+mj-lt"/>
              </a:rPr>
              <a:t>Offer an annual general awareness course for employees who do not have any direct responsibility in managing CCPs. </a:t>
            </a:r>
          </a:p>
          <a:p>
            <a:pPr marL="342900" indent="-342900"/>
            <a:r>
              <a:rPr lang="en-US" dirty="0">
                <a:latin typeface="+mj-lt"/>
              </a:rPr>
              <a:t>For employees that observe and record critical limits for a CCP and supervisors that manage these employees, offer a quarterly CCP training course. This is a great opportunity to review trends identified in the monitoring records. </a:t>
            </a:r>
          </a:p>
          <a:p>
            <a:pPr marL="0" indent="0">
              <a:buNone/>
            </a:pPr>
            <a:endParaRPr lang="en-US" dirty="0">
              <a:latin typeface="+mj-lt"/>
            </a:endParaRPr>
          </a:p>
        </p:txBody>
      </p:sp>
      <p:sp>
        <p:nvSpPr>
          <p:cNvPr id="4" name="Rectangle 3"/>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4</a:t>
            </a:r>
            <a:r>
              <a:rPr lang="en-US" altLang="en-US" sz="1000" kern="0" dirty="0">
                <a:solidFill>
                  <a:srgbClr val="FA834E"/>
                </a:solidFill>
                <a:latin typeface="+mj-lt"/>
                <a:ea typeface="Open Sans" panose="020B0606030504020204" pitchFamily="34" charset="0"/>
                <a:cs typeface="Open Sans" panose="020B0606030504020204" pitchFamily="34" charset="0"/>
              </a:rPr>
              <a:t>    Implementation and Maintenance of the HACCP Plan</a:t>
            </a:r>
          </a:p>
        </p:txBody>
      </p:sp>
      <p:sp>
        <p:nvSpPr>
          <p:cNvPr id="8" name="Rectangle 7"/>
          <p:cNvSpPr/>
          <p:nvPr/>
        </p:nvSpPr>
        <p:spPr>
          <a:xfrm>
            <a:off x="6486879" y="4419600"/>
            <a:ext cx="3296885" cy="1443990"/>
          </a:xfrm>
          <a:prstGeom prst="rect">
            <a:avLst/>
          </a:prstGeom>
          <a:solidFill>
            <a:schemeClr val="accent3">
              <a:lumMod val="95000"/>
            </a:schemeClr>
          </a:solidFill>
          <a:ln>
            <a:solidFill>
              <a:srgbClr val="E65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7"/>
          <p:cNvSpPr txBox="1">
            <a:spLocks/>
          </p:cNvSpPr>
          <p:nvPr/>
        </p:nvSpPr>
        <p:spPr>
          <a:xfrm>
            <a:off x="6646422" y="4572000"/>
            <a:ext cx="2977797" cy="1196342"/>
          </a:xfrm>
          <a:prstGeom prst="rect">
            <a:avLst/>
          </a:prstGeom>
        </p:spPr>
        <p:txBody>
          <a:bodyPr lIns="81510" tIns="40755" rIns="81510" bIns="40755"/>
          <a:lstStyle>
            <a:lvl1pPr marL="304800" indent="-3048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marL="661988" indent="-2540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marL="1017588"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marL="1425575"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marL="1833563"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a:lstStyle>
          <a:p>
            <a:pPr marL="0" indent="0">
              <a:spcAft>
                <a:spcPts val="0"/>
              </a:spcAft>
              <a:buNone/>
            </a:pPr>
            <a:r>
              <a:rPr lang="en-US" i="1" kern="0" dirty="0">
                <a:latin typeface="+mj-lt"/>
              </a:rPr>
              <a:t>All employees, including management, must receive adequate time as well as any necessary materials and equipment to complete training classes and exercises.</a:t>
            </a:r>
            <a:endParaRPr lang="en-US" b="1" i="1" kern="0" dirty="0">
              <a:latin typeface="+mj-lt"/>
            </a:endParaRPr>
          </a:p>
          <a:p>
            <a:pPr marL="0" indent="0">
              <a:buNone/>
            </a:pPr>
            <a:endParaRPr lang="en-US" i="1" kern="0" dirty="0">
              <a:latin typeface="+mj-lt"/>
            </a:endParaRPr>
          </a:p>
        </p:txBody>
      </p:sp>
    </p:spTree>
    <p:custDataLst>
      <p:tags r:id="rId1"/>
    </p:custDataLst>
    <p:extLst>
      <p:ext uri="{BB962C8B-B14F-4D97-AF65-F5344CB8AC3E}">
        <p14:creationId xmlns:p14="http://schemas.microsoft.com/office/powerpoint/2010/main" val="2027836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prstGeom prst="rect">
            <a:avLst/>
          </a:prstGeom>
        </p:spPr>
        <p:txBody>
          <a:bodyPr/>
          <a:lstStyle/>
          <a:p>
            <a:pPr eaLnBrk="0" hangingPunct="0"/>
            <a:r>
              <a:rPr lang="en-US" dirty="0">
                <a:latin typeface="+mj-lt"/>
              </a:rPr>
              <a:t>Summary</a:t>
            </a:r>
            <a:endParaRPr lang="en-US" dirty="0">
              <a:solidFill>
                <a:srgbClr val="FF0000"/>
              </a:solidFill>
              <a:latin typeface="+mj-lt"/>
            </a:endParaRPr>
          </a:p>
        </p:txBody>
      </p:sp>
      <p:sp>
        <p:nvSpPr>
          <p:cNvPr id="13" name="Content Placeholder 12"/>
          <p:cNvSpPr>
            <a:spLocks noGrp="1"/>
          </p:cNvSpPr>
          <p:nvPr>
            <p:ph idx="1"/>
          </p:nvPr>
        </p:nvSpPr>
        <p:spPr>
          <a:xfrm>
            <a:off x="320674" y="1371600"/>
            <a:ext cx="4190207" cy="4224232"/>
          </a:xfrm>
          <a:prstGeom prst="rect">
            <a:avLst/>
          </a:prstGeom>
        </p:spPr>
        <p:txBody>
          <a:bodyPr/>
          <a:lstStyle/>
          <a:p>
            <a:pPr marL="342900" indent="-342900"/>
            <a:r>
              <a:rPr lang="en-US" dirty="0">
                <a:latin typeface="+mj-lt"/>
              </a:rPr>
              <a:t>HACCP is a system for analyzing and mitigating hazards that are reasonably likely to occur in the food manufacturing process.</a:t>
            </a:r>
          </a:p>
          <a:p>
            <a:pPr marL="342900" indent="-342900"/>
            <a:r>
              <a:rPr lang="en-US" dirty="0">
                <a:latin typeface="+mj-lt"/>
              </a:rPr>
              <a:t>Check applicable state and federal regulations to determine the prerequisite food safety programs you need.</a:t>
            </a:r>
          </a:p>
          <a:p>
            <a:pPr marL="342900" indent="-342900"/>
            <a:r>
              <a:rPr lang="en-US" dirty="0">
                <a:latin typeface="+mj-lt"/>
              </a:rPr>
              <a:t>The HACCP team is comprised of experts in various aspects of the product or its manufacturing process as well as employees.</a:t>
            </a:r>
          </a:p>
          <a:p>
            <a:pPr marL="342900" indent="-342900">
              <a:spcAft>
                <a:spcPts val="600"/>
              </a:spcAft>
            </a:pPr>
            <a:r>
              <a:rPr lang="en-US" dirty="0">
                <a:latin typeface="+mj-lt"/>
              </a:rPr>
              <a:t>Follow the </a:t>
            </a:r>
            <a:r>
              <a:rPr lang="en-US" b="1" dirty="0">
                <a:latin typeface="+mj-lt"/>
              </a:rPr>
              <a:t>5 Preliminary Steps</a:t>
            </a:r>
            <a:r>
              <a:rPr lang="en-US" dirty="0">
                <a:latin typeface="+mj-lt"/>
              </a:rPr>
              <a:t>, in order:</a:t>
            </a:r>
          </a:p>
          <a:p>
            <a:pPr marL="700088" lvl="1" indent="-342900">
              <a:spcAft>
                <a:spcPts val="600"/>
              </a:spcAft>
              <a:buFont typeface="+mj-lt"/>
              <a:buAutoNum type="arabicPeriod"/>
            </a:pPr>
            <a:r>
              <a:rPr lang="en-US" dirty="0">
                <a:latin typeface="+mj-lt"/>
              </a:rPr>
              <a:t>Assemble the HACCP team.</a:t>
            </a:r>
          </a:p>
          <a:p>
            <a:pPr marL="700088" lvl="1" indent="-342900">
              <a:spcAft>
                <a:spcPts val="600"/>
              </a:spcAft>
              <a:buFont typeface="+mj-lt"/>
              <a:buAutoNum type="arabicPeriod"/>
            </a:pPr>
            <a:r>
              <a:rPr lang="en-US" dirty="0">
                <a:latin typeface="+mj-lt"/>
              </a:rPr>
              <a:t>Describe the product.</a:t>
            </a:r>
          </a:p>
          <a:p>
            <a:pPr marL="700088" lvl="1" indent="-342900">
              <a:spcAft>
                <a:spcPts val="600"/>
              </a:spcAft>
              <a:buFont typeface="+mj-lt"/>
              <a:buAutoNum type="arabicPeriod"/>
            </a:pPr>
            <a:r>
              <a:rPr lang="en-US" dirty="0">
                <a:latin typeface="+mj-lt"/>
              </a:rPr>
              <a:t>Identify intended uses.</a:t>
            </a:r>
          </a:p>
          <a:p>
            <a:pPr marL="700088" lvl="1" indent="-342900">
              <a:spcAft>
                <a:spcPts val="600"/>
              </a:spcAft>
              <a:buFont typeface="+mj-lt"/>
              <a:buAutoNum type="arabicPeriod"/>
            </a:pPr>
            <a:r>
              <a:rPr lang="en-US" dirty="0">
                <a:latin typeface="+mj-lt"/>
              </a:rPr>
              <a:t>Develop a flow diagram.</a:t>
            </a:r>
          </a:p>
          <a:p>
            <a:pPr marL="700088" lvl="1" indent="-342900">
              <a:buFont typeface="+mj-lt"/>
              <a:buAutoNum type="arabicPeriod"/>
            </a:pPr>
            <a:r>
              <a:rPr lang="en-US" dirty="0">
                <a:latin typeface="+mj-lt"/>
              </a:rPr>
              <a:t>Verify the diagram’s accuracy.</a:t>
            </a:r>
          </a:p>
        </p:txBody>
      </p:sp>
      <p:sp>
        <p:nvSpPr>
          <p:cNvPr id="11" name="Rectangle 10"/>
          <p:cNvSpPr/>
          <p:nvPr/>
        </p:nvSpPr>
        <p:spPr>
          <a:xfrm>
            <a:off x="315119" y="164812"/>
            <a:ext cx="4501356"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   </a:t>
            </a:r>
            <a:r>
              <a:rPr lang="en-US" altLang="en-US" sz="1000" kern="0">
                <a:solidFill>
                  <a:srgbClr val="FA834E"/>
                </a:solidFill>
                <a:latin typeface="+mj-lt"/>
                <a:ea typeface="Open Sans" panose="020B0606030504020204" pitchFamily="34" charset="0"/>
                <a:cs typeface="Open Sans" panose="020B0606030504020204" pitchFamily="34" charset="0"/>
              </a:rPr>
              <a:t>    Final</a:t>
            </a:r>
            <a:endParaRPr lang="en-US" altLang="en-US" sz="1000" kern="0" dirty="0">
              <a:solidFill>
                <a:srgbClr val="FA834E"/>
              </a:solidFill>
              <a:latin typeface="+mj-lt"/>
              <a:ea typeface="Open Sans" panose="020B0606030504020204" pitchFamily="34" charset="0"/>
              <a:cs typeface="Open Sans" panose="020B0606030504020204" pitchFamily="34" charset="0"/>
            </a:endParaRPr>
          </a:p>
        </p:txBody>
      </p:sp>
      <p:sp>
        <p:nvSpPr>
          <p:cNvPr id="5" name="Content Placeholder 12"/>
          <p:cNvSpPr txBox="1">
            <a:spLocks/>
          </p:cNvSpPr>
          <p:nvPr/>
        </p:nvSpPr>
        <p:spPr>
          <a:xfrm>
            <a:off x="4891088" y="1428750"/>
            <a:ext cx="4190207" cy="4224232"/>
          </a:xfrm>
          <a:prstGeom prst="rect">
            <a:avLst/>
          </a:prstGeom>
        </p:spPr>
        <p:txBody>
          <a:bodyPr lIns="81510" tIns="40755" rIns="81510" bIns="40755"/>
          <a:lstStyle>
            <a:lvl1pPr marL="304800" indent="-3048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marL="661988" indent="-2540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marL="1017588"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marL="1425575"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marL="1833563"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a:lstStyle>
          <a:p>
            <a:pPr marL="342900" indent="-342900">
              <a:spcAft>
                <a:spcPts val="600"/>
              </a:spcAft>
            </a:pPr>
            <a:r>
              <a:rPr lang="en-US" kern="0" dirty="0">
                <a:latin typeface="+mj-lt"/>
              </a:rPr>
              <a:t>Follow the </a:t>
            </a:r>
            <a:r>
              <a:rPr lang="en-US" b="1" kern="0" dirty="0">
                <a:latin typeface="+mj-lt"/>
              </a:rPr>
              <a:t>7 Principles</a:t>
            </a:r>
            <a:r>
              <a:rPr lang="en-US" kern="0" dirty="0">
                <a:latin typeface="+mj-lt"/>
              </a:rPr>
              <a:t>, in order:</a:t>
            </a:r>
          </a:p>
          <a:p>
            <a:pPr marL="700088" lvl="1" indent="-342900">
              <a:spcAft>
                <a:spcPts val="600"/>
              </a:spcAft>
              <a:buFont typeface="+mj-lt"/>
              <a:buAutoNum type="arabicPeriod"/>
            </a:pPr>
            <a:r>
              <a:rPr lang="en-US" kern="0" dirty="0">
                <a:latin typeface="+mj-lt"/>
              </a:rPr>
              <a:t>Analyze hazards.</a:t>
            </a:r>
          </a:p>
          <a:p>
            <a:pPr marL="700088" lvl="1" indent="-342900">
              <a:spcAft>
                <a:spcPts val="600"/>
              </a:spcAft>
              <a:buFont typeface="+mj-lt"/>
              <a:buAutoNum type="arabicPeriod"/>
            </a:pPr>
            <a:r>
              <a:rPr lang="en-US" kern="0" dirty="0">
                <a:latin typeface="+mj-lt"/>
              </a:rPr>
              <a:t>Determine critical control points (CCPs).</a:t>
            </a:r>
          </a:p>
          <a:p>
            <a:pPr marL="700088" lvl="1" indent="-342900">
              <a:spcAft>
                <a:spcPts val="600"/>
              </a:spcAft>
              <a:buFont typeface="+mj-lt"/>
              <a:buAutoNum type="arabicPeriod"/>
            </a:pPr>
            <a:r>
              <a:rPr lang="en-US" kern="0" dirty="0">
                <a:latin typeface="+mj-lt"/>
              </a:rPr>
              <a:t>Establish critical limits.</a:t>
            </a:r>
          </a:p>
          <a:p>
            <a:pPr marL="700088" lvl="1" indent="-342900">
              <a:spcAft>
                <a:spcPts val="600"/>
              </a:spcAft>
              <a:buFont typeface="+mj-lt"/>
              <a:buAutoNum type="arabicPeriod"/>
            </a:pPr>
            <a:r>
              <a:rPr lang="en-US" kern="0" dirty="0">
                <a:latin typeface="+mj-lt"/>
              </a:rPr>
              <a:t>Establish monitoring procedures.</a:t>
            </a:r>
          </a:p>
          <a:p>
            <a:pPr marL="700088" lvl="1" indent="-342900">
              <a:spcAft>
                <a:spcPts val="600"/>
              </a:spcAft>
              <a:buFont typeface="+mj-lt"/>
              <a:buAutoNum type="arabicPeriod"/>
            </a:pPr>
            <a:r>
              <a:rPr lang="en-US" kern="0" dirty="0">
                <a:latin typeface="+mj-lt"/>
              </a:rPr>
              <a:t>Institute corrective actions.</a:t>
            </a:r>
          </a:p>
          <a:p>
            <a:pPr marL="700088" lvl="1" indent="-342900">
              <a:spcAft>
                <a:spcPts val="600"/>
              </a:spcAft>
              <a:buFont typeface="+mj-lt"/>
              <a:buAutoNum type="arabicPeriod"/>
            </a:pPr>
            <a:r>
              <a:rPr lang="en-US" kern="0" dirty="0">
                <a:latin typeface="+mj-lt"/>
              </a:rPr>
              <a:t>Establish verification procedures.</a:t>
            </a:r>
          </a:p>
          <a:p>
            <a:pPr marL="700088" lvl="1" indent="-342900">
              <a:buFont typeface="+mj-lt"/>
              <a:buAutoNum type="arabicPeriod"/>
            </a:pPr>
            <a:r>
              <a:rPr lang="en-US" kern="0" dirty="0">
                <a:latin typeface="+mj-lt"/>
              </a:rPr>
              <a:t>Develop record-keeping procedures.</a:t>
            </a:r>
          </a:p>
          <a:p>
            <a:pPr marL="342900" indent="-342900"/>
            <a:r>
              <a:rPr lang="en-US" kern="0" dirty="0">
                <a:latin typeface="+mj-lt"/>
              </a:rPr>
              <a:t>The HACCP Plan will be reassessed yearly, if a control fails, if the FDA requests it, or when a new product or hazard is introduced.</a:t>
            </a:r>
          </a:p>
          <a:p>
            <a:pPr marL="342900" indent="-342900"/>
            <a:r>
              <a:rPr lang="en-US" kern="0" dirty="0">
                <a:latin typeface="+mj-lt"/>
              </a:rPr>
              <a:t>Provide adequate employee training. </a:t>
            </a:r>
          </a:p>
          <a:p>
            <a:pPr marL="342900" indent="-342900"/>
            <a:r>
              <a:rPr lang="en-US" kern="0" dirty="0">
                <a:latin typeface="+mj-lt"/>
              </a:rPr>
              <a:t>The success of your organization’s HACCP Plan depends on management commitment to food safety.</a:t>
            </a:r>
          </a:p>
          <a:p>
            <a:pPr marL="342900" indent="-342900">
              <a:spcAft>
                <a:spcPts val="1000"/>
              </a:spcAft>
            </a:pPr>
            <a:endParaRPr lang="en-US" b="1" kern="0" dirty="0">
              <a:latin typeface="+mj-lt"/>
            </a:endParaRPr>
          </a:p>
        </p:txBody>
      </p:sp>
    </p:spTree>
    <p:custDataLst>
      <p:tags r:id="rId1"/>
    </p:custDataLst>
    <p:extLst>
      <p:ext uri="{BB962C8B-B14F-4D97-AF65-F5344CB8AC3E}">
        <p14:creationId xmlns:p14="http://schemas.microsoft.com/office/powerpoint/2010/main" val="1080851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606675" y="461643"/>
            <a:ext cx="6462713" cy="533400"/>
          </a:xfrm>
          <a:prstGeom prst="rect">
            <a:avLst/>
          </a:prstGeom>
          <a:noFill/>
          <a:ln>
            <a:miter lim="800000"/>
            <a:headEnd/>
            <a:tailEnd/>
          </a:ln>
          <a:extLst/>
        </p:spPr>
        <p:txBody>
          <a:bodyPr lIns="91485" tIns="45742" rIns="91485" bIns="45742" anchor="t" anchorCtr="0"/>
          <a:lstStyle/>
          <a:p>
            <a:pPr eaLnBrk="0" hangingPunct="0"/>
            <a:r>
              <a:rPr lang="en-US" altLang="en-US" dirty="0">
                <a:latin typeface="+mj-lt"/>
              </a:rPr>
              <a:t>Overview</a:t>
            </a:r>
          </a:p>
        </p:txBody>
      </p:sp>
      <p:sp>
        <p:nvSpPr>
          <p:cNvPr id="40963" name="Rectangle 3"/>
          <p:cNvSpPr>
            <a:spLocks noGrp="1" noChangeArrowheads="1"/>
          </p:cNvSpPr>
          <p:nvPr>
            <p:ph idx="4294967295"/>
          </p:nvPr>
        </p:nvSpPr>
        <p:spPr>
          <a:xfrm>
            <a:off x="2606676" y="1371600"/>
            <a:ext cx="4648199" cy="27432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What you need to know:</a:t>
            </a:r>
            <a:endParaRPr lang="en-US" altLang="en-US" sz="1300" dirty="0">
              <a:solidFill>
                <a:srgbClr val="E65F25"/>
              </a:solidFill>
              <a:latin typeface="+mj-lt"/>
              <a:ea typeface="Open Sans" panose="020B0606030504020204" pitchFamily="34" charset="0"/>
              <a:cs typeface="Open Sans" panose="020B0606030504020204" pitchFamily="34" charset="0"/>
            </a:endParaRPr>
          </a:p>
          <a:p>
            <a:pPr marL="339725" indent="-339725">
              <a:spcBef>
                <a:spcPts val="0"/>
              </a:spcBef>
              <a:spcAft>
                <a:spcPts val="1300"/>
              </a:spcAft>
              <a:buFont typeface="Tahoma" panose="020B0604030504040204" pitchFamily="34" charset="0"/>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The definition of HACCP</a:t>
            </a:r>
          </a:p>
          <a:p>
            <a:pPr marL="339725" indent="-339725">
              <a:spcBef>
                <a:spcPts val="0"/>
              </a:spcBef>
              <a:spcAft>
                <a:spcPts val="1300"/>
              </a:spcAft>
              <a:buFont typeface="Tahoma" panose="020B0604030504040204" pitchFamily="34" charset="0"/>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Prerequisite programs that support the HACCP Plan </a:t>
            </a:r>
          </a:p>
        </p:txBody>
      </p:sp>
      <p:sp>
        <p:nvSpPr>
          <p:cNvPr id="7" name="TextBox 6"/>
          <p:cNvSpPr txBox="1"/>
          <p:nvPr/>
        </p:nvSpPr>
        <p:spPr>
          <a:xfrm>
            <a:off x="178207" y="-134005"/>
            <a:ext cx="2133600" cy="4401205"/>
          </a:xfrm>
          <a:prstGeom prst="rect">
            <a:avLst/>
          </a:prstGeom>
          <a:noFill/>
        </p:spPr>
        <p:txBody>
          <a:bodyPr wrap="square" rtlCol="0">
            <a:spAutoFit/>
          </a:bodyPr>
          <a:lstStyle/>
          <a:p>
            <a:r>
              <a:rPr lang="en-US" sz="28000" b="1" dirty="0">
                <a:solidFill>
                  <a:srgbClr val="FA834E"/>
                </a:solidFill>
              </a:rPr>
              <a:t>1</a:t>
            </a:r>
          </a:p>
        </p:txBody>
      </p:sp>
      <p:cxnSp>
        <p:nvCxnSpPr>
          <p:cNvPr id="8" name="Straight Connector 7"/>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73513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2551"/>
          <a:stretch/>
        </p:blipFill>
        <p:spPr>
          <a:xfrm>
            <a:off x="6488498" y="-5838"/>
            <a:ext cx="3299233" cy="5873238"/>
          </a:xfrm>
          <a:prstGeom prst="rect">
            <a:avLst/>
          </a:prstGeom>
        </p:spPr>
      </p:pic>
      <p:sp>
        <p:nvSpPr>
          <p:cNvPr id="9" name="Rectangle 8"/>
          <p:cNvSpPr/>
          <p:nvPr/>
        </p:nvSpPr>
        <p:spPr>
          <a:xfrm>
            <a:off x="411368" y="3809999"/>
            <a:ext cx="5242513" cy="1371601"/>
          </a:xfrm>
          <a:prstGeom prst="rect">
            <a:avLst/>
          </a:prstGeom>
          <a:solidFill>
            <a:schemeClr val="bg1"/>
          </a:solidFill>
          <a:ln>
            <a:solidFill>
              <a:srgbClr val="4A7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11368" y="3737156"/>
            <a:ext cx="5242513" cy="2602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73856" y="3740792"/>
            <a:ext cx="3810000" cy="276999"/>
          </a:xfrm>
          <a:prstGeom prst="rect">
            <a:avLst/>
          </a:prstGeom>
          <a:noFill/>
        </p:spPr>
        <p:txBody>
          <a:bodyPr wrap="square" rtlCol="0">
            <a:spAutoFit/>
          </a:bodyPr>
          <a:lstStyle/>
          <a:p>
            <a:r>
              <a:rPr lang="en-US" sz="1200" dirty="0">
                <a:solidFill>
                  <a:schemeClr val="bg1">
                    <a:lumMod val="95000"/>
                  </a:schemeClr>
                </a:solidFill>
                <a:latin typeface="+mj-lt"/>
                <a:ea typeface="Open Sans" panose="020B0606030504020204" pitchFamily="34" charset="0"/>
                <a:cs typeface="Open Sans" panose="020B0606030504020204" pitchFamily="34" charset="0"/>
              </a:rPr>
              <a:t>WRITTEN PLAN: </a:t>
            </a:r>
            <a:r>
              <a:rPr lang="en-US" sz="1200" b="1" dirty="0">
                <a:solidFill>
                  <a:schemeClr val="bg1"/>
                </a:solidFill>
                <a:latin typeface="+mj-lt"/>
                <a:ea typeface="Open Sans" panose="020B0606030504020204" pitchFamily="34" charset="0"/>
                <a:cs typeface="Open Sans" panose="020B0606030504020204" pitchFamily="34" charset="0"/>
              </a:rPr>
              <a:t>CODE REFERENCE</a:t>
            </a:r>
          </a:p>
        </p:txBody>
      </p:sp>
      <p:sp>
        <p:nvSpPr>
          <p:cNvPr id="15" name="Isosceles Triangle 14"/>
          <p:cNvSpPr/>
          <p:nvPr/>
        </p:nvSpPr>
        <p:spPr>
          <a:xfrm rot="5400000">
            <a:off x="397284" y="4745479"/>
            <a:ext cx="157585" cy="10505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p:cNvSpPr txBox="1">
            <a:spLocks/>
          </p:cNvSpPr>
          <p:nvPr/>
        </p:nvSpPr>
        <p:spPr>
          <a:xfrm>
            <a:off x="535428" y="4107082"/>
            <a:ext cx="3648427" cy="564604"/>
          </a:xfrm>
          <a:prstGeom prst="rect">
            <a:avLst/>
          </a:prstGeom>
        </p:spPr>
        <p:txBody>
          <a:bodyPr lIns="81510" tIns="40755" rIns="81510" bIns="40755"/>
          <a:lstStyle>
            <a:lvl1pPr marL="304800" indent="-3048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marL="661988" indent="-2540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marL="1017588"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marL="1425575"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marL="1833563"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a:lstStyle>
          <a:p>
            <a:pPr marL="0" indent="0">
              <a:buNone/>
            </a:pPr>
            <a:r>
              <a:rPr lang="en-US" kern="0" dirty="0">
                <a:latin typeface="+mj-lt"/>
              </a:rPr>
              <a:t>The section of the CFR governing the production of human food: </a:t>
            </a:r>
          </a:p>
          <a:p>
            <a:pPr marL="0" indent="0">
              <a:buNone/>
            </a:pPr>
            <a:r>
              <a:rPr lang="en-US" b="1" kern="0" dirty="0">
                <a:latin typeface="+mj-lt"/>
              </a:rPr>
              <a:t>Title 21 – Chapter I – Part 120</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1878" y="3940573"/>
            <a:ext cx="1169603" cy="479027"/>
          </a:xfrm>
          <a:prstGeom prst="rect">
            <a:avLst/>
          </a:prstGeom>
        </p:spPr>
      </p:pic>
      <p:sp>
        <p:nvSpPr>
          <p:cNvPr id="6" name="Title 5"/>
          <p:cNvSpPr>
            <a:spLocks noGrp="1"/>
          </p:cNvSpPr>
          <p:nvPr>
            <p:ph type="title"/>
          </p:nvPr>
        </p:nvSpPr>
        <p:spPr>
          <a:prstGeom prst="rect">
            <a:avLst/>
          </a:prstGeom>
        </p:spPr>
        <p:txBody>
          <a:bodyPr/>
          <a:lstStyle/>
          <a:p>
            <a:pPr eaLnBrk="0" hangingPunct="0"/>
            <a:r>
              <a:rPr lang="en-US" dirty="0">
                <a:latin typeface="+mj-lt"/>
              </a:rPr>
              <a:t>The Definition</a:t>
            </a:r>
          </a:p>
        </p:txBody>
      </p:sp>
      <p:sp>
        <p:nvSpPr>
          <p:cNvPr id="13" name="Content Placeholder 12"/>
          <p:cNvSpPr>
            <a:spLocks noGrp="1"/>
          </p:cNvSpPr>
          <p:nvPr>
            <p:ph idx="1"/>
          </p:nvPr>
        </p:nvSpPr>
        <p:spPr>
          <a:xfrm>
            <a:off x="320674" y="1371599"/>
            <a:ext cx="5714207" cy="1806973"/>
          </a:xfrm>
          <a:prstGeom prst="rect">
            <a:avLst/>
          </a:prstGeom>
        </p:spPr>
        <p:txBody>
          <a:bodyPr/>
          <a:lstStyle/>
          <a:p>
            <a:pPr marL="0" indent="0">
              <a:spcAft>
                <a:spcPts val="1000"/>
              </a:spcAft>
              <a:buNone/>
            </a:pPr>
            <a:r>
              <a:rPr lang="en-US" sz="1300" b="1" dirty="0">
                <a:latin typeface="+mj-lt"/>
              </a:rPr>
              <a:t>HACCP, </a:t>
            </a:r>
            <a:r>
              <a:rPr lang="en-US" dirty="0">
                <a:latin typeface="+mj-lt"/>
              </a:rPr>
              <a:t>short for “Hazard Analysis and Critical Control Points,”</a:t>
            </a:r>
            <a:r>
              <a:rPr lang="en-US" sz="1300" b="1" i="1" dirty="0">
                <a:latin typeface="+mj-lt"/>
              </a:rPr>
              <a:t> </a:t>
            </a:r>
            <a:r>
              <a:rPr lang="en-US" sz="1300" dirty="0">
                <a:latin typeface="+mj-lt"/>
              </a:rPr>
              <a:t>is a system for managing food safety by analyzing and mitigating the biological, chemical, and physical hazards that occur, or are reasonably likely to occur, at specific points in the food manufacturing process.</a:t>
            </a:r>
          </a:p>
          <a:p>
            <a:pPr marL="0" indent="0">
              <a:spcBef>
                <a:spcPts val="0"/>
              </a:spcBef>
              <a:spcAft>
                <a:spcPts val="1000"/>
              </a:spcAft>
              <a:buNone/>
            </a:pPr>
            <a:r>
              <a:rPr lang="en-US" sz="1300" dirty="0">
                <a:latin typeface="+mj-lt"/>
              </a:rPr>
              <a:t>HACCP can be applied to any segment of the food industry and to any point in the production of food products, from ingredient procurement to distribution of the product.</a:t>
            </a:r>
          </a:p>
          <a:p>
            <a:pPr marL="0" indent="0">
              <a:spcBef>
                <a:spcPts val="0"/>
              </a:spcBef>
              <a:spcAft>
                <a:spcPts val="1000"/>
              </a:spcAft>
              <a:buNone/>
            </a:pPr>
            <a:endParaRPr lang="en-US" sz="1300" dirty="0">
              <a:latin typeface="+mj-lt"/>
            </a:endParaRPr>
          </a:p>
        </p:txBody>
      </p:sp>
      <p:sp>
        <p:nvSpPr>
          <p:cNvPr id="11" name="Rectangle 10"/>
          <p:cNvSpPr/>
          <p:nvPr/>
        </p:nvSpPr>
        <p:spPr>
          <a:xfrm>
            <a:off x="315119" y="164812"/>
            <a:ext cx="4501356"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a:t>
            </a:r>
            <a:r>
              <a:rPr lang="en-US" altLang="en-US" sz="1000" kern="0">
                <a:solidFill>
                  <a:srgbClr val="FA834E"/>
                </a:solidFill>
                <a:latin typeface="+mj-lt"/>
                <a:ea typeface="Open Sans" panose="020B0606030504020204" pitchFamily="34" charset="0"/>
                <a:cs typeface="Open Sans" panose="020B0606030504020204" pitchFamily="34" charset="0"/>
              </a:rPr>
              <a:t>    Overview</a:t>
            </a:r>
            <a:endParaRPr lang="en-US" altLang="en-US" sz="1000" kern="0" dirty="0">
              <a:solidFill>
                <a:srgbClr val="FA834E"/>
              </a:solidFill>
              <a:latin typeface="+mj-lt"/>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41602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prstGeom prst="rect">
            <a:avLst/>
          </a:prstGeom>
        </p:spPr>
        <p:txBody>
          <a:bodyPr/>
          <a:lstStyle/>
          <a:p>
            <a:pPr eaLnBrk="0" hangingPunct="0"/>
            <a:r>
              <a:rPr lang="en-US" dirty="0">
                <a:latin typeface="+mj-lt"/>
              </a:rPr>
              <a:t>Prerequisite Programs</a:t>
            </a:r>
            <a:endParaRPr lang="en-US" dirty="0">
              <a:solidFill>
                <a:srgbClr val="FF0000"/>
              </a:solidFill>
              <a:latin typeface="+mj-lt"/>
            </a:endParaRPr>
          </a:p>
        </p:txBody>
      </p:sp>
      <p:sp>
        <p:nvSpPr>
          <p:cNvPr id="13" name="Content Placeholder 12"/>
          <p:cNvSpPr>
            <a:spLocks noGrp="1"/>
          </p:cNvSpPr>
          <p:nvPr>
            <p:ph idx="1"/>
          </p:nvPr>
        </p:nvSpPr>
        <p:spPr>
          <a:xfrm>
            <a:off x="320674" y="1371600"/>
            <a:ext cx="5714207" cy="4224232"/>
          </a:xfrm>
          <a:prstGeom prst="rect">
            <a:avLst/>
          </a:prstGeom>
        </p:spPr>
        <p:txBody>
          <a:bodyPr/>
          <a:lstStyle/>
          <a:p>
            <a:pPr marL="0" indent="0">
              <a:spcBef>
                <a:spcPts val="0"/>
              </a:spcBef>
              <a:buNone/>
            </a:pPr>
            <a:r>
              <a:rPr lang="en-US" sz="1300" b="1" dirty="0">
                <a:latin typeface="+mj-lt"/>
              </a:rPr>
              <a:t>A HACCP plan by itself is not enough to assure food safety! </a:t>
            </a:r>
            <a:r>
              <a:rPr lang="en-US" dirty="0">
                <a:latin typeface="+mj-lt"/>
              </a:rPr>
              <a:t>O</a:t>
            </a:r>
            <a:r>
              <a:rPr lang="en-US" sz="1300" dirty="0">
                <a:latin typeface="+mj-lt"/>
              </a:rPr>
              <a:t>rganizations must have a solid foundation of food safety programs and practices in place to build the HACCP Plan upon.</a:t>
            </a:r>
          </a:p>
          <a:p>
            <a:pPr marL="346075" indent="-346075"/>
            <a:r>
              <a:rPr lang="en-US" sz="1300" dirty="0">
                <a:latin typeface="+mj-lt"/>
              </a:rPr>
              <a:t>Check applicable state and </a:t>
            </a:r>
            <a:r>
              <a:rPr lang="en-US" dirty="0">
                <a:latin typeface="+mj-lt"/>
              </a:rPr>
              <a:t>federal regulations to determine the prerequisite </a:t>
            </a:r>
            <a:r>
              <a:rPr lang="en-US" sz="1300" dirty="0">
                <a:latin typeface="+mj-lt"/>
              </a:rPr>
              <a:t>food safety programs your organization will need.</a:t>
            </a:r>
          </a:p>
          <a:p>
            <a:pPr marL="346075" indent="-346075">
              <a:spcBef>
                <a:spcPts val="0"/>
              </a:spcBef>
              <a:spcAft>
                <a:spcPts val="600"/>
              </a:spcAft>
            </a:pPr>
            <a:r>
              <a:rPr lang="en-US" sz="1300" dirty="0">
                <a:latin typeface="+mj-lt"/>
              </a:rPr>
              <a:t>Commonly, the following prerequisite programs are required:</a:t>
            </a:r>
          </a:p>
          <a:p>
            <a:pPr marL="690563" lvl="1" indent="-344488">
              <a:spcBef>
                <a:spcPts val="0"/>
              </a:spcBef>
              <a:spcAft>
                <a:spcPts val="600"/>
              </a:spcAft>
            </a:pPr>
            <a:r>
              <a:rPr lang="en-US" sz="1300" dirty="0">
                <a:latin typeface="+mj-lt"/>
              </a:rPr>
              <a:t>Employee personal hygiene practices</a:t>
            </a:r>
          </a:p>
          <a:p>
            <a:pPr marL="690563" lvl="1" indent="-344488">
              <a:spcBef>
                <a:spcPts val="0"/>
              </a:spcBef>
              <a:spcAft>
                <a:spcPts val="600"/>
              </a:spcAft>
            </a:pPr>
            <a:r>
              <a:rPr lang="en-US" sz="1300" dirty="0">
                <a:latin typeface="+mj-lt"/>
              </a:rPr>
              <a:t>Sanitary procedures for plant, equipment, and grounds</a:t>
            </a:r>
          </a:p>
          <a:p>
            <a:pPr marL="690563" lvl="1" indent="-344488">
              <a:spcBef>
                <a:spcPts val="0"/>
              </a:spcBef>
              <a:spcAft>
                <a:spcPts val="600"/>
              </a:spcAft>
            </a:pPr>
            <a:r>
              <a:rPr lang="en-US" sz="1300" dirty="0">
                <a:latin typeface="+mj-lt"/>
              </a:rPr>
              <a:t>Pest control</a:t>
            </a:r>
          </a:p>
          <a:p>
            <a:pPr marL="690563" lvl="1" indent="-344488">
              <a:spcBef>
                <a:spcPts val="0"/>
              </a:spcBef>
              <a:spcAft>
                <a:spcPts val="600"/>
              </a:spcAft>
            </a:pPr>
            <a:r>
              <a:rPr lang="en-US" sz="1300" dirty="0">
                <a:latin typeface="+mj-lt"/>
              </a:rPr>
              <a:t>Ingredient supplier control and verification, including traceability of raw material batches</a:t>
            </a:r>
          </a:p>
          <a:p>
            <a:pPr marL="690563" lvl="1" indent="-344488">
              <a:spcBef>
                <a:spcPts val="0"/>
              </a:spcBef>
              <a:spcAft>
                <a:spcPts val="600"/>
              </a:spcAft>
            </a:pPr>
            <a:r>
              <a:rPr lang="en-US" dirty="0">
                <a:latin typeface="+mj-lt"/>
              </a:rPr>
              <a:t>General f</a:t>
            </a:r>
            <a:r>
              <a:rPr lang="en-US" sz="1300" dirty="0">
                <a:latin typeface="+mj-lt"/>
              </a:rPr>
              <a:t>ood safety training for management, HACCP team members, and all food handling employees</a:t>
            </a:r>
          </a:p>
        </p:txBody>
      </p:sp>
      <p:sp>
        <p:nvSpPr>
          <p:cNvPr id="10" name="Rectangle 9"/>
          <p:cNvSpPr/>
          <p:nvPr/>
        </p:nvSpPr>
        <p:spPr>
          <a:xfrm>
            <a:off x="6416675" y="1520643"/>
            <a:ext cx="3046971" cy="1371601"/>
          </a:xfrm>
          <a:prstGeom prst="rect">
            <a:avLst/>
          </a:prstGeom>
          <a:solidFill>
            <a:schemeClr val="bg1"/>
          </a:solidFill>
          <a:ln>
            <a:solidFill>
              <a:srgbClr val="4A7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416675" y="1447800"/>
            <a:ext cx="3046971" cy="2602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6497637" y="1451436"/>
            <a:ext cx="2966244" cy="276999"/>
          </a:xfrm>
          <a:prstGeom prst="rect">
            <a:avLst/>
          </a:prstGeom>
          <a:noFill/>
        </p:spPr>
        <p:txBody>
          <a:bodyPr wrap="square" rtlCol="0">
            <a:spAutoFit/>
          </a:bodyPr>
          <a:lstStyle/>
          <a:p>
            <a:r>
              <a:rPr lang="en-US" sz="1200" dirty="0">
                <a:solidFill>
                  <a:schemeClr val="bg1">
                    <a:lumMod val="95000"/>
                  </a:schemeClr>
                </a:solidFill>
                <a:latin typeface="+mj-lt"/>
                <a:ea typeface="Open Sans" panose="020B0606030504020204" pitchFamily="34" charset="0"/>
                <a:cs typeface="Open Sans" panose="020B0606030504020204" pitchFamily="34" charset="0"/>
              </a:rPr>
              <a:t>WRITTEN PLAN: </a:t>
            </a:r>
            <a:r>
              <a:rPr lang="en-US" sz="1200" b="1" dirty="0">
                <a:solidFill>
                  <a:schemeClr val="bg1"/>
                </a:solidFill>
                <a:latin typeface="+mj-lt"/>
                <a:ea typeface="Open Sans" panose="020B0606030504020204" pitchFamily="34" charset="0"/>
                <a:cs typeface="Open Sans" panose="020B0606030504020204" pitchFamily="34" charset="0"/>
              </a:rPr>
              <a:t>DOCUMENTATION</a:t>
            </a:r>
          </a:p>
        </p:txBody>
      </p:sp>
      <p:sp>
        <p:nvSpPr>
          <p:cNvPr id="15" name="Isosceles Triangle 14"/>
          <p:cNvSpPr/>
          <p:nvPr/>
        </p:nvSpPr>
        <p:spPr>
          <a:xfrm rot="5400000">
            <a:off x="6389617" y="1900981"/>
            <a:ext cx="157585" cy="10505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p:cNvSpPr txBox="1">
            <a:spLocks/>
          </p:cNvSpPr>
          <p:nvPr/>
        </p:nvSpPr>
        <p:spPr>
          <a:xfrm>
            <a:off x="6589947" y="1817726"/>
            <a:ext cx="2111140" cy="849274"/>
          </a:xfrm>
          <a:prstGeom prst="rect">
            <a:avLst/>
          </a:prstGeom>
        </p:spPr>
        <p:txBody>
          <a:bodyPr lIns="81510" tIns="40755" rIns="81510" bIns="40755"/>
          <a:lstStyle>
            <a:lvl1pPr marL="304800" indent="-3048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marL="661988" indent="-2540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marL="1017588"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marL="1425575"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marL="1833563"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a:lstStyle>
          <a:p>
            <a:pPr marL="0" indent="0">
              <a:buNone/>
            </a:pPr>
            <a:r>
              <a:rPr lang="en-US" kern="0" dirty="0">
                <a:latin typeface="+mj-lt"/>
              </a:rPr>
              <a:t>Document, audit, and manage prerequisite programs separately from the HACCP Plan.</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7423" y="1651218"/>
            <a:ext cx="930258" cy="381000"/>
          </a:xfrm>
          <a:prstGeom prst="rect">
            <a:avLst/>
          </a:prstGeom>
        </p:spPr>
      </p:pic>
      <p:sp>
        <p:nvSpPr>
          <p:cNvPr id="18" name="Rectangle 17"/>
          <p:cNvSpPr/>
          <p:nvPr/>
        </p:nvSpPr>
        <p:spPr>
          <a:xfrm>
            <a:off x="315119" y="164812"/>
            <a:ext cx="4501356" cy="246221"/>
          </a:xfrm>
          <a:prstGeom prst="rect">
            <a:avLst/>
          </a:prstGeom>
        </p:spPr>
        <p:txBody>
          <a:bodyPr wrap="square">
            <a:spAutoFit/>
          </a:bodyPr>
          <a:lstStyle/>
          <a:p>
            <a:r>
              <a:rPr lang="en-US" altLang="en-US" sz="1000" b="1" kern="0">
                <a:solidFill>
                  <a:schemeClr val="bg1"/>
                </a:solidFill>
                <a:latin typeface="+mj-lt"/>
                <a:ea typeface="Open Sans" panose="020B0606030504020204" pitchFamily="34" charset="0"/>
                <a:cs typeface="Open Sans" panose="020B0606030504020204" pitchFamily="34" charset="0"/>
              </a:rPr>
              <a:t>1</a:t>
            </a:r>
            <a:r>
              <a:rPr lang="en-US" altLang="en-US" sz="1000" kern="0">
                <a:solidFill>
                  <a:srgbClr val="FA834E"/>
                </a:solidFill>
                <a:latin typeface="+mj-lt"/>
                <a:ea typeface="Open Sans" panose="020B0606030504020204" pitchFamily="34" charset="0"/>
                <a:cs typeface="Open Sans" panose="020B0606030504020204" pitchFamily="34" charset="0"/>
              </a:rPr>
              <a:t>    Overview</a:t>
            </a:r>
            <a:endParaRPr lang="en-US" altLang="en-US" sz="1000" kern="0" dirty="0">
              <a:solidFill>
                <a:srgbClr val="FA834E"/>
              </a:solidFill>
              <a:latin typeface="+mj-lt"/>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250356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606675" y="461643"/>
            <a:ext cx="6462713" cy="533400"/>
          </a:xfrm>
          <a:prstGeom prst="rect">
            <a:avLst/>
          </a:prstGeom>
          <a:noFill/>
          <a:ln>
            <a:miter lim="800000"/>
            <a:headEnd/>
            <a:tailEnd/>
          </a:ln>
          <a:extLst/>
        </p:spPr>
        <p:txBody>
          <a:bodyPr lIns="91485" tIns="45742" rIns="91485" bIns="45742" anchor="t" anchorCtr="0"/>
          <a:lstStyle/>
          <a:p>
            <a:pPr eaLnBrk="0" hangingPunct="0"/>
            <a:r>
              <a:rPr lang="en-US" altLang="en-US" dirty="0">
                <a:latin typeface="+mj-lt"/>
              </a:rPr>
              <a:t>Creating the HACCP Plan</a:t>
            </a:r>
          </a:p>
        </p:txBody>
      </p:sp>
      <p:sp>
        <p:nvSpPr>
          <p:cNvPr id="40963" name="Rectangle 3"/>
          <p:cNvSpPr>
            <a:spLocks noGrp="1" noChangeArrowheads="1"/>
          </p:cNvSpPr>
          <p:nvPr>
            <p:ph idx="4294967295"/>
          </p:nvPr>
        </p:nvSpPr>
        <p:spPr>
          <a:xfrm>
            <a:off x="2606676" y="1371600"/>
            <a:ext cx="4571999" cy="3886200"/>
          </a:xfrm>
          <a:prstGeom prst="rect">
            <a:avLst/>
          </a:prstGeom>
        </p:spPr>
        <p:txBody>
          <a:bodyPr/>
          <a:lstStyle/>
          <a:p>
            <a:pPr marL="0" indent="0">
              <a:spcBef>
                <a:spcPts val="0"/>
              </a:spcBef>
              <a:spcAft>
                <a:spcPts val="1000"/>
              </a:spcAft>
              <a:buNone/>
            </a:pPr>
            <a:r>
              <a:rPr lang="en-US" sz="1300" b="1" dirty="0">
                <a:solidFill>
                  <a:srgbClr val="E65F25"/>
                </a:solidFill>
                <a:latin typeface="+mj-lt"/>
                <a:ea typeface="Open Sans" panose="020B0606030504020204" pitchFamily="34" charset="0"/>
                <a:cs typeface="Open Sans" panose="020B0606030504020204" pitchFamily="34" charset="0"/>
              </a:rPr>
              <a:t>What you need to know:</a:t>
            </a:r>
            <a:br>
              <a:rPr lang="en-US" sz="1300" b="1" dirty="0">
                <a:solidFill>
                  <a:srgbClr val="E65F25"/>
                </a:solidFill>
                <a:latin typeface="+mj-lt"/>
                <a:ea typeface="Open Sans" panose="020B0606030504020204" pitchFamily="34" charset="0"/>
                <a:cs typeface="Open Sans" panose="020B0606030504020204" pitchFamily="34" charset="0"/>
              </a:rPr>
            </a:br>
            <a:endParaRPr lang="en-US" altLang="en-US" sz="1300" dirty="0">
              <a:solidFill>
                <a:srgbClr val="3D3D3D"/>
              </a:solidFill>
              <a:latin typeface="+mj-lt"/>
              <a:ea typeface="Open Sans" panose="020B0606030504020204" pitchFamily="34" charset="0"/>
              <a:cs typeface="Open Sans" panose="020B0606030504020204" pitchFamily="34" charset="0"/>
            </a:endParaRPr>
          </a:p>
          <a:p>
            <a:pPr marL="0" indent="0">
              <a:spcBef>
                <a:spcPts val="0"/>
              </a:spcBef>
              <a:spcAft>
                <a:spcPts val="1300"/>
              </a:spcAft>
              <a:buNone/>
            </a:pPr>
            <a:r>
              <a:rPr lang="en-US" altLang="en-US" sz="1300" b="1" dirty="0">
                <a:solidFill>
                  <a:srgbClr val="3D3D3D"/>
                </a:solidFill>
                <a:latin typeface="+mj-lt"/>
                <a:ea typeface="Open Sans" panose="020B0606030504020204" pitchFamily="34" charset="0"/>
                <a:cs typeface="Open Sans" panose="020B0606030504020204" pitchFamily="34" charset="0"/>
              </a:rPr>
              <a:t>The 5 Preliminary Steps required to create your organization’s HACCP Plan:</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Assemble the HACCP team.</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Describe the product.</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Identify the intended uses of the product.</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Develop a flow diagram.</a:t>
            </a:r>
          </a:p>
          <a:p>
            <a:pPr marL="342900" indent="-342900">
              <a:spcBef>
                <a:spcPts val="0"/>
              </a:spcBef>
              <a:spcAft>
                <a:spcPts val="1300"/>
              </a:spcAft>
              <a:buFont typeface="+mj-lt"/>
              <a:buAutoNum type="arabicPeriod"/>
            </a:pPr>
            <a:r>
              <a:rPr lang="en-US" altLang="en-US" sz="1300" dirty="0">
                <a:solidFill>
                  <a:srgbClr val="3D3D3D"/>
                </a:solidFill>
                <a:latin typeface="+mj-lt"/>
                <a:ea typeface="Open Sans" panose="020B0606030504020204" pitchFamily="34" charset="0"/>
                <a:cs typeface="Open Sans" panose="020B0606030504020204" pitchFamily="34" charset="0"/>
              </a:rPr>
              <a:t>Verify the diagram’s accuracy.</a:t>
            </a:r>
          </a:p>
          <a:p>
            <a:pPr marL="0" indent="0">
              <a:spcBef>
                <a:spcPts val="0"/>
              </a:spcBef>
              <a:spcAft>
                <a:spcPts val="1300"/>
              </a:spcAft>
              <a:buNone/>
            </a:pPr>
            <a:endParaRPr lang="en-US" altLang="en-US" sz="1300" dirty="0">
              <a:solidFill>
                <a:srgbClr val="3D3D3D"/>
              </a:solidFill>
              <a:latin typeface="+mj-lt"/>
              <a:ea typeface="Open Sans" panose="020B0606030504020204" pitchFamily="34" charset="0"/>
              <a:cs typeface="Open Sans" panose="020B0606030504020204" pitchFamily="34" charset="0"/>
            </a:endParaRPr>
          </a:p>
        </p:txBody>
      </p:sp>
      <p:sp>
        <p:nvSpPr>
          <p:cNvPr id="7" name="TextBox 6"/>
          <p:cNvSpPr txBox="1"/>
          <p:nvPr/>
        </p:nvSpPr>
        <p:spPr>
          <a:xfrm>
            <a:off x="178207" y="-134005"/>
            <a:ext cx="2133600" cy="4401205"/>
          </a:xfrm>
          <a:prstGeom prst="rect">
            <a:avLst/>
          </a:prstGeom>
          <a:noFill/>
        </p:spPr>
        <p:txBody>
          <a:bodyPr wrap="square" rtlCol="0">
            <a:spAutoFit/>
          </a:bodyPr>
          <a:lstStyle/>
          <a:p>
            <a:r>
              <a:rPr lang="en-US" sz="28000" b="1" dirty="0">
                <a:solidFill>
                  <a:srgbClr val="FA834E"/>
                </a:solidFill>
              </a:rPr>
              <a:t>2</a:t>
            </a:r>
          </a:p>
        </p:txBody>
      </p:sp>
      <p:cxnSp>
        <p:nvCxnSpPr>
          <p:cNvPr id="8" name="Straight Connector 7"/>
          <p:cNvCxnSpPr/>
          <p:nvPr/>
        </p:nvCxnSpPr>
        <p:spPr>
          <a:xfrm>
            <a:off x="2527021" y="533400"/>
            <a:ext cx="0" cy="5029200"/>
          </a:xfrm>
          <a:prstGeom prst="line">
            <a:avLst/>
          </a:prstGeom>
          <a:ln w="19050">
            <a:solidFill>
              <a:srgbClr val="CCCCCC"/>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7208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First Steps</a:t>
            </a:r>
          </a:p>
        </p:txBody>
      </p:sp>
      <p:sp>
        <p:nvSpPr>
          <p:cNvPr id="3" name="Content Placeholder 2"/>
          <p:cNvSpPr>
            <a:spLocks noGrp="1"/>
          </p:cNvSpPr>
          <p:nvPr>
            <p:ph idx="1"/>
          </p:nvPr>
        </p:nvSpPr>
        <p:spPr>
          <a:xfrm>
            <a:off x="320674" y="1371600"/>
            <a:ext cx="6019801" cy="796438"/>
          </a:xfrm>
        </p:spPr>
        <p:txBody>
          <a:bodyPr/>
          <a:lstStyle/>
          <a:p>
            <a:pPr marL="0" indent="0">
              <a:buNone/>
            </a:pPr>
            <a:r>
              <a:rPr lang="en-US" dirty="0">
                <a:latin typeface="+mj-lt"/>
              </a:rPr>
              <a:t>There are </a:t>
            </a:r>
            <a:r>
              <a:rPr lang="en-US" altLang="en-US" b="1" dirty="0">
                <a:latin typeface="+mj-lt"/>
              </a:rPr>
              <a:t>5 Preliminary Steps </a:t>
            </a:r>
            <a:r>
              <a:rPr lang="en-US" dirty="0">
                <a:latin typeface="+mj-lt"/>
              </a:rPr>
              <a:t>to complete before your organization can implement the 7 Principles of HACCP.</a:t>
            </a:r>
          </a:p>
          <a:p>
            <a:pPr marL="0" indent="0">
              <a:buNone/>
            </a:pPr>
            <a:r>
              <a:rPr lang="en-US" dirty="0">
                <a:latin typeface="+mj-lt"/>
              </a:rPr>
              <a:t>It is important to complete these steps in order.</a:t>
            </a:r>
          </a:p>
        </p:txBody>
      </p:sp>
      <p:sp>
        <p:nvSpPr>
          <p:cNvPr id="15" name="Content Placeholder 2"/>
          <p:cNvSpPr txBox="1">
            <a:spLocks/>
          </p:cNvSpPr>
          <p:nvPr/>
        </p:nvSpPr>
        <p:spPr>
          <a:xfrm rot="2700000">
            <a:off x="204728" y="3824334"/>
            <a:ext cx="2449575" cy="473868"/>
          </a:xfrm>
          <a:prstGeom prst="rect">
            <a:avLst/>
          </a:prstGeom>
        </p:spPr>
        <p:txBody>
          <a:bodyPr lIns="81510" tIns="40755" rIns="81510" bIns="40755"/>
          <a:lstStyle>
            <a:lvl1pPr marL="304800" indent="-3048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marL="661988" indent="-2540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marL="1017588"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marL="1425575"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marL="1833563"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a:lstStyle>
          <a:p>
            <a:pPr marL="0" indent="0">
              <a:buNone/>
            </a:pPr>
            <a:r>
              <a:rPr lang="en-US" b="1" kern="0" dirty="0">
                <a:latin typeface="+mj-lt"/>
                <a:ea typeface="Open Sans Condensed" panose="020B0806030504020204" pitchFamily="34" charset="0"/>
                <a:cs typeface="Open Sans Condensed" panose="020B0806030504020204" pitchFamily="34" charset="0"/>
              </a:rPr>
              <a:t>Assemble the HACCP Team</a:t>
            </a:r>
            <a:endParaRPr lang="en-US" kern="0" dirty="0">
              <a:latin typeface="+mj-lt"/>
              <a:ea typeface="Open Sans Condensed" panose="020B0806030504020204" pitchFamily="34" charset="0"/>
              <a:cs typeface="Open Sans Condensed" panose="020B0806030504020204" pitchFamily="34" charset="0"/>
            </a:endParaRPr>
          </a:p>
          <a:p>
            <a:pPr marL="0" indent="0">
              <a:buNone/>
            </a:pPr>
            <a:endParaRPr lang="en-US" kern="0" dirty="0">
              <a:latin typeface="+mj-lt"/>
              <a:ea typeface="Open Sans Condensed" panose="020B0806030504020204" pitchFamily="34" charset="0"/>
              <a:cs typeface="Open Sans Condensed" panose="020B0806030504020204" pitchFamily="34" charset="0"/>
            </a:endParaRPr>
          </a:p>
        </p:txBody>
      </p:sp>
      <p:sp>
        <p:nvSpPr>
          <p:cNvPr id="17" name="Content Placeholder 2"/>
          <p:cNvSpPr txBox="1">
            <a:spLocks/>
          </p:cNvSpPr>
          <p:nvPr/>
        </p:nvSpPr>
        <p:spPr>
          <a:xfrm rot="2700000">
            <a:off x="2122250" y="3673201"/>
            <a:ext cx="2022105" cy="473868"/>
          </a:xfrm>
          <a:prstGeom prst="rect">
            <a:avLst/>
          </a:prstGeom>
        </p:spPr>
        <p:txBody>
          <a:bodyPr lIns="81510" tIns="40755" rIns="81510" bIns="40755"/>
          <a:lstStyle>
            <a:lvl1pPr marL="304800" indent="-3048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marL="661988" indent="-2540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marL="1017588"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marL="1425575"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marL="1833563"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a:lstStyle>
          <a:p>
            <a:pPr marL="0" indent="0">
              <a:buNone/>
            </a:pPr>
            <a:r>
              <a:rPr lang="en-US" b="1" kern="0" dirty="0">
                <a:latin typeface="+mj-lt"/>
                <a:ea typeface="Open Sans Condensed" panose="020B0806030504020204" pitchFamily="34" charset="0"/>
                <a:cs typeface="Open Sans Condensed" panose="020B0806030504020204" pitchFamily="34" charset="0"/>
              </a:rPr>
              <a:t>Describe the Product</a:t>
            </a:r>
            <a:endParaRPr lang="en-US" kern="0" dirty="0">
              <a:latin typeface="+mj-lt"/>
              <a:ea typeface="Open Sans Condensed" panose="020B0806030504020204" pitchFamily="34" charset="0"/>
              <a:cs typeface="Open Sans Condensed" panose="020B0806030504020204" pitchFamily="34" charset="0"/>
            </a:endParaRPr>
          </a:p>
          <a:p>
            <a:pPr marL="0" indent="0">
              <a:buNone/>
            </a:pPr>
            <a:endParaRPr lang="en-US" kern="0" dirty="0">
              <a:latin typeface="+mj-lt"/>
              <a:ea typeface="Open Sans Condensed" panose="020B0806030504020204" pitchFamily="34" charset="0"/>
              <a:cs typeface="Open Sans Condensed" panose="020B0806030504020204" pitchFamily="34" charset="0"/>
            </a:endParaRPr>
          </a:p>
        </p:txBody>
      </p:sp>
      <p:sp>
        <p:nvSpPr>
          <p:cNvPr id="18" name="Content Placeholder 2"/>
          <p:cNvSpPr txBox="1">
            <a:spLocks/>
          </p:cNvSpPr>
          <p:nvPr/>
        </p:nvSpPr>
        <p:spPr>
          <a:xfrm rot="2700000">
            <a:off x="3953610" y="3735326"/>
            <a:ext cx="2197822" cy="473868"/>
          </a:xfrm>
          <a:prstGeom prst="rect">
            <a:avLst/>
          </a:prstGeom>
        </p:spPr>
        <p:txBody>
          <a:bodyPr lIns="81510" tIns="40755" rIns="81510" bIns="40755"/>
          <a:lstStyle>
            <a:lvl1pPr marL="304800" indent="-3048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marL="661988" indent="-2540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marL="1017588"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marL="1425575"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marL="1833563"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a:lstStyle>
          <a:p>
            <a:pPr marL="0" indent="0">
              <a:buNone/>
            </a:pPr>
            <a:r>
              <a:rPr lang="en-US" b="1" kern="0" dirty="0">
                <a:latin typeface="+mj-lt"/>
                <a:ea typeface="Open Sans Condensed" panose="020B0806030504020204" pitchFamily="34" charset="0"/>
                <a:cs typeface="Open Sans Condensed" panose="020B0806030504020204" pitchFamily="34" charset="0"/>
              </a:rPr>
              <a:t>Identify Intended Uses</a:t>
            </a:r>
          </a:p>
          <a:p>
            <a:pPr marL="0" indent="0">
              <a:buNone/>
            </a:pPr>
            <a:endParaRPr lang="en-US" kern="0" dirty="0">
              <a:latin typeface="+mj-lt"/>
              <a:ea typeface="Open Sans Condensed" panose="020B0806030504020204" pitchFamily="34" charset="0"/>
              <a:cs typeface="Open Sans Condensed" panose="020B0806030504020204" pitchFamily="34" charset="0"/>
            </a:endParaRPr>
          </a:p>
          <a:p>
            <a:pPr marL="0" indent="0">
              <a:buNone/>
            </a:pPr>
            <a:endParaRPr lang="en-US" kern="0" dirty="0">
              <a:latin typeface="+mj-lt"/>
              <a:ea typeface="Open Sans Condensed" panose="020B0806030504020204" pitchFamily="34" charset="0"/>
              <a:cs typeface="Open Sans Condensed" panose="020B0806030504020204" pitchFamily="34" charset="0"/>
            </a:endParaRPr>
          </a:p>
        </p:txBody>
      </p:sp>
      <p:sp>
        <p:nvSpPr>
          <p:cNvPr id="19" name="Content Placeholder 2"/>
          <p:cNvSpPr txBox="1">
            <a:spLocks/>
          </p:cNvSpPr>
          <p:nvPr/>
        </p:nvSpPr>
        <p:spPr>
          <a:xfrm rot="2700000">
            <a:off x="5787667" y="3744534"/>
            <a:ext cx="2223866" cy="473868"/>
          </a:xfrm>
          <a:prstGeom prst="rect">
            <a:avLst/>
          </a:prstGeom>
        </p:spPr>
        <p:txBody>
          <a:bodyPr lIns="81510" tIns="40755" rIns="81510" bIns="40755"/>
          <a:lstStyle>
            <a:lvl1pPr marL="304800" indent="-3048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marL="661988" indent="-2540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marL="1017588"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marL="1425575"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marL="1833563"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a:lstStyle>
          <a:p>
            <a:pPr marL="0" indent="0">
              <a:buNone/>
            </a:pPr>
            <a:r>
              <a:rPr lang="en-US" b="1" kern="0" dirty="0">
                <a:latin typeface="+mj-lt"/>
                <a:ea typeface="Open Sans Condensed" panose="020B0806030504020204" pitchFamily="34" charset="0"/>
                <a:cs typeface="Open Sans Condensed" panose="020B0806030504020204" pitchFamily="34" charset="0"/>
              </a:rPr>
              <a:t>Develop a Flow Diagram</a:t>
            </a:r>
            <a:endParaRPr lang="en-US" kern="0" dirty="0">
              <a:latin typeface="+mj-lt"/>
              <a:ea typeface="Open Sans Condensed" panose="020B0806030504020204" pitchFamily="34" charset="0"/>
              <a:cs typeface="Open Sans Condensed" panose="020B0806030504020204" pitchFamily="34" charset="0"/>
            </a:endParaRPr>
          </a:p>
          <a:p>
            <a:pPr marL="0" indent="0">
              <a:buNone/>
            </a:pPr>
            <a:endParaRPr lang="en-US" kern="0" dirty="0">
              <a:latin typeface="+mj-lt"/>
              <a:ea typeface="Open Sans Condensed" panose="020B0806030504020204" pitchFamily="34" charset="0"/>
              <a:cs typeface="Open Sans Condensed" panose="020B0806030504020204" pitchFamily="34" charset="0"/>
            </a:endParaRPr>
          </a:p>
        </p:txBody>
      </p:sp>
      <p:sp>
        <p:nvSpPr>
          <p:cNvPr id="20" name="Content Placeholder 2"/>
          <p:cNvSpPr txBox="1">
            <a:spLocks/>
          </p:cNvSpPr>
          <p:nvPr/>
        </p:nvSpPr>
        <p:spPr>
          <a:xfrm rot="2700000">
            <a:off x="7677644" y="3647026"/>
            <a:ext cx="1948074" cy="473868"/>
          </a:xfrm>
          <a:prstGeom prst="rect">
            <a:avLst/>
          </a:prstGeom>
        </p:spPr>
        <p:txBody>
          <a:bodyPr lIns="81510" tIns="40755" rIns="81510" bIns="40755"/>
          <a:lstStyle>
            <a:lvl1pPr marL="304800" indent="-3048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marL="661988" indent="-2540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marL="1017588"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marL="1425575"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marL="1833563"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a:lstStyle>
          <a:p>
            <a:pPr marL="0" indent="0">
              <a:buNone/>
            </a:pPr>
            <a:r>
              <a:rPr lang="en-US" b="1" kern="0" dirty="0">
                <a:latin typeface="+mj-lt"/>
                <a:ea typeface="Open Sans Condensed" panose="020B0806030504020204" pitchFamily="34" charset="0"/>
                <a:cs typeface="Open Sans Condensed" panose="020B0806030504020204" pitchFamily="34" charset="0"/>
              </a:rPr>
              <a:t>Verify the Diagram’s </a:t>
            </a:r>
            <a:br>
              <a:rPr lang="en-US" b="1" kern="0" dirty="0">
                <a:latin typeface="+mj-lt"/>
                <a:ea typeface="Open Sans Condensed" panose="020B0806030504020204" pitchFamily="34" charset="0"/>
                <a:cs typeface="Open Sans Condensed" panose="020B0806030504020204" pitchFamily="34" charset="0"/>
              </a:rPr>
            </a:br>
            <a:r>
              <a:rPr lang="en-US" b="1" kern="0" dirty="0">
                <a:latin typeface="+mj-lt"/>
                <a:ea typeface="Open Sans Condensed" panose="020B0806030504020204" pitchFamily="34" charset="0"/>
                <a:cs typeface="Open Sans Condensed" panose="020B0806030504020204" pitchFamily="34" charset="0"/>
              </a:rPr>
              <a:t>Accuracy</a:t>
            </a:r>
            <a:endParaRPr lang="en-US" kern="0" dirty="0">
              <a:latin typeface="+mj-lt"/>
              <a:ea typeface="Open Sans Condensed" panose="020B0806030504020204" pitchFamily="34" charset="0"/>
              <a:cs typeface="Open Sans Condensed" panose="020B0806030504020204" pitchFamily="34" charset="0"/>
            </a:endParaRPr>
          </a:p>
          <a:p>
            <a:pPr marL="0" indent="0">
              <a:buNone/>
            </a:pPr>
            <a:endParaRPr lang="en-US" kern="0" dirty="0">
              <a:latin typeface="+mj-lt"/>
              <a:ea typeface="Open Sans Condensed" panose="020B0806030504020204" pitchFamily="34" charset="0"/>
              <a:cs typeface="Open Sans Condensed" panose="020B0806030504020204" pitchFamily="34" charset="0"/>
            </a:endParaRPr>
          </a:p>
        </p:txBody>
      </p:sp>
      <p:sp>
        <p:nvSpPr>
          <p:cNvPr id="16" name="Rectangle 15"/>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a:t>
            </a:r>
            <a:r>
              <a:rPr lang="en-US" altLang="en-US" sz="1000" kern="0" dirty="0">
                <a:solidFill>
                  <a:srgbClr val="FA834E"/>
                </a:solidFill>
                <a:latin typeface="+mj-lt"/>
                <a:ea typeface="Open Sans" panose="020B0606030504020204" pitchFamily="34" charset="0"/>
                <a:cs typeface="Open Sans" panose="020B0606030504020204" pitchFamily="34" charset="0"/>
              </a:rPr>
              <a:t>    Creating the HACCP Plan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935" y="2780905"/>
            <a:ext cx="7743825" cy="381000"/>
          </a:xfrm>
          <a:prstGeom prst="rect">
            <a:avLst/>
          </a:prstGeom>
        </p:spPr>
      </p:pic>
      <p:sp>
        <p:nvSpPr>
          <p:cNvPr id="21" name="Content Placeholder 2"/>
          <p:cNvSpPr txBox="1">
            <a:spLocks/>
          </p:cNvSpPr>
          <p:nvPr/>
        </p:nvSpPr>
        <p:spPr>
          <a:xfrm>
            <a:off x="472281" y="2505075"/>
            <a:ext cx="2667000" cy="473868"/>
          </a:xfrm>
          <a:prstGeom prst="rect">
            <a:avLst/>
          </a:prstGeom>
        </p:spPr>
        <p:txBody>
          <a:bodyPr lIns="81510" tIns="40755" rIns="81510" bIns="40755"/>
          <a:lstStyle>
            <a:lvl1pPr marL="304800" indent="-3048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marL="661988" indent="-2540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marL="1017588"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marL="1425575"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marL="1833563" indent="-203200" algn="l" rtl="0" eaLnBrk="1" fontAlgn="base" hangingPunct="1">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vl6pPr marL="2241514" indent="-203774" algn="l" rtl="0" eaLnBrk="1" fontAlgn="base" hangingPunct="1">
              <a:spcBef>
                <a:spcPct val="20000"/>
              </a:spcBef>
              <a:spcAft>
                <a:spcPct val="0"/>
              </a:spcAft>
              <a:buChar char="»"/>
              <a:defRPr sz="1800">
                <a:solidFill>
                  <a:schemeClr val="tx1"/>
                </a:solidFill>
                <a:latin typeface="+mn-lt"/>
                <a:cs typeface="+mn-cs"/>
              </a:defRPr>
            </a:lvl6pPr>
            <a:lvl7pPr marL="2649063" indent="-203774" algn="l" rtl="0" eaLnBrk="1" fontAlgn="base" hangingPunct="1">
              <a:spcBef>
                <a:spcPct val="20000"/>
              </a:spcBef>
              <a:spcAft>
                <a:spcPct val="0"/>
              </a:spcAft>
              <a:buChar char="»"/>
              <a:defRPr sz="1800">
                <a:solidFill>
                  <a:schemeClr val="tx1"/>
                </a:solidFill>
                <a:latin typeface="+mn-lt"/>
                <a:cs typeface="+mn-cs"/>
              </a:defRPr>
            </a:lvl7pPr>
            <a:lvl8pPr marL="3056611" indent="-203774" algn="l" rtl="0" eaLnBrk="1" fontAlgn="base" hangingPunct="1">
              <a:spcBef>
                <a:spcPct val="20000"/>
              </a:spcBef>
              <a:spcAft>
                <a:spcPct val="0"/>
              </a:spcAft>
              <a:buChar char="»"/>
              <a:defRPr sz="1800">
                <a:solidFill>
                  <a:schemeClr val="tx1"/>
                </a:solidFill>
                <a:latin typeface="+mn-lt"/>
                <a:cs typeface="+mn-cs"/>
              </a:defRPr>
            </a:lvl8pPr>
            <a:lvl9pPr marL="3464159" indent="-203774" algn="l" rtl="0" eaLnBrk="1" fontAlgn="base" hangingPunct="1">
              <a:spcBef>
                <a:spcPct val="20000"/>
              </a:spcBef>
              <a:spcAft>
                <a:spcPct val="0"/>
              </a:spcAft>
              <a:buChar char="»"/>
              <a:defRPr sz="1800">
                <a:solidFill>
                  <a:schemeClr val="tx1"/>
                </a:solidFill>
                <a:latin typeface="+mn-lt"/>
                <a:cs typeface="+mn-cs"/>
              </a:defRPr>
            </a:lvl9pPr>
          </a:lstStyle>
          <a:p>
            <a:pPr marL="0" indent="0">
              <a:buNone/>
            </a:pPr>
            <a:r>
              <a:rPr lang="en-US" sz="1800" b="1" kern="0" dirty="0">
                <a:solidFill>
                  <a:srgbClr val="8DC53E"/>
                </a:solidFill>
                <a:latin typeface="+mj-lt"/>
                <a:ea typeface="Open Sans Condensed" panose="020B0806030504020204" pitchFamily="34" charset="0"/>
                <a:cs typeface="Open Sans Condensed" panose="020B0806030504020204" pitchFamily="34" charset="0"/>
              </a:rPr>
              <a:t>5 Preliminary Steps</a:t>
            </a:r>
            <a:endParaRPr lang="en-US" sz="1800" kern="0" dirty="0">
              <a:solidFill>
                <a:srgbClr val="8DC53E"/>
              </a:solidFill>
              <a:latin typeface="+mj-lt"/>
              <a:ea typeface="Open Sans Condensed" panose="020B0806030504020204" pitchFamily="34" charset="0"/>
              <a:cs typeface="Open Sans Condensed" panose="020B0806030504020204" pitchFamily="34" charset="0"/>
            </a:endParaRPr>
          </a:p>
        </p:txBody>
      </p:sp>
    </p:spTree>
    <p:custDataLst>
      <p:tags r:id="rId1"/>
    </p:custDataLst>
    <p:extLst>
      <p:ext uri="{BB962C8B-B14F-4D97-AF65-F5344CB8AC3E}">
        <p14:creationId xmlns:p14="http://schemas.microsoft.com/office/powerpoint/2010/main" val="504325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378" r="20910"/>
          <a:stretch/>
        </p:blipFill>
        <p:spPr>
          <a:xfrm>
            <a:off x="4930713" y="11112"/>
            <a:ext cx="4853050" cy="4915365"/>
          </a:xfrm>
          <a:prstGeom prst="rect">
            <a:avLst/>
          </a:prstGeom>
        </p:spPr>
      </p:pic>
      <p:sp>
        <p:nvSpPr>
          <p:cNvPr id="8" name="Rectangle 7"/>
          <p:cNvSpPr/>
          <p:nvPr/>
        </p:nvSpPr>
        <p:spPr>
          <a:xfrm>
            <a:off x="4930713" y="4876800"/>
            <a:ext cx="4853051" cy="986790"/>
          </a:xfrm>
          <a:prstGeom prst="rect">
            <a:avLst/>
          </a:prstGeom>
          <a:solidFill>
            <a:schemeClr val="accent3">
              <a:lumMod val="95000"/>
            </a:schemeClr>
          </a:solidFill>
          <a:ln>
            <a:solidFill>
              <a:srgbClr val="E65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400" dirty="0">
                <a:latin typeface="+mj-lt"/>
              </a:rPr>
              <a:t>Assemble the HACCP Team </a:t>
            </a:r>
          </a:p>
        </p:txBody>
      </p:sp>
      <p:sp>
        <p:nvSpPr>
          <p:cNvPr id="3" name="Content Placeholder 2"/>
          <p:cNvSpPr>
            <a:spLocks noGrp="1"/>
          </p:cNvSpPr>
          <p:nvPr>
            <p:ph idx="1"/>
          </p:nvPr>
        </p:nvSpPr>
        <p:spPr/>
        <p:txBody>
          <a:bodyPr/>
          <a:lstStyle/>
          <a:p>
            <a:pPr marL="0" indent="0">
              <a:buNone/>
            </a:pPr>
            <a:r>
              <a:rPr lang="en-US" dirty="0">
                <a:latin typeface="+mj-lt"/>
              </a:rPr>
              <a:t>Assembling a </a:t>
            </a:r>
            <a:r>
              <a:rPr lang="en-US" b="1" dirty="0">
                <a:latin typeface="+mj-lt"/>
              </a:rPr>
              <a:t>multidisciplinary HACCP team</a:t>
            </a:r>
            <a:r>
              <a:rPr lang="en-US" dirty="0">
                <a:latin typeface="+mj-lt"/>
              </a:rPr>
              <a:t> that covers a variety of internal departments is the first step in the creation of the HACCP Plan. </a:t>
            </a:r>
          </a:p>
          <a:p>
            <a:pPr marL="342900" indent="-342900"/>
            <a:r>
              <a:rPr lang="en-US" dirty="0">
                <a:latin typeface="+mj-lt"/>
              </a:rPr>
              <a:t>The HACCP team is responsible for developing and implementing the plan. </a:t>
            </a:r>
          </a:p>
          <a:p>
            <a:pPr marL="342900" indent="-342900"/>
            <a:r>
              <a:rPr lang="en-US" dirty="0">
                <a:latin typeface="+mj-lt"/>
              </a:rPr>
              <a:t>A </a:t>
            </a:r>
            <a:r>
              <a:rPr lang="en-US" b="1" dirty="0">
                <a:latin typeface="+mj-lt"/>
              </a:rPr>
              <a:t>HACCP Coordinator </a:t>
            </a:r>
            <a:r>
              <a:rPr lang="en-US" dirty="0">
                <a:latin typeface="+mj-lt"/>
              </a:rPr>
              <a:t>is appointed to oversee the HACCP program. Coordinators must have sufficient education, experience, or training to enable them to recognize hazards.</a:t>
            </a:r>
          </a:p>
          <a:p>
            <a:pPr marL="342900" indent="-342900">
              <a:spcAft>
                <a:spcPts val="600"/>
              </a:spcAft>
            </a:pPr>
            <a:r>
              <a:rPr lang="en-US" dirty="0">
                <a:latin typeface="+mj-lt"/>
              </a:rPr>
              <a:t>Other members of the HACCP team include:</a:t>
            </a:r>
          </a:p>
          <a:p>
            <a:pPr marL="685800" indent="-342900">
              <a:spcAft>
                <a:spcPts val="600"/>
              </a:spcAft>
              <a:buFont typeface="Tahoma" panose="020B0604030504040204" pitchFamily="34" charset="0"/>
              <a:buChar char="‒"/>
            </a:pPr>
            <a:r>
              <a:rPr lang="en-US" dirty="0">
                <a:latin typeface="+mj-lt"/>
              </a:rPr>
              <a:t>Experts in various aspects of the product or its manufacturing process (such as product development, engineering, quality assurance, or microbiology)</a:t>
            </a:r>
          </a:p>
          <a:p>
            <a:pPr marL="685800" indent="-342900">
              <a:spcAft>
                <a:spcPts val="600"/>
              </a:spcAft>
              <a:buFont typeface="Tahoma" panose="020B0604030504040204" pitchFamily="34" charset="0"/>
              <a:buChar char="‒"/>
            </a:pPr>
            <a:r>
              <a:rPr lang="en-US" dirty="0">
                <a:latin typeface="+mj-lt"/>
              </a:rPr>
              <a:t>Employees with direct process experience</a:t>
            </a:r>
          </a:p>
          <a:p>
            <a:pPr marL="685800" indent="-342900">
              <a:spcAft>
                <a:spcPts val="1200"/>
              </a:spcAft>
              <a:buFont typeface="Tahoma" panose="020B0604030504040204" pitchFamily="34" charset="0"/>
              <a:buChar char="‒"/>
            </a:pPr>
            <a:r>
              <a:rPr lang="en-US" dirty="0">
                <a:latin typeface="+mj-lt"/>
              </a:rPr>
              <a:t>Maintenance and facility management personnel</a:t>
            </a:r>
          </a:p>
          <a:p>
            <a:pPr lvl="1"/>
            <a:endParaRPr lang="en-US" dirty="0">
              <a:latin typeface="+mj-lt"/>
            </a:endParaRPr>
          </a:p>
        </p:txBody>
      </p:sp>
      <p:sp>
        <p:nvSpPr>
          <p:cNvPr id="6" name="Rectangle 5"/>
          <p:cNvSpPr/>
          <p:nvPr/>
        </p:nvSpPr>
        <p:spPr>
          <a:xfrm>
            <a:off x="315119" y="164812"/>
            <a:ext cx="4501356" cy="246221"/>
          </a:xfrm>
          <a:prstGeom prst="rect">
            <a:avLst/>
          </a:prstGeom>
        </p:spPr>
        <p:txBody>
          <a:bodyPr wrap="square">
            <a:spAutoFit/>
          </a:bodyPr>
          <a:lstStyle/>
          <a:p>
            <a:r>
              <a:rPr lang="en-US" altLang="en-US" sz="1000" b="1" kern="0" dirty="0">
                <a:solidFill>
                  <a:schemeClr val="bg1"/>
                </a:solidFill>
                <a:latin typeface="+mj-lt"/>
                <a:ea typeface="Open Sans" panose="020B0606030504020204" pitchFamily="34" charset="0"/>
                <a:cs typeface="Open Sans" panose="020B0606030504020204" pitchFamily="34" charset="0"/>
              </a:rPr>
              <a:t>2</a:t>
            </a:r>
            <a:r>
              <a:rPr lang="en-US" altLang="en-US" sz="1000" kern="0" dirty="0">
                <a:solidFill>
                  <a:srgbClr val="FA834E"/>
                </a:solidFill>
                <a:latin typeface="+mj-lt"/>
                <a:ea typeface="Open Sans" panose="020B0606030504020204" pitchFamily="34" charset="0"/>
                <a:cs typeface="Open Sans" panose="020B0606030504020204" pitchFamily="34" charset="0"/>
              </a:rPr>
              <a:t>    Creating the HACCP Plan</a:t>
            </a:r>
          </a:p>
        </p:txBody>
      </p:sp>
      <p:sp>
        <p:nvSpPr>
          <p:cNvPr id="9" name="Rectangle 8"/>
          <p:cNvSpPr/>
          <p:nvPr/>
        </p:nvSpPr>
        <p:spPr>
          <a:xfrm>
            <a:off x="5044281" y="5024090"/>
            <a:ext cx="4889500" cy="692497"/>
          </a:xfrm>
          <a:prstGeom prst="rect">
            <a:avLst/>
          </a:prstGeom>
        </p:spPr>
        <p:txBody>
          <a:bodyPr>
            <a:spAutoFit/>
          </a:bodyPr>
          <a:lstStyle/>
          <a:p>
            <a:r>
              <a:rPr lang="en-US" sz="1300" i="1" dirty="0">
                <a:solidFill>
                  <a:srgbClr val="3D3D3D"/>
                </a:solidFill>
                <a:latin typeface="+mj-lt"/>
                <a:ea typeface="Open Sans" panose="020B0606030504020204" pitchFamily="34" charset="0"/>
                <a:cs typeface="Open Sans" panose="020B0606030504020204" pitchFamily="34" charset="0"/>
              </a:rPr>
              <a:t>The team may consult </a:t>
            </a:r>
            <a:r>
              <a:rPr lang="en-US" sz="1300" b="1" i="1" dirty="0">
                <a:solidFill>
                  <a:srgbClr val="3D3D3D"/>
                </a:solidFill>
                <a:latin typeface="+mj-lt"/>
                <a:ea typeface="Open Sans" panose="020B0606030504020204" pitchFamily="34" charset="0"/>
                <a:cs typeface="Open Sans" panose="020B0606030504020204" pitchFamily="34" charset="0"/>
              </a:rPr>
              <a:t>outside experts </a:t>
            </a:r>
            <a:r>
              <a:rPr lang="en-US" sz="1300" i="1" dirty="0">
                <a:solidFill>
                  <a:srgbClr val="3D3D3D"/>
                </a:solidFill>
                <a:latin typeface="+mj-lt"/>
                <a:ea typeface="Open Sans" panose="020B0606030504020204" pitchFamily="34" charset="0"/>
                <a:cs typeface="Open Sans" panose="020B0606030504020204" pitchFamily="34" charset="0"/>
              </a:rPr>
              <a:t>for assistance with biological, chemical, or physical hazards discovered during process evaluation.</a:t>
            </a:r>
          </a:p>
        </p:txBody>
      </p:sp>
    </p:spTree>
    <p:custDataLst>
      <p:tags r:id="rId1"/>
    </p:custDataLst>
    <p:extLst>
      <p:ext uri="{BB962C8B-B14F-4D97-AF65-F5344CB8AC3E}">
        <p14:creationId xmlns:p14="http://schemas.microsoft.com/office/powerpoint/2010/main" val="9190233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spcBef>
            <a:spcPct val="0"/>
          </a:spcBef>
          <a:spcAft>
            <a:spcPts val="1800"/>
          </a:spcAft>
          <a:buFont typeface="Tahoma" panose="020B0604030504040204" pitchFamily="34" charset="0"/>
          <a:buAutoNum type="arabicPeriod"/>
          <a:defRPr sz="1300" kern="0" smtClean="0">
            <a:solidFill>
              <a:srgbClr val="3D3D3D"/>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Understanding HACCP - English - 19WZ_moviesizes</Template>
  <TotalTime>41</TotalTime>
  <Words>2770</Words>
  <Application>Microsoft Office PowerPoint</Application>
  <PresentationFormat>Custom</PresentationFormat>
  <Paragraphs>321</Paragraphs>
  <Slides>36</Slides>
  <Notes>36</Notes>
  <HiddenSlides>0</HiddenSlides>
  <MMClips>8</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9" baseType="lpstr">
      <vt:lpstr>MS PGothic</vt:lpstr>
      <vt:lpstr>Arial</vt:lpstr>
      <vt:lpstr>Calibri</vt:lpstr>
      <vt:lpstr>OCR A Extended</vt:lpstr>
      <vt:lpstr>Open Sans</vt:lpstr>
      <vt:lpstr>Open Sans Condensed</vt:lpstr>
      <vt:lpstr>Open Sans Condensed Light</vt:lpstr>
      <vt:lpstr>Open Sans Extrabold</vt:lpstr>
      <vt:lpstr>Open Sans Light</vt:lpstr>
      <vt:lpstr>Tahoma</vt:lpstr>
      <vt:lpstr>Wingdings</vt:lpstr>
      <vt:lpstr>Default Design</vt:lpstr>
      <vt:lpstr>Adobe Acrobat Document</vt:lpstr>
      <vt:lpstr>UNDERSTANDING HACCP</vt:lpstr>
      <vt:lpstr>PowerPoint Presentation</vt:lpstr>
      <vt:lpstr>Course Overview</vt:lpstr>
      <vt:lpstr>Overview</vt:lpstr>
      <vt:lpstr>The Definition</vt:lpstr>
      <vt:lpstr>Prerequisite Programs</vt:lpstr>
      <vt:lpstr>Creating the HACCP Plan</vt:lpstr>
      <vt:lpstr>First Steps</vt:lpstr>
      <vt:lpstr>Assemble the HACCP Team </vt:lpstr>
      <vt:lpstr>Describe the Product</vt:lpstr>
      <vt:lpstr>Identify Intended Uses</vt:lpstr>
      <vt:lpstr>Develop a Flow Diagram</vt:lpstr>
      <vt:lpstr>Verify the Diagram’s Accuracy </vt:lpstr>
      <vt:lpstr>The 7 Principles of HACCP</vt:lpstr>
      <vt:lpstr>Overview</vt:lpstr>
      <vt:lpstr>Principle 1: Conduct the Hazard Analysis</vt:lpstr>
      <vt:lpstr>Principle 1: Conduct the Hazard Analysis</vt:lpstr>
      <vt:lpstr>Principle 1: Conduct the Hazard Analysis</vt:lpstr>
      <vt:lpstr>Principle 2: Determine Critical Control Points</vt:lpstr>
      <vt:lpstr>Principle 2: Determine Critical Control Points  </vt:lpstr>
      <vt:lpstr>Principle 3: Establish Critical Limits</vt:lpstr>
      <vt:lpstr>Principle 3: Establish Critical Limits  </vt:lpstr>
      <vt:lpstr>Principle 4: Establish Monitoring Procedures</vt:lpstr>
      <vt:lpstr>Principle 4: Establish Monitoring Procedures</vt:lpstr>
      <vt:lpstr>Principle 5: Institute Corrective Actions</vt:lpstr>
      <vt:lpstr>Principle 5: Institute Corrective Actions</vt:lpstr>
      <vt:lpstr>Principle 6: Establish Verification Procedures</vt:lpstr>
      <vt:lpstr>Principle 6: Establish Verification Procedures</vt:lpstr>
      <vt:lpstr>Principle 7: Develop Recordkeeping and Documentation Procedures</vt:lpstr>
      <vt:lpstr>PowerPoint Presentation</vt:lpstr>
      <vt:lpstr>PowerPoint Presentation</vt:lpstr>
      <vt:lpstr>Implementation and Maintenance of the HACCP Plan</vt:lpstr>
      <vt:lpstr>Implementing the HACCP Plan</vt:lpstr>
      <vt:lpstr>HACCP Plan Maintenance</vt:lpstr>
      <vt:lpstr>HACCP Training Requirements</vt:lpstr>
      <vt:lpstr>Summary</vt:lpstr>
    </vt:vector>
  </TitlesOfParts>
  <Company>LTC Alliance,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HACCP</dc:title>
  <dc:creator>Kelsey Rzepecki</dc:creator>
  <cp:lastModifiedBy>Kelsey Rzepecki</cp:lastModifiedBy>
  <cp:revision>16</cp:revision>
  <dcterms:created xsi:type="dcterms:W3CDTF">2016-09-15T20:36:40Z</dcterms:created>
  <dcterms:modified xsi:type="dcterms:W3CDTF">2016-09-15T21:18:15Z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A75741A6-CD2F-483D-B781-6B1EE268D219</vt:lpwstr>
  </property>
  <property fmtid="{D5CDD505-2E9C-101B-9397-08002B2CF9AE}" pid="3" name="ArticulatePath">
    <vt:lpwstr>Content Template - English - 1WZ</vt:lpwstr>
  </property>
</Properties>
</file>