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xml" ContentType="application/vnd.openxmlformats-officedocument.presentationml.tags+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9.xml" ContentType="application/vnd.openxmlformats-officedocument.presentationml.tags+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tags/tag13.xml" ContentType="application/vnd.openxmlformats-officedocument.presentationml.tags+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ppt/tags/tag16.xml" ContentType="application/vnd.openxmlformats-officedocument.presentationml.tags+xml"/>
  <Override PartName="/ppt/notesSlides/notesSlide34.xml" ContentType="application/vnd.openxmlformats-officedocument.presentationml.notesSlide+xml"/>
  <Override PartName="/ppt/tags/tag17.xml" ContentType="application/vnd.openxmlformats-officedocument.presentationml.tags+xml"/>
  <Override PartName="/ppt/notesSlides/notesSlide35.xml" ContentType="application/vnd.openxmlformats-officedocument.presentationml.notesSlide+xml"/>
  <Override PartName="/ppt/tags/tag18.xml" ContentType="application/vnd.openxmlformats-officedocument.presentationml.tags+xml"/>
  <Override PartName="/ppt/notesSlides/notesSlide36.xml" ContentType="application/vnd.openxmlformats-officedocument.presentationml.notesSlide+xml"/>
  <Override PartName="/ppt/tags/tag19.xml" ContentType="application/vnd.openxmlformats-officedocument.presentationml.tags+xml"/>
  <Override PartName="/ppt/notesSlides/notesSlide37.xml" ContentType="application/vnd.openxmlformats-officedocument.presentationml.notesSlide+xml"/>
  <Override PartName="/ppt/tags/tag20.xml" ContentType="application/vnd.openxmlformats-officedocument.presentationml.tags+xml"/>
  <Override PartName="/ppt/notesSlides/notesSlide38.xml" ContentType="application/vnd.openxmlformats-officedocument.presentationml.notesSlide+xml"/>
  <Override PartName="/ppt/tags/tag21.xml" ContentType="application/vnd.openxmlformats-officedocument.presentationml.tags+xml"/>
  <Override PartName="/ppt/notesSlides/notesSlide3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4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notesSlides/notesSlide4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3" r:id="rId1"/>
  </p:sldMasterIdLst>
  <p:notesMasterIdLst>
    <p:notesMasterId r:id="rId54"/>
  </p:notesMasterIdLst>
  <p:handoutMasterIdLst>
    <p:handoutMasterId r:id="rId55"/>
  </p:handoutMasterIdLst>
  <p:sldIdLst>
    <p:sldId id="913" r:id="rId2"/>
    <p:sldId id="912" r:id="rId3"/>
    <p:sldId id="1010" r:id="rId4"/>
    <p:sldId id="1016" r:id="rId5"/>
    <p:sldId id="1014" r:id="rId6"/>
    <p:sldId id="1011" r:id="rId7"/>
    <p:sldId id="1033" r:id="rId8"/>
    <p:sldId id="1082" r:id="rId9"/>
    <p:sldId id="1083" r:id="rId10"/>
    <p:sldId id="1084" r:id="rId11"/>
    <p:sldId id="1085" r:id="rId12"/>
    <p:sldId id="1086" r:id="rId13"/>
    <p:sldId id="1087" r:id="rId14"/>
    <p:sldId id="1088" r:id="rId15"/>
    <p:sldId id="1089" r:id="rId16"/>
    <p:sldId id="1090" r:id="rId17"/>
    <p:sldId id="1030" r:id="rId18"/>
    <p:sldId id="1031" r:id="rId19"/>
    <p:sldId id="1032" r:id="rId20"/>
    <p:sldId id="1035" r:id="rId21"/>
    <p:sldId id="1022" r:id="rId22"/>
    <p:sldId id="1095" r:id="rId23"/>
    <p:sldId id="927" r:id="rId24"/>
    <p:sldId id="1012" r:id="rId25"/>
    <p:sldId id="1024" r:id="rId26"/>
    <p:sldId id="1026" r:id="rId27"/>
    <p:sldId id="982" r:id="rId28"/>
    <p:sldId id="1064" r:id="rId29"/>
    <p:sldId id="1065" r:id="rId30"/>
    <p:sldId id="1066" r:id="rId31"/>
    <p:sldId id="1044" r:id="rId32"/>
    <p:sldId id="1070" r:id="rId33"/>
    <p:sldId id="1073" r:id="rId34"/>
    <p:sldId id="1075" r:id="rId35"/>
    <p:sldId id="1081" r:id="rId36"/>
    <p:sldId id="1076" r:id="rId37"/>
    <p:sldId id="1067" r:id="rId38"/>
    <p:sldId id="1077" r:id="rId39"/>
    <p:sldId id="1078" r:id="rId40"/>
    <p:sldId id="1079" r:id="rId41"/>
    <p:sldId id="1080" r:id="rId42"/>
    <p:sldId id="841" r:id="rId43"/>
    <p:sldId id="1003" r:id="rId44"/>
    <p:sldId id="1004" r:id="rId45"/>
    <p:sldId id="995" r:id="rId46"/>
    <p:sldId id="1006" r:id="rId47"/>
    <p:sldId id="997" r:id="rId48"/>
    <p:sldId id="1061" r:id="rId49"/>
    <p:sldId id="1028" r:id="rId50"/>
    <p:sldId id="990" r:id="rId51"/>
    <p:sldId id="991" r:id="rId52"/>
    <p:sldId id="943" r:id="rId53"/>
  </p:sldIdLst>
  <p:sldSz cx="9783763" cy="6400800"/>
  <p:notesSz cx="6950075" cy="9236075"/>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62363" algn="l" rtl="0" fontAlgn="base">
      <a:spcBef>
        <a:spcPct val="0"/>
      </a:spcBef>
      <a:spcAft>
        <a:spcPct val="0"/>
      </a:spcAft>
      <a:defRPr b="1" kern="1200">
        <a:solidFill>
          <a:schemeClr val="tx1"/>
        </a:solidFill>
        <a:latin typeface="Arial" pitchFamily="34" charset="0"/>
        <a:ea typeface="+mn-ea"/>
        <a:cs typeface="Arial" pitchFamily="34" charset="0"/>
      </a:defRPr>
    </a:lvl2pPr>
    <a:lvl3pPr marL="924726" algn="l" rtl="0" fontAlgn="base">
      <a:spcBef>
        <a:spcPct val="0"/>
      </a:spcBef>
      <a:spcAft>
        <a:spcPct val="0"/>
      </a:spcAft>
      <a:defRPr b="1" kern="1200">
        <a:solidFill>
          <a:schemeClr val="tx1"/>
        </a:solidFill>
        <a:latin typeface="Arial" pitchFamily="34" charset="0"/>
        <a:ea typeface="+mn-ea"/>
        <a:cs typeface="Arial" pitchFamily="34" charset="0"/>
      </a:defRPr>
    </a:lvl3pPr>
    <a:lvl4pPr marL="1387090" algn="l" rtl="0" fontAlgn="base">
      <a:spcBef>
        <a:spcPct val="0"/>
      </a:spcBef>
      <a:spcAft>
        <a:spcPct val="0"/>
      </a:spcAft>
      <a:defRPr b="1" kern="1200">
        <a:solidFill>
          <a:schemeClr val="tx1"/>
        </a:solidFill>
        <a:latin typeface="Arial" pitchFamily="34" charset="0"/>
        <a:ea typeface="+mn-ea"/>
        <a:cs typeface="Arial" pitchFamily="34" charset="0"/>
      </a:defRPr>
    </a:lvl4pPr>
    <a:lvl5pPr marL="1849453" algn="l" rtl="0" fontAlgn="base">
      <a:spcBef>
        <a:spcPct val="0"/>
      </a:spcBef>
      <a:spcAft>
        <a:spcPct val="0"/>
      </a:spcAft>
      <a:defRPr b="1" kern="1200">
        <a:solidFill>
          <a:schemeClr val="tx1"/>
        </a:solidFill>
        <a:latin typeface="Arial" pitchFamily="34" charset="0"/>
        <a:ea typeface="+mn-ea"/>
        <a:cs typeface="Arial" pitchFamily="34" charset="0"/>
      </a:defRPr>
    </a:lvl5pPr>
    <a:lvl6pPr marL="2311816" algn="l" defTabSz="924726" rtl="0" eaLnBrk="1" latinLnBrk="0" hangingPunct="1">
      <a:defRPr b="1" kern="1200">
        <a:solidFill>
          <a:schemeClr val="tx1"/>
        </a:solidFill>
        <a:latin typeface="Arial" pitchFamily="34" charset="0"/>
        <a:ea typeface="+mn-ea"/>
        <a:cs typeface="Arial" pitchFamily="34" charset="0"/>
      </a:defRPr>
    </a:lvl6pPr>
    <a:lvl7pPr marL="2774179" algn="l" defTabSz="924726" rtl="0" eaLnBrk="1" latinLnBrk="0" hangingPunct="1">
      <a:defRPr b="1" kern="1200">
        <a:solidFill>
          <a:schemeClr val="tx1"/>
        </a:solidFill>
        <a:latin typeface="Arial" pitchFamily="34" charset="0"/>
        <a:ea typeface="+mn-ea"/>
        <a:cs typeface="Arial" pitchFamily="34" charset="0"/>
      </a:defRPr>
    </a:lvl7pPr>
    <a:lvl8pPr marL="3236544" algn="l" defTabSz="924726" rtl="0" eaLnBrk="1" latinLnBrk="0" hangingPunct="1">
      <a:defRPr b="1" kern="1200">
        <a:solidFill>
          <a:schemeClr val="tx1"/>
        </a:solidFill>
        <a:latin typeface="Arial" pitchFamily="34" charset="0"/>
        <a:ea typeface="+mn-ea"/>
        <a:cs typeface="Arial" pitchFamily="34" charset="0"/>
      </a:defRPr>
    </a:lvl8pPr>
    <a:lvl9pPr marL="3698907" algn="l" defTabSz="924726"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Sauerwein" initials="LS" lastIdx="118" clrIdx="0"/>
  <p:cmAuthor id="7" name="Warren Zimmerman" initials="WZ" lastIdx="2" clrIdx="7">
    <p:extLst>
      <p:ext uri="{19B8F6BF-5375-455C-9EA6-DF929625EA0E}">
        <p15:presenceInfo xmlns:p15="http://schemas.microsoft.com/office/powerpoint/2012/main" userId="S-1-5-21-2918321010-2013396369-4131215433-2357" providerId="AD"/>
      </p:ext>
    </p:extLst>
  </p:cmAuthor>
  <p:cmAuthor id="1" name="Lauren Dunbar" initials="LD" lastIdx="13" clrIdx="1"/>
  <p:cmAuthor id="2" name="Katy" initials="K" lastIdx="3" clrIdx="2"/>
  <p:cmAuthor id="3" name="Neil Lundin" initials="NL" lastIdx="2" clrIdx="3">
    <p:extLst>
      <p:ext uri="{19B8F6BF-5375-455C-9EA6-DF929625EA0E}">
        <p15:presenceInfo xmlns:p15="http://schemas.microsoft.com/office/powerpoint/2012/main" userId="Neil Lundin" providerId="None"/>
      </p:ext>
    </p:extLst>
  </p:cmAuthor>
  <p:cmAuthor id="4" name="James McNamara" initials="JM" lastIdx="39" clrIdx="4">
    <p:extLst>
      <p:ext uri="{19B8F6BF-5375-455C-9EA6-DF929625EA0E}">
        <p15:presenceInfo xmlns:p15="http://schemas.microsoft.com/office/powerpoint/2012/main" userId="James McNamara" providerId="None"/>
      </p:ext>
    </p:extLst>
  </p:cmAuthor>
  <p:cmAuthor id="5" name="Author" initials="A" lastIdx="45" clrIdx="5"/>
  <p:cmAuthor id="6" name="Lisa Holscher" initials="LH" lastIdx="75" clrIdx="6">
    <p:extLst>
      <p:ext uri="{19B8F6BF-5375-455C-9EA6-DF929625EA0E}">
        <p15:presenceInfo xmlns:p15="http://schemas.microsoft.com/office/powerpoint/2012/main" userId="S-1-5-21-2918321010-2013396369-4131215433-1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500"/>
    <a:srgbClr val="333333"/>
    <a:srgbClr val="4A72A8"/>
    <a:srgbClr val="F6F6F6"/>
    <a:srgbClr val="FA834E"/>
    <a:srgbClr val="000000"/>
    <a:srgbClr val="CC4129"/>
    <a:srgbClr val="F9F9F9"/>
    <a:srgbClr val="D9D9D9"/>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0" autoAdjust="0"/>
    <p:restoredTop sz="86127" autoAdjust="0"/>
  </p:normalViewPr>
  <p:slideViewPr>
    <p:cSldViewPr>
      <p:cViewPr varScale="1">
        <p:scale>
          <a:sx n="74" d="100"/>
          <a:sy n="74" d="100"/>
        </p:scale>
        <p:origin x="701" y="72"/>
      </p:cViewPr>
      <p:guideLst/>
    </p:cSldViewPr>
  </p:slideViewPr>
  <p:outlineViewPr>
    <p:cViewPr>
      <p:scale>
        <a:sx n="33" d="100"/>
        <a:sy n="33" d="100"/>
      </p:scale>
      <p:origin x="420" y="126078"/>
    </p:cViewPr>
  </p:outlineViewPr>
  <p:notesTextViewPr>
    <p:cViewPr>
      <p:scale>
        <a:sx n="125" d="100"/>
        <a:sy n="125" d="100"/>
      </p:scale>
      <p:origin x="0" y="0"/>
    </p:cViewPr>
  </p:notesTextViewPr>
  <p:sorterViewPr>
    <p:cViewPr>
      <p:scale>
        <a:sx n="100" d="100"/>
        <a:sy n="100" d="100"/>
      </p:scale>
      <p:origin x="0" y="-22722"/>
    </p:cViewPr>
  </p:sorterViewPr>
  <p:notesViewPr>
    <p:cSldViewPr>
      <p:cViewPr varScale="1">
        <p:scale>
          <a:sx n="49" d="100"/>
          <a:sy n="49" d="100"/>
        </p:scale>
        <p:origin x="2256" y="5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solidFill>
                <a:schemeClr val="tx1"/>
              </a:solidFill>
              <a:latin typeface="+mj-lt"/>
              <a:ea typeface="Open Sans Condensed" panose="020B0806030504020204" pitchFamily="34" charset="0"/>
              <a:cs typeface="Open Sans Condensed" panose="020B0806030504020204" pitchFamily="34" charset="0"/>
            </a:rPr>
            <a:t>1</a:t>
          </a:r>
          <a:endParaRPr lang="en-US" sz="2800" dirty="0">
            <a:solidFill>
              <a:schemeClr val="tx1"/>
            </a:solidFill>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solidFill>
              <a:schemeClr val="tx1"/>
            </a:solidFill>
          </a:endParaRPr>
        </a:p>
      </dgm:t>
    </dgm:pt>
    <dgm:pt modelId="{067C9BBC-1199-40D1-9EE6-AAFA5B97D987}" type="sibTrans" cxnId="{2CB7234F-A54B-494D-BC8E-8D93192D6B94}">
      <dgm:prSet/>
      <dgm:spPr/>
      <dgm:t>
        <a:bodyPr/>
        <a:lstStyle/>
        <a:p>
          <a:endParaRPr lang="en-US">
            <a:solidFill>
              <a:schemeClr val="tx1"/>
            </a:solidFill>
          </a:endParaRPr>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solidFill>
                <a:schemeClr val="tx1"/>
              </a:solidFill>
              <a:latin typeface="+mj-lt"/>
              <a:ea typeface="Open Sans Condensed" panose="020B0806030504020204" pitchFamily="34" charset="0"/>
              <a:cs typeface="Open Sans Condensed" panose="020B0806030504020204" pitchFamily="34" charset="0"/>
            </a:rPr>
            <a:t>10</a:t>
          </a:r>
          <a:endParaRPr lang="en-US" sz="2800" dirty="0">
            <a:solidFill>
              <a:schemeClr val="tx1"/>
            </a:solidFill>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solidFill>
              <a:schemeClr val="tx1"/>
            </a:solidFill>
          </a:endParaRPr>
        </a:p>
      </dgm:t>
    </dgm:pt>
    <dgm:pt modelId="{2809B5DA-6642-4BE8-8F13-2DBC8C0F3057}" type="sibTrans" cxnId="{F3890D58-D82D-40C4-99E5-B1797856D809}">
      <dgm:prSet/>
      <dgm:spPr/>
      <dgm:t>
        <a:bodyPr/>
        <a:lstStyle/>
        <a:p>
          <a:endParaRPr lang="en-US">
            <a:solidFill>
              <a:schemeClr val="tx1"/>
            </a:solidFill>
          </a:endParaRPr>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solidFill>
                <a:schemeClr val="tx1"/>
              </a:solidFill>
              <a:latin typeface="+mj-lt"/>
              <a:ea typeface="Open Sans Condensed" panose="020B0806030504020204" pitchFamily="34" charset="0"/>
              <a:cs typeface="Open Sans Condensed" panose="020B0806030504020204" pitchFamily="34" charset="0"/>
            </a:rPr>
            <a:t>1,000</a:t>
          </a:r>
          <a:endParaRPr lang="en-US" sz="2800" dirty="0">
            <a:solidFill>
              <a:schemeClr val="tx1"/>
            </a:solidFill>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solidFill>
              <a:schemeClr val="tx1"/>
            </a:solidFill>
          </a:endParaRPr>
        </a:p>
      </dgm:t>
    </dgm:pt>
    <dgm:pt modelId="{3419C044-C041-4484-AFB4-874F91A0D437}" type="sibTrans" cxnId="{7500A263-D329-4372-AB72-E9465B1FB1B7}">
      <dgm:prSet/>
      <dgm:spPr/>
      <dgm:t>
        <a:bodyPr/>
        <a:lstStyle/>
        <a:p>
          <a:endParaRPr lang="en-US">
            <a:solidFill>
              <a:schemeClr val="tx1"/>
            </a:solidFill>
          </a:endParaRPr>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solidFill>
              <a:schemeClr val="tx1"/>
            </a:solidFill>
          </a:endParaRPr>
        </a:p>
      </dgm:t>
    </dgm:pt>
    <dgm:pt modelId="{D3F366B9-1E15-4D04-A84E-0FAFE42FC2F1}" type="sibTrans" cxnId="{D23A4EF2-9E4B-4CAE-B733-B9BD3014EFB7}">
      <dgm:prSet/>
      <dgm:spPr/>
      <dgm:t>
        <a:bodyPr/>
        <a:lstStyle/>
        <a:p>
          <a:endParaRPr lang="en-US">
            <a:solidFill>
              <a:schemeClr val="tx1"/>
            </a:solidFill>
          </a:endParaRPr>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solidFill>
                <a:schemeClr val="tx1"/>
              </a:solidFill>
              <a:latin typeface="+mj-lt"/>
              <a:ea typeface="Open Sans Condensed" panose="020B0806030504020204" pitchFamily="34" charset="0"/>
              <a:cs typeface="Open Sans Condensed" panose="020B0806030504020204" pitchFamily="34" charset="0"/>
            </a:rPr>
            <a:t>100</a:t>
          </a:r>
          <a:endParaRPr lang="en-US" sz="2800" dirty="0">
            <a:solidFill>
              <a:schemeClr val="tx1"/>
            </a:solidFill>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solidFill>
              <a:schemeClr val="tx1"/>
            </a:solidFill>
          </a:endParaRPr>
        </a:p>
      </dgm:t>
    </dgm:pt>
    <dgm:pt modelId="{BE9D1744-7A80-481D-994E-970728618C51}" type="parTrans" cxnId="{6C33E9B0-5C19-4D5B-8CE8-3CEECE1A6D30}">
      <dgm:prSet/>
      <dgm:spPr/>
      <dgm:t>
        <a:bodyPr/>
        <a:lstStyle/>
        <a:p>
          <a:endParaRPr lang="en-US">
            <a:solidFill>
              <a:schemeClr val="tx1"/>
            </a:solidFill>
          </a:endParaRPr>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BFF853E5-2A14-43ED-8E5D-DC8ABDA4A074}" type="presOf" srcId="{21B27DD9-B017-4ED3-9001-2C9C679612B0}" destId="{93BD6EFC-9BE4-45EF-BD9D-6E993B1A9471}" srcOrd="0" destOrd="0" presId="urn:microsoft.com/office/officeart/2005/8/layout/pyramid1"/>
    <dgm:cxn modelId="{5A65E704-0727-4056-802E-6411F6D21910}" type="presOf" srcId="{BEC0164E-A185-4809-8D8F-8D09FA1D7B6B}" destId="{8E75BD81-00C8-4C1F-9BA5-935C87D1EFC4}" srcOrd="1" destOrd="0" presId="urn:microsoft.com/office/officeart/2005/8/layout/pyramid1"/>
    <dgm:cxn modelId="{7500A263-D329-4372-AB72-E9465B1FB1B7}" srcId="{21B27DD9-B017-4ED3-9001-2C9C679612B0}" destId="{BEC0164E-A185-4809-8D8F-8D09FA1D7B6B}" srcOrd="3" destOrd="0" parTransId="{3476C585-4D99-4E55-AE32-6D74EF83EE29}" sibTransId="{3419C044-C041-4484-AFB4-874F91A0D437}"/>
    <dgm:cxn modelId="{AFE2C4F4-3B5E-49F6-9FD4-46F48E263C65}" type="presOf" srcId="{3492583A-A571-4EBC-95ED-2F6978D13AB5}" destId="{3F5290CB-FAC6-4C8D-A59E-BF8CCEDD0DFC}" srcOrd="0" destOrd="0" presId="urn:microsoft.com/office/officeart/2005/8/layout/pyramid1"/>
    <dgm:cxn modelId="{78E94F10-7A3A-4E74-8AE0-D0D44B5D3F5B}" type="presOf" srcId="{3DDE9753-3CBE-4FEB-A7AC-956A68C8FBFA}" destId="{B47C7346-1815-46ED-89E8-1DE6954CCC1F}" srcOrd="1" destOrd="0" presId="urn:microsoft.com/office/officeart/2005/8/layout/pyramid1"/>
    <dgm:cxn modelId="{2CB7234F-A54B-494D-BC8E-8D93192D6B94}" srcId="{21B27DD9-B017-4ED3-9001-2C9C679612B0}" destId="{7DD50350-DF01-45A5-BC69-A851D7F07EAC}" srcOrd="0" destOrd="0" parTransId="{FF22431D-23F5-47D3-84C4-7BC583492204}" sibTransId="{067C9BBC-1199-40D1-9EE6-AAFA5B97D987}"/>
    <dgm:cxn modelId="{16310D66-50F9-46C9-A525-9B9D4D494ED4}" type="presOf" srcId="{BEC0164E-A185-4809-8D8F-8D09FA1D7B6B}" destId="{A6ADD763-CC05-4285-9195-4CAA4564A891}"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32530259-6CC7-4830-A223-265940DB8112}" type="presOf" srcId="{3492583A-A571-4EBC-95ED-2F6978D13AB5}" destId="{43C88FEE-A827-4531-8A92-921BEF030429}" srcOrd="1" destOrd="0" presId="urn:microsoft.com/office/officeart/2005/8/layout/pyramid1"/>
    <dgm:cxn modelId="{581D8332-5A61-4F44-A0BD-B4258633E392}" type="presOf" srcId="{7DD50350-DF01-45A5-BC69-A851D7F07EAC}" destId="{37F32000-E722-4F40-9FEA-6206AE6E8123}" srcOrd="1" destOrd="0" presId="urn:microsoft.com/office/officeart/2005/8/layout/pyramid1"/>
    <dgm:cxn modelId="{E93AC57F-7538-4CB2-B291-90C5E50D09CF}" type="presOf" srcId="{A133C0F9-9EE0-4F91-A55F-AD25C102861C}" destId="{94250979-8CC8-4499-B1E5-69A5F9152AE1}" srcOrd="1" destOrd="0" presId="urn:microsoft.com/office/officeart/2005/8/layout/pyramid1"/>
    <dgm:cxn modelId="{663379F6-4B69-43CC-B8A2-262FA663F09B}" type="presOf" srcId="{7DD50350-DF01-45A5-BC69-A851D7F07EAC}" destId="{324871F7-B8FC-45EC-92D5-6549F0422139}" srcOrd="0" destOrd="0" presId="urn:microsoft.com/office/officeart/2005/8/layout/pyramid1"/>
    <dgm:cxn modelId="{4BAC0F42-9BEA-417E-B080-A368A1D44C36}" type="presOf" srcId="{3DDE9753-3CBE-4FEB-A7AC-956A68C8FBFA}" destId="{45CBA07C-CDDA-4A84-9A8A-4D9AA680E3F2}"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D9629761-E2A0-4963-A795-26496BE17E00}" type="presOf" srcId="{A133C0F9-9EE0-4F91-A55F-AD25C102861C}" destId="{E0FBD682-DC81-46ED-A740-74CA21447BA0}" srcOrd="0" destOrd="0" presId="urn:microsoft.com/office/officeart/2005/8/layout/pyramid1"/>
    <dgm:cxn modelId="{F3890D58-D82D-40C4-99E5-B1797856D809}" srcId="{21B27DD9-B017-4ED3-9001-2C9C679612B0}" destId="{A133C0F9-9EE0-4F91-A55F-AD25C102861C}" srcOrd="1" destOrd="0" parTransId="{488A8537-69C9-4D58-AA1D-35C6C6410503}" sibTransId="{2809B5DA-6642-4BE8-8F13-2DBC8C0F3057}"/>
    <dgm:cxn modelId="{92CC8CB6-D513-4A3C-9E4A-E7536C74005D}" type="presParOf" srcId="{93BD6EFC-9BE4-45EF-BD9D-6E993B1A9471}" destId="{87246D33-145C-4B25-9F27-37CFA618CFC1}" srcOrd="0" destOrd="0" presId="urn:microsoft.com/office/officeart/2005/8/layout/pyramid1"/>
    <dgm:cxn modelId="{1C2E8F62-AF33-4CF1-8DCC-822D6329BFC7}" type="presParOf" srcId="{87246D33-145C-4B25-9F27-37CFA618CFC1}" destId="{324871F7-B8FC-45EC-92D5-6549F0422139}" srcOrd="0" destOrd="0" presId="urn:microsoft.com/office/officeart/2005/8/layout/pyramid1"/>
    <dgm:cxn modelId="{A7AD7353-0A6E-4A62-9D57-02C0829B7752}" type="presParOf" srcId="{87246D33-145C-4B25-9F27-37CFA618CFC1}" destId="{37F32000-E722-4F40-9FEA-6206AE6E8123}" srcOrd="1" destOrd="0" presId="urn:microsoft.com/office/officeart/2005/8/layout/pyramid1"/>
    <dgm:cxn modelId="{D1D92A24-3398-4C03-ACF4-99D87B3358E6}" type="presParOf" srcId="{93BD6EFC-9BE4-45EF-BD9D-6E993B1A9471}" destId="{3621EBA6-4A48-44CC-B52D-A7742C1E0C09}" srcOrd="1" destOrd="0" presId="urn:microsoft.com/office/officeart/2005/8/layout/pyramid1"/>
    <dgm:cxn modelId="{330998E9-80C7-4FEF-808E-9AE5D60003C9}" type="presParOf" srcId="{3621EBA6-4A48-44CC-B52D-A7742C1E0C09}" destId="{E0FBD682-DC81-46ED-A740-74CA21447BA0}" srcOrd="0" destOrd="0" presId="urn:microsoft.com/office/officeart/2005/8/layout/pyramid1"/>
    <dgm:cxn modelId="{B7AF0C1A-3B71-49B2-9774-13E6E24CEE2B}" type="presParOf" srcId="{3621EBA6-4A48-44CC-B52D-A7742C1E0C09}" destId="{94250979-8CC8-4499-B1E5-69A5F9152AE1}" srcOrd="1" destOrd="0" presId="urn:microsoft.com/office/officeart/2005/8/layout/pyramid1"/>
    <dgm:cxn modelId="{15DA231D-4091-42EB-B8FB-4BB41BC4F5CC}" type="presParOf" srcId="{93BD6EFC-9BE4-45EF-BD9D-6E993B1A9471}" destId="{EA0E04CF-1149-4DE5-9E9D-DE818F7EB60A}" srcOrd="2" destOrd="0" presId="urn:microsoft.com/office/officeart/2005/8/layout/pyramid1"/>
    <dgm:cxn modelId="{5EA21D6B-4178-4F8D-921A-5C3E0ABE984E}" type="presParOf" srcId="{EA0E04CF-1149-4DE5-9E9D-DE818F7EB60A}" destId="{45CBA07C-CDDA-4A84-9A8A-4D9AA680E3F2}" srcOrd="0" destOrd="0" presId="urn:microsoft.com/office/officeart/2005/8/layout/pyramid1"/>
    <dgm:cxn modelId="{3546846E-2560-4E97-B723-C24EC050F055}" type="presParOf" srcId="{EA0E04CF-1149-4DE5-9E9D-DE818F7EB60A}" destId="{B47C7346-1815-46ED-89E8-1DE6954CCC1F}" srcOrd="1" destOrd="0" presId="urn:microsoft.com/office/officeart/2005/8/layout/pyramid1"/>
    <dgm:cxn modelId="{E34EE66F-0842-4009-A524-A56AF972BAD6}" type="presParOf" srcId="{93BD6EFC-9BE4-45EF-BD9D-6E993B1A9471}" destId="{45D491A2-DCC4-4374-B83C-C5FB613F5D0C}" srcOrd="3" destOrd="0" presId="urn:microsoft.com/office/officeart/2005/8/layout/pyramid1"/>
    <dgm:cxn modelId="{5D0CE6C3-B6FB-41AC-A4FD-2616F2E96193}" type="presParOf" srcId="{45D491A2-DCC4-4374-B83C-C5FB613F5D0C}" destId="{A6ADD763-CC05-4285-9195-4CAA4564A891}" srcOrd="0" destOrd="0" presId="urn:microsoft.com/office/officeart/2005/8/layout/pyramid1"/>
    <dgm:cxn modelId="{990F0F75-DB20-48FD-8731-7954A70CAFC1}" type="presParOf" srcId="{45D491A2-DCC4-4374-B83C-C5FB613F5D0C}" destId="{8E75BD81-00C8-4C1F-9BA5-935C87D1EFC4}" srcOrd="1" destOrd="0" presId="urn:microsoft.com/office/officeart/2005/8/layout/pyramid1"/>
    <dgm:cxn modelId="{9CCD6989-CBE5-452B-9D97-F130A7EB1B27}" type="presParOf" srcId="{93BD6EFC-9BE4-45EF-BD9D-6E993B1A9471}" destId="{ACF50FEA-6B4F-4BD9-A845-F02F654747B5}" srcOrd="4" destOrd="0" presId="urn:microsoft.com/office/officeart/2005/8/layout/pyramid1"/>
    <dgm:cxn modelId="{DD4E6711-21F3-4F68-BEF1-178440C2F758}" type="presParOf" srcId="{ACF50FEA-6B4F-4BD9-A845-F02F654747B5}" destId="{3F5290CB-FAC6-4C8D-A59E-BF8CCEDD0DFC}" srcOrd="0" destOrd="0" presId="urn:microsoft.com/office/officeart/2005/8/layout/pyramid1"/>
    <dgm:cxn modelId="{5A1215C6-7AE6-4E8E-A0CB-61E884A2F358}"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D3F366B9-1E15-4D04-A84E-0FAFE42FC2F1}" type="sibTrans" cxnId="{D23A4EF2-9E4B-4CAE-B733-B9BD3014EFB7}">
      <dgm:prSet/>
      <dgm:spPr/>
      <dgm:t>
        <a:bodyPr/>
        <a:lstStyle/>
        <a:p>
          <a:endParaRPr lang="en-US"/>
        </a:p>
      </dgm:t>
    </dgm:pt>
    <dgm:pt modelId="{13161A71-35F4-4EC2-A2C8-25E524085273}" type="parTrans" cxnId="{D23A4EF2-9E4B-4CAE-B733-B9BD3014EFB7}">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2CB7234F-A54B-494D-BC8E-8D93192D6B94}" srcId="{21B27DD9-B017-4ED3-9001-2C9C679612B0}" destId="{7DD50350-DF01-45A5-BC69-A851D7F07EAC}" srcOrd="0" destOrd="0" parTransId="{FF22431D-23F5-47D3-84C4-7BC583492204}" sibTransId="{067C9BBC-1199-40D1-9EE6-AAFA5B97D987}"/>
    <dgm:cxn modelId="{5608EF41-F78F-46F1-AE61-0962116A027E}" type="presOf" srcId="{7DD50350-DF01-45A5-BC69-A851D7F07EAC}" destId="{324871F7-B8FC-45EC-92D5-6549F0422139}" srcOrd="0" destOrd="0" presId="urn:microsoft.com/office/officeart/2005/8/layout/pyramid1"/>
    <dgm:cxn modelId="{D09EDC13-6FF3-4FAE-AEE5-A9DA9CB44DB8}" type="presOf" srcId="{BEC0164E-A185-4809-8D8F-8D09FA1D7B6B}" destId="{A6ADD763-CC05-4285-9195-4CAA4564A891}" srcOrd="0" destOrd="0" presId="urn:microsoft.com/office/officeart/2005/8/layout/pyramid1"/>
    <dgm:cxn modelId="{9B29950B-9A03-4A76-8A1C-0452EC363C9A}" type="presOf" srcId="{A133C0F9-9EE0-4F91-A55F-AD25C102861C}" destId="{E0FBD682-DC81-46ED-A740-74CA21447BA0}"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B4A1DAB5-0C94-4EB2-A568-D7667F9B0A4F}" type="presOf" srcId="{3DDE9753-3CBE-4FEB-A7AC-956A68C8FBFA}" destId="{45CBA07C-CDDA-4A84-9A8A-4D9AA680E3F2}" srcOrd="0" destOrd="0" presId="urn:microsoft.com/office/officeart/2005/8/layout/pyramid1"/>
    <dgm:cxn modelId="{FFB5D80C-BC2E-4C4C-B88B-3C3D99BA572E}" type="presOf" srcId="{3492583A-A571-4EBC-95ED-2F6978D13AB5}" destId="{3F5290CB-FAC6-4C8D-A59E-BF8CCEDD0DFC}" srcOrd="0" destOrd="0" presId="urn:microsoft.com/office/officeart/2005/8/layout/pyramid1"/>
    <dgm:cxn modelId="{9FE7E818-F6B8-45A2-BBEE-E194A1CF3AE1}" type="presOf" srcId="{21B27DD9-B017-4ED3-9001-2C9C679612B0}" destId="{93BD6EFC-9BE4-45EF-BD9D-6E993B1A9471}" srcOrd="0" destOrd="0" presId="urn:microsoft.com/office/officeart/2005/8/layout/pyramid1"/>
    <dgm:cxn modelId="{6C986DCA-02E4-4A25-A559-068074422027}" type="presOf" srcId="{A133C0F9-9EE0-4F91-A55F-AD25C102861C}" destId="{94250979-8CC8-4499-B1E5-69A5F9152AE1}" srcOrd="1" destOrd="0" presId="urn:microsoft.com/office/officeart/2005/8/layout/pyramid1"/>
    <dgm:cxn modelId="{1801AD32-DCC2-4DCA-B09A-CDF908C0C42F}" type="presOf" srcId="{3DDE9753-3CBE-4FEB-A7AC-956A68C8FBFA}" destId="{B47C7346-1815-46ED-89E8-1DE6954CCC1F}" srcOrd="1" destOrd="0" presId="urn:microsoft.com/office/officeart/2005/8/layout/pyramid1"/>
    <dgm:cxn modelId="{869CE1C9-8A92-4E5F-9223-C3F60C22331A}" type="presOf" srcId="{BEC0164E-A185-4809-8D8F-8D09FA1D7B6B}" destId="{8E75BD81-00C8-4C1F-9BA5-935C87D1EFC4}" srcOrd="1" destOrd="0" presId="urn:microsoft.com/office/officeart/2005/8/layout/pyramid1"/>
    <dgm:cxn modelId="{1A28DD89-3373-4D5C-A3F3-09A5A1189290}" type="presOf" srcId="{3492583A-A571-4EBC-95ED-2F6978D13AB5}" destId="{43C88FEE-A827-4531-8A92-921BEF030429}" srcOrd="1" destOrd="0" presId="urn:microsoft.com/office/officeart/2005/8/layout/pyramid1"/>
    <dgm:cxn modelId="{AFAA352E-FBFA-4B3A-AB8B-F0D08EC94355}" type="presOf" srcId="{7DD50350-DF01-45A5-BC69-A851D7F07EAC}" destId="{37F32000-E722-4F40-9FEA-6206AE6E8123}" srcOrd="1"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F3890D58-D82D-40C4-99E5-B1797856D809}" srcId="{21B27DD9-B017-4ED3-9001-2C9C679612B0}" destId="{A133C0F9-9EE0-4F91-A55F-AD25C102861C}" srcOrd="1" destOrd="0" parTransId="{488A8537-69C9-4D58-AA1D-35C6C6410503}" sibTransId="{2809B5DA-6642-4BE8-8F13-2DBC8C0F3057}"/>
    <dgm:cxn modelId="{E4D5109E-729A-4281-B981-12EE501587B2}" type="presParOf" srcId="{93BD6EFC-9BE4-45EF-BD9D-6E993B1A9471}" destId="{87246D33-145C-4B25-9F27-37CFA618CFC1}" srcOrd="0" destOrd="0" presId="urn:microsoft.com/office/officeart/2005/8/layout/pyramid1"/>
    <dgm:cxn modelId="{E90AF086-3801-42C4-BEC0-88AC16F40D09}" type="presParOf" srcId="{87246D33-145C-4B25-9F27-37CFA618CFC1}" destId="{324871F7-B8FC-45EC-92D5-6549F0422139}" srcOrd="0" destOrd="0" presId="urn:microsoft.com/office/officeart/2005/8/layout/pyramid1"/>
    <dgm:cxn modelId="{91187921-5ED6-4797-92AC-26F14DD0DEBB}" type="presParOf" srcId="{87246D33-145C-4B25-9F27-37CFA618CFC1}" destId="{37F32000-E722-4F40-9FEA-6206AE6E8123}" srcOrd="1" destOrd="0" presId="urn:microsoft.com/office/officeart/2005/8/layout/pyramid1"/>
    <dgm:cxn modelId="{FD97D81A-2086-4C57-A753-F107485B0824}" type="presParOf" srcId="{93BD6EFC-9BE4-45EF-BD9D-6E993B1A9471}" destId="{3621EBA6-4A48-44CC-B52D-A7742C1E0C09}" srcOrd="1" destOrd="0" presId="urn:microsoft.com/office/officeart/2005/8/layout/pyramid1"/>
    <dgm:cxn modelId="{8BFA709C-DFC1-433B-8B69-A1076B624A8F}" type="presParOf" srcId="{3621EBA6-4A48-44CC-B52D-A7742C1E0C09}" destId="{E0FBD682-DC81-46ED-A740-74CA21447BA0}" srcOrd="0" destOrd="0" presId="urn:microsoft.com/office/officeart/2005/8/layout/pyramid1"/>
    <dgm:cxn modelId="{E353B161-FA0F-483C-B198-703796916A7E}" type="presParOf" srcId="{3621EBA6-4A48-44CC-B52D-A7742C1E0C09}" destId="{94250979-8CC8-4499-B1E5-69A5F9152AE1}" srcOrd="1" destOrd="0" presId="urn:microsoft.com/office/officeart/2005/8/layout/pyramid1"/>
    <dgm:cxn modelId="{26C2439D-026E-431C-ABED-AC6CE7115747}" type="presParOf" srcId="{93BD6EFC-9BE4-45EF-BD9D-6E993B1A9471}" destId="{EA0E04CF-1149-4DE5-9E9D-DE818F7EB60A}" srcOrd="2" destOrd="0" presId="urn:microsoft.com/office/officeart/2005/8/layout/pyramid1"/>
    <dgm:cxn modelId="{5FD1681B-D4F6-4F44-AD6F-84799E0F9FFD}" type="presParOf" srcId="{EA0E04CF-1149-4DE5-9E9D-DE818F7EB60A}" destId="{45CBA07C-CDDA-4A84-9A8A-4D9AA680E3F2}" srcOrd="0" destOrd="0" presId="urn:microsoft.com/office/officeart/2005/8/layout/pyramid1"/>
    <dgm:cxn modelId="{48F1E464-1F55-4EC3-BAFF-077C21FBF999}" type="presParOf" srcId="{EA0E04CF-1149-4DE5-9E9D-DE818F7EB60A}" destId="{B47C7346-1815-46ED-89E8-1DE6954CCC1F}" srcOrd="1" destOrd="0" presId="urn:microsoft.com/office/officeart/2005/8/layout/pyramid1"/>
    <dgm:cxn modelId="{5AC30A97-3DD5-4DDA-88F9-05AD16EDCA44}" type="presParOf" srcId="{93BD6EFC-9BE4-45EF-BD9D-6E993B1A9471}" destId="{45D491A2-DCC4-4374-B83C-C5FB613F5D0C}" srcOrd="3" destOrd="0" presId="urn:microsoft.com/office/officeart/2005/8/layout/pyramid1"/>
    <dgm:cxn modelId="{561FBC55-BF1F-4903-99AD-C672ADD57F46}" type="presParOf" srcId="{45D491A2-DCC4-4374-B83C-C5FB613F5D0C}" destId="{A6ADD763-CC05-4285-9195-4CAA4564A891}" srcOrd="0" destOrd="0" presId="urn:microsoft.com/office/officeart/2005/8/layout/pyramid1"/>
    <dgm:cxn modelId="{8D76A1F3-8799-4C37-888F-2831CEF96009}" type="presParOf" srcId="{45D491A2-DCC4-4374-B83C-C5FB613F5D0C}" destId="{8E75BD81-00C8-4C1F-9BA5-935C87D1EFC4}" srcOrd="1" destOrd="0" presId="urn:microsoft.com/office/officeart/2005/8/layout/pyramid1"/>
    <dgm:cxn modelId="{7F3FBCBA-E276-4C75-A148-E7CF847D4D8B}" type="presParOf" srcId="{93BD6EFC-9BE4-45EF-BD9D-6E993B1A9471}" destId="{ACF50FEA-6B4F-4BD9-A845-F02F654747B5}" srcOrd="4" destOrd="0" presId="urn:microsoft.com/office/officeart/2005/8/layout/pyramid1"/>
    <dgm:cxn modelId="{DA392E10-FD1A-4940-8BC1-E2C44D66EDD5}" type="presParOf" srcId="{ACF50FEA-6B4F-4BD9-A845-F02F654747B5}" destId="{3F5290CB-FAC6-4C8D-A59E-BF8CCEDD0DFC}" srcOrd="0" destOrd="0" presId="urn:microsoft.com/office/officeart/2005/8/layout/pyramid1"/>
    <dgm:cxn modelId="{B0A4B8B3-CDC4-450B-AE40-7C00124BDDE5}"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D3F366B9-1E15-4D04-A84E-0FAFE42FC2F1}" type="sibTrans" cxnId="{D23A4EF2-9E4B-4CAE-B733-B9BD3014EFB7}">
      <dgm:prSet/>
      <dgm:spPr/>
      <dgm:t>
        <a:bodyPr/>
        <a:lstStyle/>
        <a:p>
          <a:endParaRPr lang="en-US"/>
        </a:p>
      </dgm:t>
    </dgm:pt>
    <dgm:pt modelId="{13161A71-35F4-4EC2-A2C8-25E524085273}" type="parTrans" cxnId="{D23A4EF2-9E4B-4CAE-B733-B9BD3014EFB7}">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2CB7234F-A54B-494D-BC8E-8D93192D6B94}" srcId="{21B27DD9-B017-4ED3-9001-2C9C679612B0}" destId="{7DD50350-DF01-45A5-BC69-A851D7F07EAC}" srcOrd="0" destOrd="0" parTransId="{FF22431D-23F5-47D3-84C4-7BC583492204}" sibTransId="{067C9BBC-1199-40D1-9EE6-AAFA5B97D987}"/>
    <dgm:cxn modelId="{958EF6DC-109E-4F31-B6A6-4B4F3D47F70D}" type="presOf" srcId="{A133C0F9-9EE0-4F91-A55F-AD25C102861C}" destId="{94250979-8CC8-4499-B1E5-69A5F9152AE1}" srcOrd="1" destOrd="0" presId="urn:microsoft.com/office/officeart/2005/8/layout/pyramid1"/>
    <dgm:cxn modelId="{3887BF53-7551-46FB-BB96-A7E93FB3EB86}" type="presOf" srcId="{7DD50350-DF01-45A5-BC69-A851D7F07EAC}" destId="{324871F7-B8FC-45EC-92D5-6549F0422139}" srcOrd="0" destOrd="0" presId="urn:microsoft.com/office/officeart/2005/8/layout/pyramid1"/>
    <dgm:cxn modelId="{12EEB44F-8869-4D40-A1DE-70F98737B3F6}" type="presOf" srcId="{21B27DD9-B017-4ED3-9001-2C9C679612B0}" destId="{93BD6EFC-9BE4-45EF-BD9D-6E993B1A9471}" srcOrd="0" destOrd="0" presId="urn:microsoft.com/office/officeart/2005/8/layout/pyramid1"/>
    <dgm:cxn modelId="{1AAFCF14-352F-4E4D-9F71-82A96AC9FF34}" type="presOf" srcId="{BEC0164E-A185-4809-8D8F-8D09FA1D7B6B}" destId="{8E75BD81-00C8-4C1F-9BA5-935C87D1EFC4}" srcOrd="1"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F42D3960-E8B5-4EA3-A7E3-B11F725759BF}" type="presOf" srcId="{7DD50350-DF01-45A5-BC69-A851D7F07EAC}" destId="{37F32000-E722-4F40-9FEA-6206AE6E8123}" srcOrd="1" destOrd="0" presId="urn:microsoft.com/office/officeart/2005/8/layout/pyramid1"/>
    <dgm:cxn modelId="{31E9577B-3265-4B69-B39E-7DEFB7E57782}" type="presOf" srcId="{3DDE9753-3CBE-4FEB-A7AC-956A68C8FBFA}" destId="{45CBA07C-CDDA-4A84-9A8A-4D9AA680E3F2}" srcOrd="0" destOrd="0" presId="urn:microsoft.com/office/officeart/2005/8/layout/pyramid1"/>
    <dgm:cxn modelId="{B77F2D79-3F5D-4890-8E6E-24D15AA1316A}" type="presOf" srcId="{BEC0164E-A185-4809-8D8F-8D09FA1D7B6B}" destId="{A6ADD763-CC05-4285-9195-4CAA4564A891}" srcOrd="0" destOrd="0" presId="urn:microsoft.com/office/officeart/2005/8/layout/pyramid1"/>
    <dgm:cxn modelId="{4691B6C2-A088-4669-B6DC-5B4BDF2A2B1F}" type="presOf" srcId="{3492583A-A571-4EBC-95ED-2F6978D13AB5}" destId="{43C88FEE-A827-4531-8A92-921BEF030429}" srcOrd="1" destOrd="0" presId="urn:microsoft.com/office/officeart/2005/8/layout/pyramid1"/>
    <dgm:cxn modelId="{0D0FAEA3-8C00-419B-A8CA-3F79533938E6}" type="presOf" srcId="{A133C0F9-9EE0-4F91-A55F-AD25C102861C}" destId="{E0FBD682-DC81-46ED-A740-74CA21447BA0}" srcOrd="0" destOrd="0" presId="urn:microsoft.com/office/officeart/2005/8/layout/pyramid1"/>
    <dgm:cxn modelId="{56E8BA78-D181-40DE-9928-755795734AE2}" type="presOf" srcId="{3492583A-A571-4EBC-95ED-2F6978D13AB5}" destId="{3F5290CB-FAC6-4C8D-A59E-BF8CCEDD0DFC}" srcOrd="0" destOrd="0" presId="urn:microsoft.com/office/officeart/2005/8/layout/pyramid1"/>
    <dgm:cxn modelId="{FC1862D8-B8B9-4530-AF8E-206DF4D2B767}" type="presOf" srcId="{3DDE9753-3CBE-4FEB-A7AC-956A68C8FBFA}" destId="{B47C7346-1815-46ED-89E8-1DE6954CCC1F}" srcOrd="1"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F3890D58-D82D-40C4-99E5-B1797856D809}" srcId="{21B27DD9-B017-4ED3-9001-2C9C679612B0}" destId="{A133C0F9-9EE0-4F91-A55F-AD25C102861C}" srcOrd="1" destOrd="0" parTransId="{488A8537-69C9-4D58-AA1D-35C6C6410503}" sibTransId="{2809B5DA-6642-4BE8-8F13-2DBC8C0F3057}"/>
    <dgm:cxn modelId="{460CBF5C-C22C-42EC-88ED-C1BF56CE33D9}" type="presParOf" srcId="{93BD6EFC-9BE4-45EF-BD9D-6E993B1A9471}" destId="{87246D33-145C-4B25-9F27-37CFA618CFC1}" srcOrd="0" destOrd="0" presId="urn:microsoft.com/office/officeart/2005/8/layout/pyramid1"/>
    <dgm:cxn modelId="{2CFD1F98-856C-418B-AD33-97230DE22A6A}" type="presParOf" srcId="{87246D33-145C-4B25-9F27-37CFA618CFC1}" destId="{324871F7-B8FC-45EC-92D5-6549F0422139}" srcOrd="0" destOrd="0" presId="urn:microsoft.com/office/officeart/2005/8/layout/pyramid1"/>
    <dgm:cxn modelId="{DEDCC427-69C7-4F26-A0A8-6F39301CB50B}" type="presParOf" srcId="{87246D33-145C-4B25-9F27-37CFA618CFC1}" destId="{37F32000-E722-4F40-9FEA-6206AE6E8123}" srcOrd="1" destOrd="0" presId="urn:microsoft.com/office/officeart/2005/8/layout/pyramid1"/>
    <dgm:cxn modelId="{0345B708-8D89-4DC2-8A86-D1A01AD821CD}" type="presParOf" srcId="{93BD6EFC-9BE4-45EF-BD9D-6E993B1A9471}" destId="{3621EBA6-4A48-44CC-B52D-A7742C1E0C09}" srcOrd="1" destOrd="0" presId="urn:microsoft.com/office/officeart/2005/8/layout/pyramid1"/>
    <dgm:cxn modelId="{891BA23A-AB5B-4A9E-9D50-D3C5D7347BA4}" type="presParOf" srcId="{3621EBA6-4A48-44CC-B52D-A7742C1E0C09}" destId="{E0FBD682-DC81-46ED-A740-74CA21447BA0}" srcOrd="0" destOrd="0" presId="urn:microsoft.com/office/officeart/2005/8/layout/pyramid1"/>
    <dgm:cxn modelId="{86177241-5CD9-4E35-B26E-FC63E2F2DAA6}" type="presParOf" srcId="{3621EBA6-4A48-44CC-B52D-A7742C1E0C09}" destId="{94250979-8CC8-4499-B1E5-69A5F9152AE1}" srcOrd="1" destOrd="0" presId="urn:microsoft.com/office/officeart/2005/8/layout/pyramid1"/>
    <dgm:cxn modelId="{B1818810-3433-430A-9FA0-B793DE97FF73}" type="presParOf" srcId="{93BD6EFC-9BE4-45EF-BD9D-6E993B1A9471}" destId="{EA0E04CF-1149-4DE5-9E9D-DE818F7EB60A}" srcOrd="2" destOrd="0" presId="urn:microsoft.com/office/officeart/2005/8/layout/pyramid1"/>
    <dgm:cxn modelId="{8FCA91CA-9CC8-4950-BF37-C587BD093B66}" type="presParOf" srcId="{EA0E04CF-1149-4DE5-9E9D-DE818F7EB60A}" destId="{45CBA07C-CDDA-4A84-9A8A-4D9AA680E3F2}" srcOrd="0" destOrd="0" presId="urn:microsoft.com/office/officeart/2005/8/layout/pyramid1"/>
    <dgm:cxn modelId="{E200C861-BDB0-4C13-8A77-C6452627D0BE}" type="presParOf" srcId="{EA0E04CF-1149-4DE5-9E9D-DE818F7EB60A}" destId="{B47C7346-1815-46ED-89E8-1DE6954CCC1F}" srcOrd="1" destOrd="0" presId="urn:microsoft.com/office/officeart/2005/8/layout/pyramid1"/>
    <dgm:cxn modelId="{950A3791-C4BB-4694-8BAE-C3E96D4872C9}" type="presParOf" srcId="{93BD6EFC-9BE4-45EF-BD9D-6E993B1A9471}" destId="{45D491A2-DCC4-4374-B83C-C5FB613F5D0C}" srcOrd="3" destOrd="0" presId="urn:microsoft.com/office/officeart/2005/8/layout/pyramid1"/>
    <dgm:cxn modelId="{2BB62681-0D12-46AA-B21A-A2CA13089099}" type="presParOf" srcId="{45D491A2-DCC4-4374-B83C-C5FB613F5D0C}" destId="{A6ADD763-CC05-4285-9195-4CAA4564A891}" srcOrd="0" destOrd="0" presId="urn:microsoft.com/office/officeart/2005/8/layout/pyramid1"/>
    <dgm:cxn modelId="{27A477BE-4AAE-4FE3-8A12-1E3B896DD287}" type="presParOf" srcId="{45D491A2-DCC4-4374-B83C-C5FB613F5D0C}" destId="{8E75BD81-00C8-4C1F-9BA5-935C87D1EFC4}" srcOrd="1" destOrd="0" presId="urn:microsoft.com/office/officeart/2005/8/layout/pyramid1"/>
    <dgm:cxn modelId="{363483CE-1E1E-46EF-A0AE-E944245850E0}" type="presParOf" srcId="{93BD6EFC-9BE4-45EF-BD9D-6E993B1A9471}" destId="{ACF50FEA-6B4F-4BD9-A845-F02F654747B5}" srcOrd="4" destOrd="0" presId="urn:microsoft.com/office/officeart/2005/8/layout/pyramid1"/>
    <dgm:cxn modelId="{03799072-08F0-4C21-B972-699EBF1B05B9}" type="presParOf" srcId="{ACF50FEA-6B4F-4BD9-A845-F02F654747B5}" destId="{3F5290CB-FAC6-4C8D-A59E-BF8CCEDD0DFC}" srcOrd="0" destOrd="0" presId="urn:microsoft.com/office/officeart/2005/8/layout/pyramid1"/>
    <dgm:cxn modelId="{7DA8C62A-1785-46D9-9181-D8BAC617F772}"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B061482F-7513-4EEC-A54F-42B4E1E68223}" type="presOf" srcId="{3492583A-A571-4EBC-95ED-2F6978D13AB5}" destId="{43C88FEE-A827-4531-8A92-921BEF030429}" srcOrd="1" destOrd="0" presId="urn:microsoft.com/office/officeart/2005/8/layout/pyramid1"/>
    <dgm:cxn modelId="{132428DA-7081-485E-A88C-A2CE6BDF6914}" type="presOf" srcId="{BEC0164E-A185-4809-8D8F-8D09FA1D7B6B}" destId="{8E75BD81-00C8-4C1F-9BA5-935C87D1EFC4}" srcOrd="1" destOrd="0" presId="urn:microsoft.com/office/officeart/2005/8/layout/pyramid1"/>
    <dgm:cxn modelId="{3E1A3923-87FB-4094-99C4-46522602B808}" type="presOf" srcId="{A133C0F9-9EE0-4F91-A55F-AD25C102861C}" destId="{94250979-8CC8-4499-B1E5-69A5F9152AE1}" srcOrd="1" destOrd="0" presId="urn:microsoft.com/office/officeart/2005/8/layout/pyramid1"/>
    <dgm:cxn modelId="{2CB7234F-A54B-494D-BC8E-8D93192D6B94}" srcId="{21B27DD9-B017-4ED3-9001-2C9C679612B0}" destId="{7DD50350-DF01-45A5-BC69-A851D7F07EAC}" srcOrd="0" destOrd="0" parTransId="{FF22431D-23F5-47D3-84C4-7BC583492204}" sibTransId="{067C9BBC-1199-40D1-9EE6-AAFA5B97D987}"/>
    <dgm:cxn modelId="{BE0A793A-FA57-4033-9BF1-B13F2BCE1FA7}" type="presOf" srcId="{7DD50350-DF01-45A5-BC69-A851D7F07EAC}" destId="{324871F7-B8FC-45EC-92D5-6549F0422139}"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2C640264-5396-4365-B3D0-07EAD49BD639}" type="presOf" srcId="{A133C0F9-9EE0-4F91-A55F-AD25C102861C}" destId="{E0FBD682-DC81-46ED-A740-74CA21447BA0}" srcOrd="0" destOrd="0" presId="urn:microsoft.com/office/officeart/2005/8/layout/pyramid1"/>
    <dgm:cxn modelId="{1EB6F8C9-C2D5-4CF6-86E6-6758A94AE388}" type="presOf" srcId="{3DDE9753-3CBE-4FEB-A7AC-956A68C8FBFA}" destId="{45CBA07C-CDDA-4A84-9A8A-4D9AA680E3F2}" srcOrd="0" destOrd="0" presId="urn:microsoft.com/office/officeart/2005/8/layout/pyramid1"/>
    <dgm:cxn modelId="{B72D143B-3EFA-4A3E-8FA2-24AB53E90C56}" type="presOf" srcId="{BEC0164E-A185-4809-8D8F-8D09FA1D7B6B}" destId="{A6ADD763-CC05-4285-9195-4CAA4564A891}" srcOrd="0" destOrd="0" presId="urn:microsoft.com/office/officeart/2005/8/layout/pyramid1"/>
    <dgm:cxn modelId="{31CF5B29-6C30-4465-B0E2-DA38A2FC3ACE}" type="presOf" srcId="{7DD50350-DF01-45A5-BC69-A851D7F07EAC}" destId="{37F32000-E722-4F40-9FEA-6206AE6E8123}" srcOrd="1" destOrd="0" presId="urn:microsoft.com/office/officeart/2005/8/layout/pyramid1"/>
    <dgm:cxn modelId="{EFEF6B2F-4F87-4782-BF45-A92671CCBE2E}" type="presOf" srcId="{3DDE9753-3CBE-4FEB-A7AC-956A68C8FBFA}" destId="{B47C7346-1815-46ED-89E8-1DE6954CCC1F}" srcOrd="1"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FCEBFDF6-F7A9-4E39-8FE0-F41A6BA2D052}" type="presOf" srcId="{21B27DD9-B017-4ED3-9001-2C9C679612B0}" destId="{93BD6EFC-9BE4-45EF-BD9D-6E993B1A9471}" srcOrd="0" destOrd="0" presId="urn:microsoft.com/office/officeart/2005/8/layout/pyramid1"/>
    <dgm:cxn modelId="{F084168F-F1A7-48FD-A1E9-944B77AEF994}" type="presOf" srcId="{3492583A-A571-4EBC-95ED-2F6978D13AB5}" destId="{3F5290CB-FAC6-4C8D-A59E-BF8CCEDD0DFC}" srcOrd="0" destOrd="0" presId="urn:microsoft.com/office/officeart/2005/8/layout/pyramid1"/>
    <dgm:cxn modelId="{F3890D58-D82D-40C4-99E5-B1797856D809}" srcId="{21B27DD9-B017-4ED3-9001-2C9C679612B0}" destId="{A133C0F9-9EE0-4F91-A55F-AD25C102861C}" srcOrd="1" destOrd="0" parTransId="{488A8537-69C9-4D58-AA1D-35C6C6410503}" sibTransId="{2809B5DA-6642-4BE8-8F13-2DBC8C0F3057}"/>
    <dgm:cxn modelId="{B8A15864-C874-49B5-A578-F26E051C54F1}" type="presParOf" srcId="{93BD6EFC-9BE4-45EF-BD9D-6E993B1A9471}" destId="{87246D33-145C-4B25-9F27-37CFA618CFC1}" srcOrd="0" destOrd="0" presId="urn:microsoft.com/office/officeart/2005/8/layout/pyramid1"/>
    <dgm:cxn modelId="{7CFD513C-BA08-44B8-B0C3-DC5537AFF527}" type="presParOf" srcId="{87246D33-145C-4B25-9F27-37CFA618CFC1}" destId="{324871F7-B8FC-45EC-92D5-6549F0422139}" srcOrd="0" destOrd="0" presId="urn:microsoft.com/office/officeart/2005/8/layout/pyramid1"/>
    <dgm:cxn modelId="{10FA5EC9-2103-4512-A870-58DEEC61F39B}" type="presParOf" srcId="{87246D33-145C-4B25-9F27-37CFA618CFC1}" destId="{37F32000-E722-4F40-9FEA-6206AE6E8123}" srcOrd="1" destOrd="0" presId="urn:microsoft.com/office/officeart/2005/8/layout/pyramid1"/>
    <dgm:cxn modelId="{CEAEDDD3-5434-4A4E-B20B-74D2350328CE}" type="presParOf" srcId="{93BD6EFC-9BE4-45EF-BD9D-6E993B1A9471}" destId="{3621EBA6-4A48-44CC-B52D-A7742C1E0C09}" srcOrd="1" destOrd="0" presId="urn:microsoft.com/office/officeart/2005/8/layout/pyramid1"/>
    <dgm:cxn modelId="{A3AA78D2-DDED-43C4-BABD-C7964EE5B8F3}" type="presParOf" srcId="{3621EBA6-4A48-44CC-B52D-A7742C1E0C09}" destId="{E0FBD682-DC81-46ED-A740-74CA21447BA0}" srcOrd="0" destOrd="0" presId="urn:microsoft.com/office/officeart/2005/8/layout/pyramid1"/>
    <dgm:cxn modelId="{96A35D7C-4038-4CC0-8D6E-08F7171DA248}" type="presParOf" srcId="{3621EBA6-4A48-44CC-B52D-A7742C1E0C09}" destId="{94250979-8CC8-4499-B1E5-69A5F9152AE1}" srcOrd="1" destOrd="0" presId="urn:microsoft.com/office/officeart/2005/8/layout/pyramid1"/>
    <dgm:cxn modelId="{496A0123-D770-497F-9BD6-FDD0DB314871}" type="presParOf" srcId="{93BD6EFC-9BE4-45EF-BD9D-6E993B1A9471}" destId="{EA0E04CF-1149-4DE5-9E9D-DE818F7EB60A}" srcOrd="2" destOrd="0" presId="urn:microsoft.com/office/officeart/2005/8/layout/pyramid1"/>
    <dgm:cxn modelId="{79A062F3-B18F-406A-B07F-E9B1A09ADE82}" type="presParOf" srcId="{EA0E04CF-1149-4DE5-9E9D-DE818F7EB60A}" destId="{45CBA07C-CDDA-4A84-9A8A-4D9AA680E3F2}" srcOrd="0" destOrd="0" presId="urn:microsoft.com/office/officeart/2005/8/layout/pyramid1"/>
    <dgm:cxn modelId="{AD99EE32-58C3-469B-912D-D483885F740D}" type="presParOf" srcId="{EA0E04CF-1149-4DE5-9E9D-DE818F7EB60A}" destId="{B47C7346-1815-46ED-89E8-1DE6954CCC1F}" srcOrd="1" destOrd="0" presId="urn:microsoft.com/office/officeart/2005/8/layout/pyramid1"/>
    <dgm:cxn modelId="{5F0A8472-1C3B-4374-8D24-457CE7F9BB14}" type="presParOf" srcId="{93BD6EFC-9BE4-45EF-BD9D-6E993B1A9471}" destId="{45D491A2-DCC4-4374-B83C-C5FB613F5D0C}" srcOrd="3" destOrd="0" presId="urn:microsoft.com/office/officeart/2005/8/layout/pyramid1"/>
    <dgm:cxn modelId="{0D4373AD-E09F-4420-B21B-80256CA4E4D7}" type="presParOf" srcId="{45D491A2-DCC4-4374-B83C-C5FB613F5D0C}" destId="{A6ADD763-CC05-4285-9195-4CAA4564A891}" srcOrd="0" destOrd="0" presId="urn:microsoft.com/office/officeart/2005/8/layout/pyramid1"/>
    <dgm:cxn modelId="{28454D9D-90B0-46C8-8199-908A3A01979A}" type="presParOf" srcId="{45D491A2-DCC4-4374-B83C-C5FB613F5D0C}" destId="{8E75BD81-00C8-4C1F-9BA5-935C87D1EFC4}" srcOrd="1" destOrd="0" presId="urn:microsoft.com/office/officeart/2005/8/layout/pyramid1"/>
    <dgm:cxn modelId="{FB4D8D62-6A71-47D3-9C63-44FC5EBB2692}" type="presParOf" srcId="{93BD6EFC-9BE4-45EF-BD9D-6E993B1A9471}" destId="{ACF50FEA-6B4F-4BD9-A845-F02F654747B5}" srcOrd="4" destOrd="0" presId="urn:microsoft.com/office/officeart/2005/8/layout/pyramid1"/>
    <dgm:cxn modelId="{641F95FB-0085-46F0-AD7A-D77041126344}" type="presParOf" srcId="{ACF50FEA-6B4F-4BD9-A845-F02F654747B5}" destId="{3F5290CB-FAC6-4C8D-A59E-BF8CCEDD0DFC}" srcOrd="0" destOrd="0" presId="urn:microsoft.com/office/officeart/2005/8/layout/pyramid1"/>
    <dgm:cxn modelId="{1868A9A0-533E-4CA2-AE81-EE467C86A01F}"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2CB7234F-A54B-494D-BC8E-8D93192D6B94}" srcId="{21B27DD9-B017-4ED3-9001-2C9C679612B0}" destId="{7DD50350-DF01-45A5-BC69-A851D7F07EAC}" srcOrd="0" destOrd="0" parTransId="{FF22431D-23F5-47D3-84C4-7BC583492204}" sibTransId="{067C9BBC-1199-40D1-9EE6-AAFA5B97D987}"/>
    <dgm:cxn modelId="{C3E21CF2-F075-441B-9858-CF781BDC49F1}" type="presOf" srcId="{3492583A-A571-4EBC-95ED-2F6978D13AB5}" destId="{43C88FEE-A827-4531-8A92-921BEF030429}" srcOrd="1" destOrd="0" presId="urn:microsoft.com/office/officeart/2005/8/layout/pyramid1"/>
    <dgm:cxn modelId="{52DF2948-2758-4769-972C-3C3D57C4F026}" type="presOf" srcId="{BEC0164E-A185-4809-8D8F-8D09FA1D7B6B}" destId="{8E75BD81-00C8-4C1F-9BA5-935C87D1EFC4}" srcOrd="1" destOrd="0" presId="urn:microsoft.com/office/officeart/2005/8/layout/pyramid1"/>
    <dgm:cxn modelId="{E1F91C61-7606-4ACC-9F52-4128EA5D7455}" type="presOf" srcId="{7DD50350-DF01-45A5-BC69-A851D7F07EAC}" destId="{37F32000-E722-4F40-9FEA-6206AE6E8123}" srcOrd="1"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4FE6B1D6-3DAB-47FE-94DB-F8F828453D36}" type="presOf" srcId="{3DDE9753-3CBE-4FEB-A7AC-956A68C8FBFA}" destId="{45CBA07C-CDDA-4A84-9A8A-4D9AA680E3F2}" srcOrd="0" destOrd="0" presId="urn:microsoft.com/office/officeart/2005/8/layout/pyramid1"/>
    <dgm:cxn modelId="{4FE7D090-F76C-451E-B1A2-FC54D6730BAC}" type="presOf" srcId="{3492583A-A571-4EBC-95ED-2F6978D13AB5}" destId="{3F5290CB-FAC6-4C8D-A59E-BF8CCEDD0DFC}" srcOrd="0" destOrd="0" presId="urn:microsoft.com/office/officeart/2005/8/layout/pyramid1"/>
    <dgm:cxn modelId="{3F3969FD-A296-458D-9545-CB93A8E7A24C}" type="presOf" srcId="{BEC0164E-A185-4809-8D8F-8D09FA1D7B6B}" destId="{A6ADD763-CC05-4285-9195-4CAA4564A891}" srcOrd="0" destOrd="0" presId="urn:microsoft.com/office/officeart/2005/8/layout/pyramid1"/>
    <dgm:cxn modelId="{38619F3E-A1FF-45A9-84F6-AB81363CB874}" type="presOf" srcId="{3DDE9753-3CBE-4FEB-A7AC-956A68C8FBFA}" destId="{B47C7346-1815-46ED-89E8-1DE6954CCC1F}" srcOrd="1" destOrd="0" presId="urn:microsoft.com/office/officeart/2005/8/layout/pyramid1"/>
    <dgm:cxn modelId="{4DA087E8-3A0E-49E9-B499-ED468F4CB88A}" type="presOf" srcId="{A133C0F9-9EE0-4F91-A55F-AD25C102861C}" destId="{94250979-8CC8-4499-B1E5-69A5F9152AE1}" srcOrd="1" destOrd="0" presId="urn:microsoft.com/office/officeart/2005/8/layout/pyramid1"/>
    <dgm:cxn modelId="{36FA4AD6-2EAB-4874-A9C2-7CC3135F9EB6}" type="presOf" srcId="{21B27DD9-B017-4ED3-9001-2C9C679612B0}" destId="{93BD6EFC-9BE4-45EF-BD9D-6E993B1A9471}" srcOrd="0" destOrd="0" presId="urn:microsoft.com/office/officeart/2005/8/layout/pyramid1"/>
    <dgm:cxn modelId="{317D42E9-D824-4188-A1C0-8306A9140D3C}" type="presOf" srcId="{7DD50350-DF01-45A5-BC69-A851D7F07EAC}" destId="{324871F7-B8FC-45EC-92D5-6549F0422139}"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F3890D58-D82D-40C4-99E5-B1797856D809}" srcId="{21B27DD9-B017-4ED3-9001-2C9C679612B0}" destId="{A133C0F9-9EE0-4F91-A55F-AD25C102861C}" srcOrd="1" destOrd="0" parTransId="{488A8537-69C9-4D58-AA1D-35C6C6410503}" sibTransId="{2809B5DA-6642-4BE8-8F13-2DBC8C0F3057}"/>
    <dgm:cxn modelId="{5597312C-EB4C-4054-B009-C39B67E2F3DA}" type="presOf" srcId="{A133C0F9-9EE0-4F91-A55F-AD25C102861C}" destId="{E0FBD682-DC81-46ED-A740-74CA21447BA0}" srcOrd="0" destOrd="0" presId="urn:microsoft.com/office/officeart/2005/8/layout/pyramid1"/>
    <dgm:cxn modelId="{319E6F50-1C89-4968-A36B-0429A64D6D11}" type="presParOf" srcId="{93BD6EFC-9BE4-45EF-BD9D-6E993B1A9471}" destId="{87246D33-145C-4B25-9F27-37CFA618CFC1}" srcOrd="0" destOrd="0" presId="urn:microsoft.com/office/officeart/2005/8/layout/pyramid1"/>
    <dgm:cxn modelId="{B8A178B5-5C2B-4AFF-8A0F-1954FDD97F5F}" type="presParOf" srcId="{87246D33-145C-4B25-9F27-37CFA618CFC1}" destId="{324871F7-B8FC-45EC-92D5-6549F0422139}" srcOrd="0" destOrd="0" presId="urn:microsoft.com/office/officeart/2005/8/layout/pyramid1"/>
    <dgm:cxn modelId="{215C6998-DB55-44B2-8914-08B2F7BF4BD8}" type="presParOf" srcId="{87246D33-145C-4B25-9F27-37CFA618CFC1}" destId="{37F32000-E722-4F40-9FEA-6206AE6E8123}" srcOrd="1" destOrd="0" presId="urn:microsoft.com/office/officeart/2005/8/layout/pyramid1"/>
    <dgm:cxn modelId="{071D1D59-82A9-41D8-9E59-E159ABFD37AB}" type="presParOf" srcId="{93BD6EFC-9BE4-45EF-BD9D-6E993B1A9471}" destId="{3621EBA6-4A48-44CC-B52D-A7742C1E0C09}" srcOrd="1" destOrd="0" presId="urn:microsoft.com/office/officeart/2005/8/layout/pyramid1"/>
    <dgm:cxn modelId="{A2FC7E10-B7B9-4372-A52D-9DA5ADC3A44B}" type="presParOf" srcId="{3621EBA6-4A48-44CC-B52D-A7742C1E0C09}" destId="{E0FBD682-DC81-46ED-A740-74CA21447BA0}" srcOrd="0" destOrd="0" presId="urn:microsoft.com/office/officeart/2005/8/layout/pyramid1"/>
    <dgm:cxn modelId="{CD5A1B0A-E26E-406F-A074-D4966293493B}" type="presParOf" srcId="{3621EBA6-4A48-44CC-B52D-A7742C1E0C09}" destId="{94250979-8CC8-4499-B1E5-69A5F9152AE1}" srcOrd="1" destOrd="0" presId="urn:microsoft.com/office/officeart/2005/8/layout/pyramid1"/>
    <dgm:cxn modelId="{D1CA3187-CCA5-4AB4-9392-8CD4AD6ECD42}" type="presParOf" srcId="{93BD6EFC-9BE4-45EF-BD9D-6E993B1A9471}" destId="{EA0E04CF-1149-4DE5-9E9D-DE818F7EB60A}" srcOrd="2" destOrd="0" presId="urn:microsoft.com/office/officeart/2005/8/layout/pyramid1"/>
    <dgm:cxn modelId="{6F591C52-3524-498E-857E-9AF2925D37F3}" type="presParOf" srcId="{EA0E04CF-1149-4DE5-9E9D-DE818F7EB60A}" destId="{45CBA07C-CDDA-4A84-9A8A-4D9AA680E3F2}" srcOrd="0" destOrd="0" presId="urn:microsoft.com/office/officeart/2005/8/layout/pyramid1"/>
    <dgm:cxn modelId="{08550B01-4B94-4B62-AADC-C0BA6C28DD67}" type="presParOf" srcId="{EA0E04CF-1149-4DE5-9E9D-DE818F7EB60A}" destId="{B47C7346-1815-46ED-89E8-1DE6954CCC1F}" srcOrd="1" destOrd="0" presId="urn:microsoft.com/office/officeart/2005/8/layout/pyramid1"/>
    <dgm:cxn modelId="{996A4277-0A2A-427B-A673-BDB5487FAB11}" type="presParOf" srcId="{93BD6EFC-9BE4-45EF-BD9D-6E993B1A9471}" destId="{45D491A2-DCC4-4374-B83C-C5FB613F5D0C}" srcOrd="3" destOrd="0" presId="urn:microsoft.com/office/officeart/2005/8/layout/pyramid1"/>
    <dgm:cxn modelId="{66660166-33F9-4FE4-A8BC-31C502A23275}" type="presParOf" srcId="{45D491A2-DCC4-4374-B83C-C5FB613F5D0C}" destId="{A6ADD763-CC05-4285-9195-4CAA4564A891}" srcOrd="0" destOrd="0" presId="urn:microsoft.com/office/officeart/2005/8/layout/pyramid1"/>
    <dgm:cxn modelId="{D3256F5E-A505-4A79-82D8-95BB7270809A}" type="presParOf" srcId="{45D491A2-DCC4-4374-B83C-C5FB613F5D0C}" destId="{8E75BD81-00C8-4C1F-9BA5-935C87D1EFC4}" srcOrd="1" destOrd="0" presId="urn:microsoft.com/office/officeart/2005/8/layout/pyramid1"/>
    <dgm:cxn modelId="{D39051A8-9D91-4607-9C8C-5B255CED67A7}" type="presParOf" srcId="{93BD6EFC-9BE4-45EF-BD9D-6E993B1A9471}" destId="{ACF50FEA-6B4F-4BD9-A845-F02F654747B5}" srcOrd="4" destOrd="0" presId="urn:microsoft.com/office/officeart/2005/8/layout/pyramid1"/>
    <dgm:cxn modelId="{67CAEE0D-65B1-4083-BBE6-89A1CF60E93C}" type="presParOf" srcId="{ACF50FEA-6B4F-4BD9-A845-F02F654747B5}" destId="{3F5290CB-FAC6-4C8D-A59E-BF8CCEDD0DFC}" srcOrd="0" destOrd="0" presId="urn:microsoft.com/office/officeart/2005/8/layout/pyramid1"/>
    <dgm:cxn modelId="{58A4EBE2-BDF5-4AF2-B087-C9EE744107AD}"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10</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1,000</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10,000</a:t>
          </a:r>
          <a:endParaRPr lang="en-US" sz="2800" b="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100</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2CB7234F-A54B-494D-BC8E-8D93192D6B94}" srcId="{21B27DD9-B017-4ED3-9001-2C9C679612B0}" destId="{7DD50350-DF01-45A5-BC69-A851D7F07EAC}" srcOrd="0" destOrd="0" parTransId="{FF22431D-23F5-47D3-84C4-7BC583492204}" sibTransId="{067C9BBC-1199-40D1-9EE6-AAFA5B97D987}"/>
    <dgm:cxn modelId="{7500A263-D329-4372-AB72-E9465B1FB1B7}" srcId="{21B27DD9-B017-4ED3-9001-2C9C679612B0}" destId="{BEC0164E-A185-4809-8D8F-8D09FA1D7B6B}" srcOrd="3" destOrd="0" parTransId="{3476C585-4D99-4E55-AE32-6D74EF83EE29}" sibTransId="{3419C044-C041-4484-AFB4-874F91A0D437}"/>
    <dgm:cxn modelId="{62BB5A1D-0E63-4DBD-BAF6-240853B35BD8}" type="presOf" srcId="{7DD50350-DF01-45A5-BC69-A851D7F07EAC}" destId="{324871F7-B8FC-45EC-92D5-6549F0422139}" srcOrd="0" destOrd="0" presId="urn:microsoft.com/office/officeart/2005/8/layout/pyramid1"/>
    <dgm:cxn modelId="{44CC0D2E-3787-4161-ABA5-95AFBB6D8AAC}" type="presOf" srcId="{3492583A-A571-4EBC-95ED-2F6978D13AB5}" destId="{43C88FEE-A827-4531-8A92-921BEF030429}" srcOrd="1" destOrd="0" presId="urn:microsoft.com/office/officeart/2005/8/layout/pyramid1"/>
    <dgm:cxn modelId="{EFD74661-FA07-43F6-BAD1-92B229DBBD42}" type="presOf" srcId="{3492583A-A571-4EBC-95ED-2F6978D13AB5}" destId="{3F5290CB-FAC6-4C8D-A59E-BF8CCEDD0DFC}" srcOrd="0" destOrd="0" presId="urn:microsoft.com/office/officeart/2005/8/layout/pyramid1"/>
    <dgm:cxn modelId="{F9824045-BCB1-4694-90DD-82C7965650C3}" type="presOf" srcId="{BEC0164E-A185-4809-8D8F-8D09FA1D7B6B}" destId="{8E75BD81-00C8-4C1F-9BA5-935C87D1EFC4}" srcOrd="1"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7C81BBEC-DE9C-4228-AE76-11A89E1286F2}" type="presOf" srcId="{A133C0F9-9EE0-4F91-A55F-AD25C102861C}" destId="{94250979-8CC8-4499-B1E5-69A5F9152AE1}" srcOrd="1" destOrd="0" presId="urn:microsoft.com/office/officeart/2005/8/layout/pyramid1"/>
    <dgm:cxn modelId="{D0EF1B27-0CF6-4273-BB99-1C4A6DD9B098}" type="presOf" srcId="{7DD50350-DF01-45A5-BC69-A851D7F07EAC}" destId="{37F32000-E722-4F40-9FEA-6206AE6E8123}" srcOrd="1" destOrd="0" presId="urn:microsoft.com/office/officeart/2005/8/layout/pyramid1"/>
    <dgm:cxn modelId="{F3890D58-D82D-40C4-99E5-B1797856D809}" srcId="{21B27DD9-B017-4ED3-9001-2C9C679612B0}" destId="{A133C0F9-9EE0-4F91-A55F-AD25C102861C}" srcOrd="1" destOrd="0" parTransId="{488A8537-69C9-4D58-AA1D-35C6C6410503}" sibTransId="{2809B5DA-6642-4BE8-8F13-2DBC8C0F3057}"/>
    <dgm:cxn modelId="{7397B53F-622F-45D0-9D36-7C50C66BDEA4}" type="presOf" srcId="{21B27DD9-B017-4ED3-9001-2C9C679612B0}" destId="{93BD6EFC-9BE4-45EF-BD9D-6E993B1A9471}"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CBA05DD2-023A-4F5A-8FFF-8D24758F26DF}" type="presOf" srcId="{3DDE9753-3CBE-4FEB-A7AC-956A68C8FBFA}" destId="{45CBA07C-CDDA-4A84-9A8A-4D9AA680E3F2}" srcOrd="0" destOrd="0" presId="urn:microsoft.com/office/officeart/2005/8/layout/pyramid1"/>
    <dgm:cxn modelId="{222A53AA-6A2C-4FC9-A02F-A281F7D5EEE3}" type="presOf" srcId="{A133C0F9-9EE0-4F91-A55F-AD25C102861C}" destId="{E0FBD682-DC81-46ED-A740-74CA21447BA0}" srcOrd="0" destOrd="0" presId="urn:microsoft.com/office/officeart/2005/8/layout/pyramid1"/>
    <dgm:cxn modelId="{60EA5537-D603-4196-BEEF-4F035F8AF424}" type="presOf" srcId="{BEC0164E-A185-4809-8D8F-8D09FA1D7B6B}" destId="{A6ADD763-CC05-4285-9195-4CAA4564A891}" srcOrd="0" destOrd="0" presId="urn:microsoft.com/office/officeart/2005/8/layout/pyramid1"/>
    <dgm:cxn modelId="{B4109AEA-AE8E-4381-9FD0-BD5C8BDC0994}" type="presOf" srcId="{3DDE9753-3CBE-4FEB-A7AC-956A68C8FBFA}" destId="{B47C7346-1815-46ED-89E8-1DE6954CCC1F}" srcOrd="1" destOrd="0" presId="urn:microsoft.com/office/officeart/2005/8/layout/pyramid1"/>
    <dgm:cxn modelId="{F6F3F5FB-7E40-4F15-AD23-E4448C1E4251}" type="presParOf" srcId="{93BD6EFC-9BE4-45EF-BD9D-6E993B1A9471}" destId="{87246D33-145C-4B25-9F27-37CFA618CFC1}" srcOrd="0" destOrd="0" presId="urn:microsoft.com/office/officeart/2005/8/layout/pyramid1"/>
    <dgm:cxn modelId="{46497853-6F14-4BF4-971B-CDB7A1D59ABE}" type="presParOf" srcId="{87246D33-145C-4B25-9F27-37CFA618CFC1}" destId="{324871F7-B8FC-45EC-92D5-6549F0422139}" srcOrd="0" destOrd="0" presId="urn:microsoft.com/office/officeart/2005/8/layout/pyramid1"/>
    <dgm:cxn modelId="{7DE852D2-9441-4F09-B285-F48A11F7FCA0}" type="presParOf" srcId="{87246D33-145C-4B25-9F27-37CFA618CFC1}" destId="{37F32000-E722-4F40-9FEA-6206AE6E8123}" srcOrd="1" destOrd="0" presId="urn:microsoft.com/office/officeart/2005/8/layout/pyramid1"/>
    <dgm:cxn modelId="{B67D2952-E4E4-4F98-B82D-575BDACDCA15}" type="presParOf" srcId="{93BD6EFC-9BE4-45EF-BD9D-6E993B1A9471}" destId="{3621EBA6-4A48-44CC-B52D-A7742C1E0C09}" srcOrd="1" destOrd="0" presId="urn:microsoft.com/office/officeart/2005/8/layout/pyramid1"/>
    <dgm:cxn modelId="{1A53CA80-B781-41DD-BD69-FEA4B604A048}" type="presParOf" srcId="{3621EBA6-4A48-44CC-B52D-A7742C1E0C09}" destId="{E0FBD682-DC81-46ED-A740-74CA21447BA0}" srcOrd="0" destOrd="0" presId="urn:microsoft.com/office/officeart/2005/8/layout/pyramid1"/>
    <dgm:cxn modelId="{AF7267C5-DCF6-4B53-A81C-C8CA6B84151A}" type="presParOf" srcId="{3621EBA6-4A48-44CC-B52D-A7742C1E0C09}" destId="{94250979-8CC8-4499-B1E5-69A5F9152AE1}" srcOrd="1" destOrd="0" presId="urn:microsoft.com/office/officeart/2005/8/layout/pyramid1"/>
    <dgm:cxn modelId="{63073781-6B9F-4CAA-882A-EA0598677A72}" type="presParOf" srcId="{93BD6EFC-9BE4-45EF-BD9D-6E993B1A9471}" destId="{EA0E04CF-1149-4DE5-9E9D-DE818F7EB60A}" srcOrd="2" destOrd="0" presId="urn:microsoft.com/office/officeart/2005/8/layout/pyramid1"/>
    <dgm:cxn modelId="{C7137F46-78CF-406C-9F60-78C06286CDC0}" type="presParOf" srcId="{EA0E04CF-1149-4DE5-9E9D-DE818F7EB60A}" destId="{45CBA07C-CDDA-4A84-9A8A-4D9AA680E3F2}" srcOrd="0" destOrd="0" presId="urn:microsoft.com/office/officeart/2005/8/layout/pyramid1"/>
    <dgm:cxn modelId="{6172DECB-763F-49EB-9447-8995E3ACF62C}" type="presParOf" srcId="{EA0E04CF-1149-4DE5-9E9D-DE818F7EB60A}" destId="{B47C7346-1815-46ED-89E8-1DE6954CCC1F}" srcOrd="1" destOrd="0" presId="urn:microsoft.com/office/officeart/2005/8/layout/pyramid1"/>
    <dgm:cxn modelId="{C132ECD9-2B6C-4045-8523-169E8128E9C9}" type="presParOf" srcId="{93BD6EFC-9BE4-45EF-BD9D-6E993B1A9471}" destId="{45D491A2-DCC4-4374-B83C-C5FB613F5D0C}" srcOrd="3" destOrd="0" presId="urn:microsoft.com/office/officeart/2005/8/layout/pyramid1"/>
    <dgm:cxn modelId="{5F977CE7-A906-4267-BC38-3C26D5C1B944}" type="presParOf" srcId="{45D491A2-DCC4-4374-B83C-C5FB613F5D0C}" destId="{A6ADD763-CC05-4285-9195-4CAA4564A891}" srcOrd="0" destOrd="0" presId="urn:microsoft.com/office/officeart/2005/8/layout/pyramid1"/>
    <dgm:cxn modelId="{33CAE22D-A582-48F8-829F-802FD84F43AB}" type="presParOf" srcId="{45D491A2-DCC4-4374-B83C-C5FB613F5D0C}" destId="{8E75BD81-00C8-4C1F-9BA5-935C87D1EFC4}" srcOrd="1" destOrd="0" presId="urn:microsoft.com/office/officeart/2005/8/layout/pyramid1"/>
    <dgm:cxn modelId="{97B20FD8-04FA-46B2-88DF-250C3A9171E8}" type="presParOf" srcId="{93BD6EFC-9BE4-45EF-BD9D-6E993B1A9471}" destId="{ACF50FEA-6B4F-4BD9-A845-F02F654747B5}" srcOrd="4" destOrd="0" presId="urn:microsoft.com/office/officeart/2005/8/layout/pyramid1"/>
    <dgm:cxn modelId="{75BD29CD-2C03-4223-AE62-967A327E6E8E}" type="presParOf" srcId="{ACF50FEA-6B4F-4BD9-A845-F02F654747B5}" destId="{3F5290CB-FAC6-4C8D-A59E-BF8CCEDD0DFC}" srcOrd="0" destOrd="0" presId="urn:microsoft.com/office/officeart/2005/8/layout/pyramid1"/>
    <dgm:cxn modelId="{174D32EE-0923-4861-9823-9E2802D09327}"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10</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1,000</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10,000</a:t>
          </a:r>
          <a:endParaRPr lang="en-US" sz="2800" b="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100</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D07F5148-3144-4C32-A41D-E5A256842566}" type="presOf" srcId="{3DDE9753-3CBE-4FEB-A7AC-956A68C8FBFA}" destId="{B47C7346-1815-46ED-89E8-1DE6954CCC1F}" srcOrd="1" destOrd="0" presId="urn:microsoft.com/office/officeart/2005/8/layout/pyramid1"/>
    <dgm:cxn modelId="{2DFFA40E-4DC9-40BE-AAF7-AC41D203A290}" type="presOf" srcId="{BEC0164E-A185-4809-8D8F-8D09FA1D7B6B}" destId="{8E75BD81-00C8-4C1F-9BA5-935C87D1EFC4}" srcOrd="1" destOrd="0" presId="urn:microsoft.com/office/officeart/2005/8/layout/pyramid1"/>
    <dgm:cxn modelId="{2CB7234F-A54B-494D-BC8E-8D93192D6B94}" srcId="{21B27DD9-B017-4ED3-9001-2C9C679612B0}" destId="{7DD50350-DF01-45A5-BC69-A851D7F07EAC}" srcOrd="0" destOrd="0" parTransId="{FF22431D-23F5-47D3-84C4-7BC583492204}" sibTransId="{067C9BBC-1199-40D1-9EE6-AAFA5B97D987}"/>
    <dgm:cxn modelId="{B380D23C-A77E-44FB-BAC4-C4284F714BB0}" type="presOf" srcId="{A133C0F9-9EE0-4F91-A55F-AD25C102861C}" destId="{E0FBD682-DC81-46ED-A740-74CA21447BA0}" srcOrd="0" destOrd="0" presId="urn:microsoft.com/office/officeart/2005/8/layout/pyramid1"/>
    <dgm:cxn modelId="{2748BAEB-2651-4A00-8382-01008631CEC8}" type="presOf" srcId="{7DD50350-DF01-45A5-BC69-A851D7F07EAC}" destId="{37F32000-E722-4F40-9FEA-6206AE6E8123}" srcOrd="1" destOrd="0" presId="urn:microsoft.com/office/officeart/2005/8/layout/pyramid1"/>
    <dgm:cxn modelId="{B4147712-6DC4-447B-B83E-DCA1FED0DE8C}" type="presOf" srcId="{3492583A-A571-4EBC-95ED-2F6978D13AB5}" destId="{3F5290CB-FAC6-4C8D-A59E-BF8CCEDD0DFC}"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01914231-CBFD-4E3E-9515-A81F010AF1BA}" type="presOf" srcId="{3492583A-A571-4EBC-95ED-2F6978D13AB5}" destId="{43C88FEE-A827-4531-8A92-921BEF030429}" srcOrd="1" destOrd="0" presId="urn:microsoft.com/office/officeart/2005/8/layout/pyramid1"/>
    <dgm:cxn modelId="{FB2B2F0C-413B-454A-A00A-AECF18315387}" type="presOf" srcId="{A133C0F9-9EE0-4F91-A55F-AD25C102861C}" destId="{94250979-8CC8-4499-B1E5-69A5F9152AE1}" srcOrd="1" destOrd="0" presId="urn:microsoft.com/office/officeart/2005/8/layout/pyramid1"/>
    <dgm:cxn modelId="{8AC211D1-81ED-4EF3-9260-D52DD2FAEA3E}" type="presOf" srcId="{7DD50350-DF01-45A5-BC69-A851D7F07EAC}" destId="{324871F7-B8FC-45EC-92D5-6549F0422139}" srcOrd="0" destOrd="0" presId="urn:microsoft.com/office/officeart/2005/8/layout/pyramid1"/>
    <dgm:cxn modelId="{4AC4BD78-480A-426E-855B-13E123CFF058}" type="presOf" srcId="{21B27DD9-B017-4ED3-9001-2C9C679612B0}" destId="{93BD6EFC-9BE4-45EF-BD9D-6E993B1A9471}" srcOrd="0" destOrd="0" presId="urn:microsoft.com/office/officeart/2005/8/layout/pyramid1"/>
    <dgm:cxn modelId="{0A6B1670-4519-4E15-B50B-4009DE627AB9}" type="presOf" srcId="{BEC0164E-A185-4809-8D8F-8D09FA1D7B6B}" destId="{A6ADD763-CC05-4285-9195-4CAA4564A891}" srcOrd="0" destOrd="0" presId="urn:microsoft.com/office/officeart/2005/8/layout/pyramid1"/>
    <dgm:cxn modelId="{C47F2CC3-6A7F-47FA-ACAB-5AA168E0866D}" type="presOf" srcId="{3DDE9753-3CBE-4FEB-A7AC-956A68C8FBFA}" destId="{45CBA07C-CDDA-4A84-9A8A-4D9AA680E3F2}"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F3890D58-D82D-40C4-99E5-B1797856D809}" srcId="{21B27DD9-B017-4ED3-9001-2C9C679612B0}" destId="{A133C0F9-9EE0-4F91-A55F-AD25C102861C}" srcOrd="1" destOrd="0" parTransId="{488A8537-69C9-4D58-AA1D-35C6C6410503}" sibTransId="{2809B5DA-6642-4BE8-8F13-2DBC8C0F3057}"/>
    <dgm:cxn modelId="{4AD9E66C-8525-465F-983E-68ADD785F75F}" type="presParOf" srcId="{93BD6EFC-9BE4-45EF-BD9D-6E993B1A9471}" destId="{87246D33-145C-4B25-9F27-37CFA618CFC1}" srcOrd="0" destOrd="0" presId="urn:microsoft.com/office/officeart/2005/8/layout/pyramid1"/>
    <dgm:cxn modelId="{0A55541A-2CFE-429E-B507-140B162CBB5C}" type="presParOf" srcId="{87246D33-145C-4B25-9F27-37CFA618CFC1}" destId="{324871F7-B8FC-45EC-92D5-6549F0422139}" srcOrd="0" destOrd="0" presId="urn:microsoft.com/office/officeart/2005/8/layout/pyramid1"/>
    <dgm:cxn modelId="{6C7DD9A4-4A2A-4DBF-8A24-2B35C386E200}" type="presParOf" srcId="{87246D33-145C-4B25-9F27-37CFA618CFC1}" destId="{37F32000-E722-4F40-9FEA-6206AE6E8123}" srcOrd="1" destOrd="0" presId="urn:microsoft.com/office/officeart/2005/8/layout/pyramid1"/>
    <dgm:cxn modelId="{F058DAD3-E135-41FE-BD05-744705F408E7}" type="presParOf" srcId="{93BD6EFC-9BE4-45EF-BD9D-6E993B1A9471}" destId="{3621EBA6-4A48-44CC-B52D-A7742C1E0C09}" srcOrd="1" destOrd="0" presId="urn:microsoft.com/office/officeart/2005/8/layout/pyramid1"/>
    <dgm:cxn modelId="{137446BD-A78A-4929-80E0-BCF3516BA5F4}" type="presParOf" srcId="{3621EBA6-4A48-44CC-B52D-A7742C1E0C09}" destId="{E0FBD682-DC81-46ED-A740-74CA21447BA0}" srcOrd="0" destOrd="0" presId="urn:microsoft.com/office/officeart/2005/8/layout/pyramid1"/>
    <dgm:cxn modelId="{F470CE77-BC04-4ECD-BD9B-87CE02432EF9}" type="presParOf" srcId="{3621EBA6-4A48-44CC-B52D-A7742C1E0C09}" destId="{94250979-8CC8-4499-B1E5-69A5F9152AE1}" srcOrd="1" destOrd="0" presId="urn:microsoft.com/office/officeart/2005/8/layout/pyramid1"/>
    <dgm:cxn modelId="{61BB5B62-1E39-4002-9D68-15557F11DFD9}" type="presParOf" srcId="{93BD6EFC-9BE4-45EF-BD9D-6E993B1A9471}" destId="{EA0E04CF-1149-4DE5-9E9D-DE818F7EB60A}" srcOrd="2" destOrd="0" presId="urn:microsoft.com/office/officeart/2005/8/layout/pyramid1"/>
    <dgm:cxn modelId="{A78F610A-443D-4297-970E-D5029BDC79B0}" type="presParOf" srcId="{EA0E04CF-1149-4DE5-9E9D-DE818F7EB60A}" destId="{45CBA07C-CDDA-4A84-9A8A-4D9AA680E3F2}" srcOrd="0" destOrd="0" presId="urn:microsoft.com/office/officeart/2005/8/layout/pyramid1"/>
    <dgm:cxn modelId="{AB35307E-F387-4DD1-897D-69656B811238}" type="presParOf" srcId="{EA0E04CF-1149-4DE5-9E9D-DE818F7EB60A}" destId="{B47C7346-1815-46ED-89E8-1DE6954CCC1F}" srcOrd="1" destOrd="0" presId="urn:microsoft.com/office/officeart/2005/8/layout/pyramid1"/>
    <dgm:cxn modelId="{B5F62733-70CA-4AB9-82A8-1544C709BEA4}" type="presParOf" srcId="{93BD6EFC-9BE4-45EF-BD9D-6E993B1A9471}" destId="{45D491A2-DCC4-4374-B83C-C5FB613F5D0C}" srcOrd="3" destOrd="0" presId="urn:microsoft.com/office/officeart/2005/8/layout/pyramid1"/>
    <dgm:cxn modelId="{00228865-5F8F-4E59-98BA-4990070AD113}" type="presParOf" srcId="{45D491A2-DCC4-4374-B83C-C5FB613F5D0C}" destId="{A6ADD763-CC05-4285-9195-4CAA4564A891}" srcOrd="0" destOrd="0" presId="urn:microsoft.com/office/officeart/2005/8/layout/pyramid1"/>
    <dgm:cxn modelId="{CD37CD57-5241-4364-BD1C-CAA73B35A20D}" type="presParOf" srcId="{45D491A2-DCC4-4374-B83C-C5FB613F5D0C}" destId="{8E75BD81-00C8-4C1F-9BA5-935C87D1EFC4}" srcOrd="1" destOrd="0" presId="urn:microsoft.com/office/officeart/2005/8/layout/pyramid1"/>
    <dgm:cxn modelId="{BE0702F4-B21B-445D-8FEA-AFD9011A268C}" type="presParOf" srcId="{93BD6EFC-9BE4-45EF-BD9D-6E993B1A9471}" destId="{ACF50FEA-6B4F-4BD9-A845-F02F654747B5}" srcOrd="4" destOrd="0" presId="urn:microsoft.com/office/officeart/2005/8/layout/pyramid1"/>
    <dgm:cxn modelId="{9F7298F8-E267-449A-A73B-7E9545FA4F04}" type="presParOf" srcId="{ACF50FEA-6B4F-4BD9-A845-F02F654747B5}" destId="{3F5290CB-FAC6-4C8D-A59E-BF8CCEDD0DFC}" srcOrd="0" destOrd="0" presId="urn:microsoft.com/office/officeart/2005/8/layout/pyramid1"/>
    <dgm:cxn modelId="{ABA0D856-17FB-48CA-BC59-45F5799D6264}"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2CB7234F-A54B-494D-BC8E-8D93192D6B94}" srcId="{21B27DD9-B017-4ED3-9001-2C9C679612B0}" destId="{7DD50350-DF01-45A5-BC69-A851D7F07EAC}" srcOrd="0" destOrd="0" parTransId="{FF22431D-23F5-47D3-84C4-7BC583492204}" sibTransId="{067C9BBC-1199-40D1-9EE6-AAFA5B97D987}"/>
    <dgm:cxn modelId="{EC34B8F6-78C2-44A9-89B6-23B4D6897969}" type="presOf" srcId="{A133C0F9-9EE0-4F91-A55F-AD25C102861C}" destId="{94250979-8CC8-4499-B1E5-69A5F9152AE1}" srcOrd="1" destOrd="0" presId="urn:microsoft.com/office/officeart/2005/8/layout/pyramid1"/>
    <dgm:cxn modelId="{D9B4B12B-237A-415E-83BB-578BDB0DE651}" type="presOf" srcId="{3DDE9753-3CBE-4FEB-A7AC-956A68C8FBFA}" destId="{B47C7346-1815-46ED-89E8-1DE6954CCC1F}" srcOrd="1" destOrd="0" presId="urn:microsoft.com/office/officeart/2005/8/layout/pyramid1"/>
    <dgm:cxn modelId="{444CE919-F476-40AE-B174-4DA24E3219A3}" type="presOf" srcId="{7DD50350-DF01-45A5-BC69-A851D7F07EAC}" destId="{37F32000-E722-4F40-9FEA-6206AE6E8123}" srcOrd="1" destOrd="0" presId="urn:microsoft.com/office/officeart/2005/8/layout/pyramid1"/>
    <dgm:cxn modelId="{220E774C-9F3A-4962-AD3B-D56C05DE9A78}" type="presOf" srcId="{A133C0F9-9EE0-4F91-A55F-AD25C102861C}" destId="{E0FBD682-DC81-46ED-A740-74CA21447BA0}" srcOrd="0" destOrd="0" presId="urn:microsoft.com/office/officeart/2005/8/layout/pyramid1"/>
    <dgm:cxn modelId="{F8DEEBC8-3503-4703-A841-0C46A1B87214}" type="presOf" srcId="{3492583A-A571-4EBC-95ED-2F6978D13AB5}" destId="{3F5290CB-FAC6-4C8D-A59E-BF8CCEDD0DFC}"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DB34D8BA-1C02-4A7E-A10F-43B6AE6EDA9E}" type="presOf" srcId="{BEC0164E-A185-4809-8D8F-8D09FA1D7B6B}" destId="{8E75BD81-00C8-4C1F-9BA5-935C87D1EFC4}" srcOrd="1" destOrd="0" presId="urn:microsoft.com/office/officeart/2005/8/layout/pyramid1"/>
    <dgm:cxn modelId="{5EF96343-1D66-4445-B8F6-230FF342320D}" type="presOf" srcId="{3492583A-A571-4EBC-95ED-2F6978D13AB5}" destId="{43C88FEE-A827-4531-8A92-921BEF030429}" srcOrd="1" destOrd="0" presId="urn:microsoft.com/office/officeart/2005/8/layout/pyramid1"/>
    <dgm:cxn modelId="{5A32C7B1-8476-4561-8D00-75EB84BE20DC}" type="presOf" srcId="{3DDE9753-3CBE-4FEB-A7AC-956A68C8FBFA}" destId="{45CBA07C-CDDA-4A84-9A8A-4D9AA680E3F2}" srcOrd="0" destOrd="0" presId="urn:microsoft.com/office/officeart/2005/8/layout/pyramid1"/>
    <dgm:cxn modelId="{137314C6-A51F-45D0-9F53-18A47FB39FBF}" type="presOf" srcId="{7DD50350-DF01-45A5-BC69-A851D7F07EAC}" destId="{324871F7-B8FC-45EC-92D5-6549F0422139}"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EEB2D065-4E29-4872-97A8-2B50D46AE3E4}" type="presOf" srcId="{BEC0164E-A185-4809-8D8F-8D09FA1D7B6B}" destId="{A6ADD763-CC05-4285-9195-4CAA4564A891}" srcOrd="0" destOrd="0" presId="urn:microsoft.com/office/officeart/2005/8/layout/pyramid1"/>
    <dgm:cxn modelId="{F3890D58-D82D-40C4-99E5-B1797856D809}" srcId="{21B27DD9-B017-4ED3-9001-2C9C679612B0}" destId="{A133C0F9-9EE0-4F91-A55F-AD25C102861C}" srcOrd="1" destOrd="0" parTransId="{488A8537-69C9-4D58-AA1D-35C6C6410503}" sibTransId="{2809B5DA-6642-4BE8-8F13-2DBC8C0F3057}"/>
    <dgm:cxn modelId="{3BCBDBE2-FBAE-408E-B022-0CABB8CD567F}" type="presOf" srcId="{21B27DD9-B017-4ED3-9001-2C9C679612B0}" destId="{93BD6EFC-9BE4-45EF-BD9D-6E993B1A9471}" srcOrd="0" destOrd="0" presId="urn:microsoft.com/office/officeart/2005/8/layout/pyramid1"/>
    <dgm:cxn modelId="{773E95C3-20E0-4286-89AC-88A9BDACCFCB}" type="presParOf" srcId="{93BD6EFC-9BE4-45EF-BD9D-6E993B1A9471}" destId="{87246D33-145C-4B25-9F27-37CFA618CFC1}" srcOrd="0" destOrd="0" presId="urn:microsoft.com/office/officeart/2005/8/layout/pyramid1"/>
    <dgm:cxn modelId="{639173CC-E22C-4D69-ACAB-70BEA4EE51E2}" type="presParOf" srcId="{87246D33-145C-4B25-9F27-37CFA618CFC1}" destId="{324871F7-B8FC-45EC-92D5-6549F0422139}" srcOrd="0" destOrd="0" presId="urn:microsoft.com/office/officeart/2005/8/layout/pyramid1"/>
    <dgm:cxn modelId="{7F8B39B6-8D99-4971-BE06-9D4E195D3B7B}" type="presParOf" srcId="{87246D33-145C-4B25-9F27-37CFA618CFC1}" destId="{37F32000-E722-4F40-9FEA-6206AE6E8123}" srcOrd="1" destOrd="0" presId="urn:microsoft.com/office/officeart/2005/8/layout/pyramid1"/>
    <dgm:cxn modelId="{35D2986C-2FC6-4589-9B41-BE8D3C8495B8}" type="presParOf" srcId="{93BD6EFC-9BE4-45EF-BD9D-6E993B1A9471}" destId="{3621EBA6-4A48-44CC-B52D-A7742C1E0C09}" srcOrd="1" destOrd="0" presId="urn:microsoft.com/office/officeart/2005/8/layout/pyramid1"/>
    <dgm:cxn modelId="{07E55ACF-59E0-4D27-B856-EB228E26C250}" type="presParOf" srcId="{3621EBA6-4A48-44CC-B52D-A7742C1E0C09}" destId="{E0FBD682-DC81-46ED-A740-74CA21447BA0}" srcOrd="0" destOrd="0" presId="urn:microsoft.com/office/officeart/2005/8/layout/pyramid1"/>
    <dgm:cxn modelId="{4F56B912-47C8-46F1-A004-6EB06AF35E35}" type="presParOf" srcId="{3621EBA6-4A48-44CC-B52D-A7742C1E0C09}" destId="{94250979-8CC8-4499-B1E5-69A5F9152AE1}" srcOrd="1" destOrd="0" presId="urn:microsoft.com/office/officeart/2005/8/layout/pyramid1"/>
    <dgm:cxn modelId="{FDF5277B-DB03-411A-8535-81DF822FA4FC}" type="presParOf" srcId="{93BD6EFC-9BE4-45EF-BD9D-6E993B1A9471}" destId="{EA0E04CF-1149-4DE5-9E9D-DE818F7EB60A}" srcOrd="2" destOrd="0" presId="urn:microsoft.com/office/officeart/2005/8/layout/pyramid1"/>
    <dgm:cxn modelId="{68842A94-F7CB-4AAD-80B9-6DE1954D30DB}" type="presParOf" srcId="{EA0E04CF-1149-4DE5-9E9D-DE818F7EB60A}" destId="{45CBA07C-CDDA-4A84-9A8A-4D9AA680E3F2}" srcOrd="0" destOrd="0" presId="urn:microsoft.com/office/officeart/2005/8/layout/pyramid1"/>
    <dgm:cxn modelId="{805ADA96-028E-4ADB-8325-E5BF7AA55D66}" type="presParOf" srcId="{EA0E04CF-1149-4DE5-9E9D-DE818F7EB60A}" destId="{B47C7346-1815-46ED-89E8-1DE6954CCC1F}" srcOrd="1" destOrd="0" presId="urn:microsoft.com/office/officeart/2005/8/layout/pyramid1"/>
    <dgm:cxn modelId="{6CF7B4A1-8021-4704-8FBE-34EAAD0CB7C0}" type="presParOf" srcId="{93BD6EFC-9BE4-45EF-BD9D-6E993B1A9471}" destId="{45D491A2-DCC4-4374-B83C-C5FB613F5D0C}" srcOrd="3" destOrd="0" presId="urn:microsoft.com/office/officeart/2005/8/layout/pyramid1"/>
    <dgm:cxn modelId="{483C7E4C-5ACD-4AF9-9915-B02D59883C11}" type="presParOf" srcId="{45D491A2-DCC4-4374-B83C-C5FB613F5D0C}" destId="{A6ADD763-CC05-4285-9195-4CAA4564A891}" srcOrd="0" destOrd="0" presId="urn:microsoft.com/office/officeart/2005/8/layout/pyramid1"/>
    <dgm:cxn modelId="{DEF1A2FA-971C-47B8-98B0-BD02FE073FF1}" type="presParOf" srcId="{45D491A2-DCC4-4374-B83C-C5FB613F5D0C}" destId="{8E75BD81-00C8-4C1F-9BA5-935C87D1EFC4}" srcOrd="1" destOrd="0" presId="urn:microsoft.com/office/officeart/2005/8/layout/pyramid1"/>
    <dgm:cxn modelId="{ECE10FD4-35E8-4D7E-9C56-55F94450D873}" type="presParOf" srcId="{93BD6EFC-9BE4-45EF-BD9D-6E993B1A9471}" destId="{ACF50FEA-6B4F-4BD9-A845-F02F654747B5}" srcOrd="4" destOrd="0" presId="urn:microsoft.com/office/officeart/2005/8/layout/pyramid1"/>
    <dgm:cxn modelId="{6EB87ECC-6D4E-4B95-90A8-F9F868716337}" type="presParOf" srcId="{ACF50FEA-6B4F-4BD9-A845-F02F654747B5}" destId="{3F5290CB-FAC6-4C8D-A59E-BF8CCEDD0DFC}" srcOrd="0" destOrd="0" presId="urn:microsoft.com/office/officeart/2005/8/layout/pyramid1"/>
    <dgm:cxn modelId="{3CECCD53-5BF2-49E2-80B8-CAB293C86B19}"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2CB7234F-A54B-494D-BC8E-8D93192D6B94}" srcId="{21B27DD9-B017-4ED3-9001-2C9C679612B0}" destId="{7DD50350-DF01-45A5-BC69-A851D7F07EAC}" srcOrd="0" destOrd="0" parTransId="{FF22431D-23F5-47D3-84C4-7BC583492204}" sibTransId="{067C9BBC-1199-40D1-9EE6-AAFA5B97D987}"/>
    <dgm:cxn modelId="{1356D873-D2F0-4B07-9142-ED1562D0F91E}" type="presOf" srcId="{3DDE9753-3CBE-4FEB-A7AC-956A68C8FBFA}" destId="{45CBA07C-CDDA-4A84-9A8A-4D9AA680E3F2}" srcOrd="0" destOrd="0" presId="urn:microsoft.com/office/officeart/2005/8/layout/pyramid1"/>
    <dgm:cxn modelId="{54D0BF37-4D72-4903-90B5-CDA5C17D3E6B}" type="presOf" srcId="{A133C0F9-9EE0-4F91-A55F-AD25C102861C}" destId="{E0FBD682-DC81-46ED-A740-74CA21447BA0}" srcOrd="0" destOrd="0" presId="urn:microsoft.com/office/officeart/2005/8/layout/pyramid1"/>
    <dgm:cxn modelId="{9850E2C1-FDED-428B-B7D1-BEE330ECCE83}" type="presOf" srcId="{BEC0164E-A185-4809-8D8F-8D09FA1D7B6B}" destId="{8E75BD81-00C8-4C1F-9BA5-935C87D1EFC4}" srcOrd="1" destOrd="0" presId="urn:microsoft.com/office/officeart/2005/8/layout/pyramid1"/>
    <dgm:cxn modelId="{309F89CB-5F5A-4194-BDAB-148B58D8FF05}" type="presOf" srcId="{A133C0F9-9EE0-4F91-A55F-AD25C102861C}" destId="{94250979-8CC8-4499-B1E5-69A5F9152AE1}" srcOrd="1" destOrd="0" presId="urn:microsoft.com/office/officeart/2005/8/layout/pyramid1"/>
    <dgm:cxn modelId="{C65FA9B1-D07A-487C-BB0B-A366FAA78E5E}" type="presOf" srcId="{7DD50350-DF01-45A5-BC69-A851D7F07EAC}" destId="{37F32000-E722-4F40-9FEA-6206AE6E8123}" srcOrd="1" destOrd="0" presId="urn:microsoft.com/office/officeart/2005/8/layout/pyramid1"/>
    <dgm:cxn modelId="{9FC2F408-484E-4F80-AA3F-9073FD4012E9}" type="presOf" srcId="{3492583A-A571-4EBC-95ED-2F6978D13AB5}" destId="{3F5290CB-FAC6-4C8D-A59E-BF8CCEDD0DFC}"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F16C3AD9-AA9C-45C5-B037-FF2C413AA1B2}" type="presOf" srcId="{3492583A-A571-4EBC-95ED-2F6978D13AB5}" destId="{43C88FEE-A827-4531-8A92-921BEF030429}" srcOrd="1" destOrd="0" presId="urn:microsoft.com/office/officeart/2005/8/layout/pyramid1"/>
    <dgm:cxn modelId="{9C68B0B6-95DD-4DA3-94E3-BF08A552FB45}" type="presOf" srcId="{3DDE9753-3CBE-4FEB-A7AC-956A68C8FBFA}" destId="{B47C7346-1815-46ED-89E8-1DE6954CCC1F}" srcOrd="1" destOrd="0" presId="urn:microsoft.com/office/officeart/2005/8/layout/pyramid1"/>
    <dgm:cxn modelId="{136785A5-47F9-4B92-9EB0-D4C2C235120F}" type="presOf" srcId="{21B27DD9-B017-4ED3-9001-2C9C679612B0}" destId="{93BD6EFC-9BE4-45EF-BD9D-6E993B1A9471}" srcOrd="0" destOrd="0" presId="urn:microsoft.com/office/officeart/2005/8/layout/pyramid1"/>
    <dgm:cxn modelId="{8E71024D-7378-4187-A560-284D60FC0DD4}" type="presOf" srcId="{7DD50350-DF01-45A5-BC69-A851D7F07EAC}" destId="{324871F7-B8FC-45EC-92D5-6549F0422139}"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F3890D58-D82D-40C4-99E5-B1797856D809}" srcId="{21B27DD9-B017-4ED3-9001-2C9C679612B0}" destId="{A133C0F9-9EE0-4F91-A55F-AD25C102861C}" srcOrd="1" destOrd="0" parTransId="{488A8537-69C9-4D58-AA1D-35C6C6410503}" sibTransId="{2809B5DA-6642-4BE8-8F13-2DBC8C0F3057}"/>
    <dgm:cxn modelId="{5066E888-84E5-46C0-B18B-37EDC19CBCEA}" type="presOf" srcId="{BEC0164E-A185-4809-8D8F-8D09FA1D7B6B}" destId="{A6ADD763-CC05-4285-9195-4CAA4564A891}" srcOrd="0" destOrd="0" presId="urn:microsoft.com/office/officeart/2005/8/layout/pyramid1"/>
    <dgm:cxn modelId="{7596898F-C153-4C3E-A0AD-90AF768BC2BF}" type="presParOf" srcId="{93BD6EFC-9BE4-45EF-BD9D-6E993B1A9471}" destId="{87246D33-145C-4B25-9F27-37CFA618CFC1}" srcOrd="0" destOrd="0" presId="urn:microsoft.com/office/officeart/2005/8/layout/pyramid1"/>
    <dgm:cxn modelId="{4CFD4D61-4E29-4B44-9883-8EB1DDE03F4A}" type="presParOf" srcId="{87246D33-145C-4B25-9F27-37CFA618CFC1}" destId="{324871F7-B8FC-45EC-92D5-6549F0422139}" srcOrd="0" destOrd="0" presId="urn:microsoft.com/office/officeart/2005/8/layout/pyramid1"/>
    <dgm:cxn modelId="{F6695FFF-F696-4467-9A81-AE7B7F1E7B25}" type="presParOf" srcId="{87246D33-145C-4B25-9F27-37CFA618CFC1}" destId="{37F32000-E722-4F40-9FEA-6206AE6E8123}" srcOrd="1" destOrd="0" presId="urn:microsoft.com/office/officeart/2005/8/layout/pyramid1"/>
    <dgm:cxn modelId="{081C7820-D484-41C6-83CA-56B174FC2938}" type="presParOf" srcId="{93BD6EFC-9BE4-45EF-BD9D-6E993B1A9471}" destId="{3621EBA6-4A48-44CC-B52D-A7742C1E0C09}" srcOrd="1" destOrd="0" presId="urn:microsoft.com/office/officeart/2005/8/layout/pyramid1"/>
    <dgm:cxn modelId="{786BB8CB-C3C8-443B-A24B-06F05AA0023A}" type="presParOf" srcId="{3621EBA6-4A48-44CC-B52D-A7742C1E0C09}" destId="{E0FBD682-DC81-46ED-A740-74CA21447BA0}" srcOrd="0" destOrd="0" presId="urn:microsoft.com/office/officeart/2005/8/layout/pyramid1"/>
    <dgm:cxn modelId="{3ED6D384-F980-4E1B-8601-3E72D2F18486}" type="presParOf" srcId="{3621EBA6-4A48-44CC-B52D-A7742C1E0C09}" destId="{94250979-8CC8-4499-B1E5-69A5F9152AE1}" srcOrd="1" destOrd="0" presId="urn:microsoft.com/office/officeart/2005/8/layout/pyramid1"/>
    <dgm:cxn modelId="{832C4027-88DE-43E7-9E06-66B5DB51A56A}" type="presParOf" srcId="{93BD6EFC-9BE4-45EF-BD9D-6E993B1A9471}" destId="{EA0E04CF-1149-4DE5-9E9D-DE818F7EB60A}" srcOrd="2" destOrd="0" presId="urn:microsoft.com/office/officeart/2005/8/layout/pyramid1"/>
    <dgm:cxn modelId="{93120094-D9ED-44F6-A04C-9BBE4619E778}" type="presParOf" srcId="{EA0E04CF-1149-4DE5-9E9D-DE818F7EB60A}" destId="{45CBA07C-CDDA-4A84-9A8A-4D9AA680E3F2}" srcOrd="0" destOrd="0" presId="urn:microsoft.com/office/officeart/2005/8/layout/pyramid1"/>
    <dgm:cxn modelId="{DE30E6B9-5144-40F5-8684-163FCA3FE801}" type="presParOf" srcId="{EA0E04CF-1149-4DE5-9E9D-DE818F7EB60A}" destId="{B47C7346-1815-46ED-89E8-1DE6954CCC1F}" srcOrd="1" destOrd="0" presId="urn:microsoft.com/office/officeart/2005/8/layout/pyramid1"/>
    <dgm:cxn modelId="{BE680D36-AE75-42D6-B9F8-0A5F6571003C}" type="presParOf" srcId="{93BD6EFC-9BE4-45EF-BD9D-6E993B1A9471}" destId="{45D491A2-DCC4-4374-B83C-C5FB613F5D0C}" srcOrd="3" destOrd="0" presId="urn:microsoft.com/office/officeart/2005/8/layout/pyramid1"/>
    <dgm:cxn modelId="{BE5FA22F-CD03-49C1-8158-AB848888072C}" type="presParOf" srcId="{45D491A2-DCC4-4374-B83C-C5FB613F5D0C}" destId="{A6ADD763-CC05-4285-9195-4CAA4564A891}" srcOrd="0" destOrd="0" presId="urn:microsoft.com/office/officeart/2005/8/layout/pyramid1"/>
    <dgm:cxn modelId="{FC67CD54-E2AB-41D4-AC30-2A6DF9AC4185}" type="presParOf" srcId="{45D491A2-DCC4-4374-B83C-C5FB613F5D0C}" destId="{8E75BD81-00C8-4C1F-9BA5-935C87D1EFC4}" srcOrd="1" destOrd="0" presId="urn:microsoft.com/office/officeart/2005/8/layout/pyramid1"/>
    <dgm:cxn modelId="{1B3AAC5B-743C-4817-A3C1-A1F7512F28DF}" type="presParOf" srcId="{93BD6EFC-9BE4-45EF-BD9D-6E993B1A9471}" destId="{ACF50FEA-6B4F-4BD9-A845-F02F654747B5}" srcOrd="4" destOrd="0" presId="urn:microsoft.com/office/officeart/2005/8/layout/pyramid1"/>
    <dgm:cxn modelId="{95E8D777-D889-4104-9073-8B42CDB0651C}" type="presParOf" srcId="{ACF50FEA-6B4F-4BD9-A845-F02F654747B5}" destId="{3F5290CB-FAC6-4C8D-A59E-BF8CCEDD0DFC}" srcOrd="0" destOrd="0" presId="urn:microsoft.com/office/officeart/2005/8/layout/pyramid1"/>
    <dgm:cxn modelId="{61539A40-601E-4FAF-B0CC-4E5666FE993E}"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207FFA4E-1373-4E0D-BE89-D8AD8B6A8D12}" type="presOf" srcId="{3492583A-A571-4EBC-95ED-2F6978D13AB5}" destId="{43C88FEE-A827-4531-8A92-921BEF030429}" srcOrd="1" destOrd="0" presId="urn:microsoft.com/office/officeart/2005/8/layout/pyramid1"/>
    <dgm:cxn modelId="{2CB7234F-A54B-494D-BC8E-8D93192D6B94}" srcId="{21B27DD9-B017-4ED3-9001-2C9C679612B0}" destId="{7DD50350-DF01-45A5-BC69-A851D7F07EAC}" srcOrd="0" destOrd="0" parTransId="{FF22431D-23F5-47D3-84C4-7BC583492204}" sibTransId="{067C9BBC-1199-40D1-9EE6-AAFA5B97D987}"/>
    <dgm:cxn modelId="{8F53A59D-FAE6-4630-A147-66F99857C833}" type="presOf" srcId="{3DDE9753-3CBE-4FEB-A7AC-956A68C8FBFA}" destId="{B47C7346-1815-46ED-89E8-1DE6954CCC1F}" srcOrd="1" destOrd="0" presId="urn:microsoft.com/office/officeart/2005/8/layout/pyramid1"/>
    <dgm:cxn modelId="{A75C3B91-DF83-4646-B770-93AF3B16B7B1}" type="presOf" srcId="{7DD50350-DF01-45A5-BC69-A851D7F07EAC}" destId="{37F32000-E722-4F40-9FEA-6206AE6E8123}" srcOrd="1" destOrd="0" presId="urn:microsoft.com/office/officeart/2005/8/layout/pyramid1"/>
    <dgm:cxn modelId="{B2073D13-A82E-4BC0-8C41-D28727618A07}" type="presOf" srcId="{3DDE9753-3CBE-4FEB-A7AC-956A68C8FBFA}" destId="{45CBA07C-CDDA-4A84-9A8A-4D9AA680E3F2}" srcOrd="0" destOrd="0" presId="urn:microsoft.com/office/officeart/2005/8/layout/pyramid1"/>
    <dgm:cxn modelId="{867691AC-7AFE-4D04-8572-86DA2158B6F1}" type="presOf" srcId="{BEC0164E-A185-4809-8D8F-8D09FA1D7B6B}" destId="{8E75BD81-00C8-4C1F-9BA5-935C87D1EFC4}" srcOrd="1"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6E2C281C-3021-4260-8DDC-41B133CEDD3A}" type="presOf" srcId="{A133C0F9-9EE0-4F91-A55F-AD25C102861C}" destId="{94250979-8CC8-4499-B1E5-69A5F9152AE1}" srcOrd="1" destOrd="0" presId="urn:microsoft.com/office/officeart/2005/8/layout/pyramid1"/>
    <dgm:cxn modelId="{27D34714-6262-4B5E-BB59-EE8D0BC8FC4C}" type="presOf" srcId="{A133C0F9-9EE0-4F91-A55F-AD25C102861C}" destId="{E0FBD682-DC81-46ED-A740-74CA21447BA0}" srcOrd="0" destOrd="0" presId="urn:microsoft.com/office/officeart/2005/8/layout/pyramid1"/>
    <dgm:cxn modelId="{E9C04912-0A92-4601-847E-695DDE80D583}" type="presOf" srcId="{BEC0164E-A185-4809-8D8F-8D09FA1D7B6B}" destId="{A6ADD763-CC05-4285-9195-4CAA4564A891}" srcOrd="0" destOrd="0" presId="urn:microsoft.com/office/officeart/2005/8/layout/pyramid1"/>
    <dgm:cxn modelId="{83795C84-755D-4705-BA03-CA59512FBE2B}" type="presOf" srcId="{7DD50350-DF01-45A5-BC69-A851D7F07EAC}" destId="{324871F7-B8FC-45EC-92D5-6549F0422139}" srcOrd="0" destOrd="0" presId="urn:microsoft.com/office/officeart/2005/8/layout/pyramid1"/>
    <dgm:cxn modelId="{B6B3488C-53D7-457B-9C7A-CD1FF7F60067}" type="presOf" srcId="{21B27DD9-B017-4ED3-9001-2C9C679612B0}" destId="{93BD6EFC-9BE4-45EF-BD9D-6E993B1A9471}"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4C8A3319-D196-49BB-9AF1-D52174215EBF}" type="presOf" srcId="{3492583A-A571-4EBC-95ED-2F6978D13AB5}" destId="{3F5290CB-FAC6-4C8D-A59E-BF8CCEDD0DFC}" srcOrd="0" destOrd="0" presId="urn:microsoft.com/office/officeart/2005/8/layout/pyramid1"/>
    <dgm:cxn modelId="{F3890D58-D82D-40C4-99E5-B1797856D809}" srcId="{21B27DD9-B017-4ED3-9001-2C9C679612B0}" destId="{A133C0F9-9EE0-4F91-A55F-AD25C102861C}" srcOrd="1" destOrd="0" parTransId="{488A8537-69C9-4D58-AA1D-35C6C6410503}" sibTransId="{2809B5DA-6642-4BE8-8F13-2DBC8C0F3057}"/>
    <dgm:cxn modelId="{B3E67FC8-3BE9-4D32-8A83-04D00F02ECD5}" type="presParOf" srcId="{93BD6EFC-9BE4-45EF-BD9D-6E993B1A9471}" destId="{87246D33-145C-4B25-9F27-37CFA618CFC1}" srcOrd="0" destOrd="0" presId="urn:microsoft.com/office/officeart/2005/8/layout/pyramid1"/>
    <dgm:cxn modelId="{C29A1B20-2F55-4088-9289-74F11310C3B2}" type="presParOf" srcId="{87246D33-145C-4B25-9F27-37CFA618CFC1}" destId="{324871F7-B8FC-45EC-92D5-6549F0422139}" srcOrd="0" destOrd="0" presId="urn:microsoft.com/office/officeart/2005/8/layout/pyramid1"/>
    <dgm:cxn modelId="{0607E60D-D478-46EC-B1F9-E75193F3DD2B}" type="presParOf" srcId="{87246D33-145C-4B25-9F27-37CFA618CFC1}" destId="{37F32000-E722-4F40-9FEA-6206AE6E8123}" srcOrd="1" destOrd="0" presId="urn:microsoft.com/office/officeart/2005/8/layout/pyramid1"/>
    <dgm:cxn modelId="{E82781C5-DE33-413D-A082-127D888D2F51}" type="presParOf" srcId="{93BD6EFC-9BE4-45EF-BD9D-6E993B1A9471}" destId="{3621EBA6-4A48-44CC-B52D-A7742C1E0C09}" srcOrd="1" destOrd="0" presId="urn:microsoft.com/office/officeart/2005/8/layout/pyramid1"/>
    <dgm:cxn modelId="{6B237467-BDD9-4F4C-974F-E5D8EED69463}" type="presParOf" srcId="{3621EBA6-4A48-44CC-B52D-A7742C1E0C09}" destId="{E0FBD682-DC81-46ED-A740-74CA21447BA0}" srcOrd="0" destOrd="0" presId="urn:microsoft.com/office/officeart/2005/8/layout/pyramid1"/>
    <dgm:cxn modelId="{0D4BBE65-9946-406E-B35C-555B4A5A7FED}" type="presParOf" srcId="{3621EBA6-4A48-44CC-B52D-A7742C1E0C09}" destId="{94250979-8CC8-4499-B1E5-69A5F9152AE1}" srcOrd="1" destOrd="0" presId="urn:microsoft.com/office/officeart/2005/8/layout/pyramid1"/>
    <dgm:cxn modelId="{5A50AA22-1B2D-4649-AA14-7B0E2F7D5A10}" type="presParOf" srcId="{93BD6EFC-9BE4-45EF-BD9D-6E993B1A9471}" destId="{EA0E04CF-1149-4DE5-9E9D-DE818F7EB60A}" srcOrd="2" destOrd="0" presId="urn:microsoft.com/office/officeart/2005/8/layout/pyramid1"/>
    <dgm:cxn modelId="{76C49014-56D4-4D40-B139-C6B1C48EC851}" type="presParOf" srcId="{EA0E04CF-1149-4DE5-9E9D-DE818F7EB60A}" destId="{45CBA07C-CDDA-4A84-9A8A-4D9AA680E3F2}" srcOrd="0" destOrd="0" presId="urn:microsoft.com/office/officeart/2005/8/layout/pyramid1"/>
    <dgm:cxn modelId="{F7F06B62-DEBC-49F3-BB0A-C9784BC14AFE}" type="presParOf" srcId="{EA0E04CF-1149-4DE5-9E9D-DE818F7EB60A}" destId="{B47C7346-1815-46ED-89E8-1DE6954CCC1F}" srcOrd="1" destOrd="0" presId="urn:microsoft.com/office/officeart/2005/8/layout/pyramid1"/>
    <dgm:cxn modelId="{AB89E8B1-7111-4942-8A48-DB0E1A8511D6}" type="presParOf" srcId="{93BD6EFC-9BE4-45EF-BD9D-6E993B1A9471}" destId="{45D491A2-DCC4-4374-B83C-C5FB613F5D0C}" srcOrd="3" destOrd="0" presId="urn:microsoft.com/office/officeart/2005/8/layout/pyramid1"/>
    <dgm:cxn modelId="{6FA7D044-EF7D-480A-A612-29BDEF560B75}" type="presParOf" srcId="{45D491A2-DCC4-4374-B83C-C5FB613F5D0C}" destId="{A6ADD763-CC05-4285-9195-4CAA4564A891}" srcOrd="0" destOrd="0" presId="urn:microsoft.com/office/officeart/2005/8/layout/pyramid1"/>
    <dgm:cxn modelId="{99196065-F680-4611-B651-88D5D4A4F9AE}" type="presParOf" srcId="{45D491A2-DCC4-4374-B83C-C5FB613F5D0C}" destId="{8E75BD81-00C8-4C1F-9BA5-935C87D1EFC4}" srcOrd="1" destOrd="0" presId="urn:microsoft.com/office/officeart/2005/8/layout/pyramid1"/>
    <dgm:cxn modelId="{4F0A2D36-48F7-416E-8FD2-69EA6D1AD55C}" type="presParOf" srcId="{93BD6EFC-9BE4-45EF-BD9D-6E993B1A9471}" destId="{ACF50FEA-6B4F-4BD9-A845-F02F654747B5}" srcOrd="4" destOrd="0" presId="urn:microsoft.com/office/officeart/2005/8/layout/pyramid1"/>
    <dgm:cxn modelId="{CD4728F8-D69A-454E-8AA4-AF8E1C3BAFB8}" type="presParOf" srcId="{ACF50FEA-6B4F-4BD9-A845-F02F654747B5}" destId="{3F5290CB-FAC6-4C8D-A59E-BF8CCEDD0DFC}" srcOrd="0" destOrd="0" presId="urn:microsoft.com/office/officeart/2005/8/layout/pyramid1"/>
    <dgm:cxn modelId="{6D688246-F88D-44D5-B5B8-42579FE44392}"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2364" custLinFactNeighborY="16693">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1205ACA8-EBCC-450B-8D09-3BF714BFEEC1}" type="presOf" srcId="{BEC0164E-A185-4809-8D8F-8D09FA1D7B6B}" destId="{8E75BD81-00C8-4C1F-9BA5-935C87D1EFC4}" srcOrd="1" destOrd="0" presId="urn:microsoft.com/office/officeart/2005/8/layout/pyramid1"/>
    <dgm:cxn modelId="{2CB7234F-A54B-494D-BC8E-8D93192D6B94}" srcId="{21B27DD9-B017-4ED3-9001-2C9C679612B0}" destId="{7DD50350-DF01-45A5-BC69-A851D7F07EAC}" srcOrd="0" destOrd="0" parTransId="{FF22431D-23F5-47D3-84C4-7BC583492204}" sibTransId="{067C9BBC-1199-40D1-9EE6-AAFA5B97D987}"/>
    <dgm:cxn modelId="{FDD09758-7BDA-4B2B-A102-079F896F5234}" type="presOf" srcId="{3DDE9753-3CBE-4FEB-A7AC-956A68C8FBFA}" destId="{45CBA07C-CDDA-4A84-9A8A-4D9AA680E3F2}"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1412675E-BEB5-4F45-A231-3E04EC6CF3BD}" type="presOf" srcId="{7DD50350-DF01-45A5-BC69-A851D7F07EAC}" destId="{324871F7-B8FC-45EC-92D5-6549F0422139}" srcOrd="0" destOrd="0" presId="urn:microsoft.com/office/officeart/2005/8/layout/pyramid1"/>
    <dgm:cxn modelId="{4872B36D-4743-4F39-9BDE-FDC20CC489A6}" type="presOf" srcId="{21B27DD9-B017-4ED3-9001-2C9C679612B0}" destId="{93BD6EFC-9BE4-45EF-BD9D-6E993B1A9471}" srcOrd="0" destOrd="0" presId="urn:microsoft.com/office/officeart/2005/8/layout/pyramid1"/>
    <dgm:cxn modelId="{4A5C014B-EE99-4839-AC26-645E9219CEC2}" type="presOf" srcId="{7DD50350-DF01-45A5-BC69-A851D7F07EAC}" destId="{37F32000-E722-4F40-9FEA-6206AE6E8123}" srcOrd="1" destOrd="0" presId="urn:microsoft.com/office/officeart/2005/8/layout/pyramid1"/>
    <dgm:cxn modelId="{945B36E0-3019-4BE2-AC12-33787DD3C4CF}" type="presOf" srcId="{A133C0F9-9EE0-4F91-A55F-AD25C102861C}" destId="{E0FBD682-DC81-46ED-A740-74CA21447BA0}" srcOrd="0" destOrd="0" presId="urn:microsoft.com/office/officeart/2005/8/layout/pyramid1"/>
    <dgm:cxn modelId="{4B5A6A0A-3217-4E69-880B-8D90651A9E22}" type="presOf" srcId="{BEC0164E-A185-4809-8D8F-8D09FA1D7B6B}" destId="{A6ADD763-CC05-4285-9195-4CAA4564A891}" srcOrd="0" destOrd="0" presId="urn:microsoft.com/office/officeart/2005/8/layout/pyramid1"/>
    <dgm:cxn modelId="{30A70AC6-72B2-4BCE-8A50-AF70B500F8EA}" type="presOf" srcId="{3492583A-A571-4EBC-95ED-2F6978D13AB5}" destId="{3F5290CB-FAC6-4C8D-A59E-BF8CCEDD0DFC}"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6D8BAE66-FC1A-4033-8D78-D06415D32209}" type="presOf" srcId="{3492583A-A571-4EBC-95ED-2F6978D13AB5}" destId="{43C88FEE-A827-4531-8A92-921BEF030429}" srcOrd="1" destOrd="0" presId="urn:microsoft.com/office/officeart/2005/8/layout/pyramid1"/>
    <dgm:cxn modelId="{8CE02C5F-CADF-431E-99C6-01EF92709FA6}" type="presOf" srcId="{3DDE9753-3CBE-4FEB-A7AC-956A68C8FBFA}" destId="{B47C7346-1815-46ED-89E8-1DE6954CCC1F}" srcOrd="1" destOrd="0" presId="urn:microsoft.com/office/officeart/2005/8/layout/pyramid1"/>
    <dgm:cxn modelId="{F91706E9-B6E9-4251-B04F-FA63D1A1C66F}" type="presOf" srcId="{A133C0F9-9EE0-4F91-A55F-AD25C102861C}" destId="{94250979-8CC8-4499-B1E5-69A5F9152AE1}" srcOrd="1" destOrd="0" presId="urn:microsoft.com/office/officeart/2005/8/layout/pyramid1"/>
    <dgm:cxn modelId="{F3890D58-D82D-40C4-99E5-B1797856D809}" srcId="{21B27DD9-B017-4ED3-9001-2C9C679612B0}" destId="{A133C0F9-9EE0-4F91-A55F-AD25C102861C}" srcOrd="1" destOrd="0" parTransId="{488A8537-69C9-4D58-AA1D-35C6C6410503}" sibTransId="{2809B5DA-6642-4BE8-8F13-2DBC8C0F3057}"/>
    <dgm:cxn modelId="{3766E20D-A964-4B68-AB72-BE4C416CCDEE}" type="presParOf" srcId="{93BD6EFC-9BE4-45EF-BD9D-6E993B1A9471}" destId="{87246D33-145C-4B25-9F27-37CFA618CFC1}" srcOrd="0" destOrd="0" presId="urn:microsoft.com/office/officeart/2005/8/layout/pyramid1"/>
    <dgm:cxn modelId="{B0FB46B1-7C43-4016-820E-122212B2BC6A}" type="presParOf" srcId="{87246D33-145C-4B25-9F27-37CFA618CFC1}" destId="{324871F7-B8FC-45EC-92D5-6549F0422139}" srcOrd="0" destOrd="0" presId="urn:microsoft.com/office/officeart/2005/8/layout/pyramid1"/>
    <dgm:cxn modelId="{C434932C-9E18-473A-99CA-DE8DD64A0FF7}" type="presParOf" srcId="{87246D33-145C-4B25-9F27-37CFA618CFC1}" destId="{37F32000-E722-4F40-9FEA-6206AE6E8123}" srcOrd="1" destOrd="0" presId="urn:microsoft.com/office/officeart/2005/8/layout/pyramid1"/>
    <dgm:cxn modelId="{3A0A1CA3-3B95-4A67-B091-C9C308866D72}" type="presParOf" srcId="{93BD6EFC-9BE4-45EF-BD9D-6E993B1A9471}" destId="{3621EBA6-4A48-44CC-B52D-A7742C1E0C09}" srcOrd="1" destOrd="0" presId="urn:microsoft.com/office/officeart/2005/8/layout/pyramid1"/>
    <dgm:cxn modelId="{EE90FCD3-4747-46EC-B473-663D22EC106D}" type="presParOf" srcId="{3621EBA6-4A48-44CC-B52D-A7742C1E0C09}" destId="{E0FBD682-DC81-46ED-A740-74CA21447BA0}" srcOrd="0" destOrd="0" presId="urn:microsoft.com/office/officeart/2005/8/layout/pyramid1"/>
    <dgm:cxn modelId="{38529284-CFA5-4626-A570-E9B1408D0952}" type="presParOf" srcId="{3621EBA6-4A48-44CC-B52D-A7742C1E0C09}" destId="{94250979-8CC8-4499-B1E5-69A5F9152AE1}" srcOrd="1" destOrd="0" presId="urn:microsoft.com/office/officeart/2005/8/layout/pyramid1"/>
    <dgm:cxn modelId="{6B705C0D-1A8A-4ABD-9435-3763CD641458}" type="presParOf" srcId="{93BD6EFC-9BE4-45EF-BD9D-6E993B1A9471}" destId="{EA0E04CF-1149-4DE5-9E9D-DE818F7EB60A}" srcOrd="2" destOrd="0" presId="urn:microsoft.com/office/officeart/2005/8/layout/pyramid1"/>
    <dgm:cxn modelId="{9A7775BB-52F0-449F-820A-283C6F6BE17E}" type="presParOf" srcId="{EA0E04CF-1149-4DE5-9E9D-DE818F7EB60A}" destId="{45CBA07C-CDDA-4A84-9A8A-4D9AA680E3F2}" srcOrd="0" destOrd="0" presId="urn:microsoft.com/office/officeart/2005/8/layout/pyramid1"/>
    <dgm:cxn modelId="{8C54F2BF-2E56-4BA9-9E29-A9BA839F4240}" type="presParOf" srcId="{EA0E04CF-1149-4DE5-9E9D-DE818F7EB60A}" destId="{B47C7346-1815-46ED-89E8-1DE6954CCC1F}" srcOrd="1" destOrd="0" presId="urn:microsoft.com/office/officeart/2005/8/layout/pyramid1"/>
    <dgm:cxn modelId="{490286C7-D826-47DF-AB3B-35A1EDF643D6}" type="presParOf" srcId="{93BD6EFC-9BE4-45EF-BD9D-6E993B1A9471}" destId="{45D491A2-DCC4-4374-B83C-C5FB613F5D0C}" srcOrd="3" destOrd="0" presId="urn:microsoft.com/office/officeart/2005/8/layout/pyramid1"/>
    <dgm:cxn modelId="{C5975956-F736-4EDA-AA29-915281A795C1}" type="presParOf" srcId="{45D491A2-DCC4-4374-B83C-C5FB613F5D0C}" destId="{A6ADD763-CC05-4285-9195-4CAA4564A891}" srcOrd="0" destOrd="0" presId="urn:microsoft.com/office/officeart/2005/8/layout/pyramid1"/>
    <dgm:cxn modelId="{7F23F08B-B389-4258-8559-E7A5238C6E95}" type="presParOf" srcId="{45D491A2-DCC4-4374-B83C-C5FB613F5D0C}" destId="{8E75BD81-00C8-4C1F-9BA5-935C87D1EFC4}" srcOrd="1" destOrd="0" presId="urn:microsoft.com/office/officeart/2005/8/layout/pyramid1"/>
    <dgm:cxn modelId="{CB04F5D3-A78F-4EC3-A774-3F4464B4AB35}" type="presParOf" srcId="{93BD6EFC-9BE4-45EF-BD9D-6E993B1A9471}" destId="{ACF50FEA-6B4F-4BD9-A845-F02F654747B5}" srcOrd="4" destOrd="0" presId="urn:microsoft.com/office/officeart/2005/8/layout/pyramid1"/>
    <dgm:cxn modelId="{62EA5460-37C4-4A89-A16B-329BED603019}" type="presParOf" srcId="{ACF50FEA-6B4F-4BD9-A845-F02F654747B5}" destId="{3F5290CB-FAC6-4C8D-A59E-BF8CCEDD0DFC}" srcOrd="0" destOrd="0" presId="urn:microsoft.com/office/officeart/2005/8/layout/pyramid1"/>
    <dgm:cxn modelId="{1B1F6574-A16B-42C2-A121-148C6F78DEA6}"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ea typeface="Open Sans Condensed" panose="020B0806030504020204" pitchFamily="34" charset="0"/>
              <a:cs typeface="Open Sans Condensed" panose="020B0806030504020204" pitchFamily="34" charset="0"/>
            </a:rPr>
            <a:t>1</a:t>
          </a:r>
          <a:endParaRPr lang="en-US" sz="280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ea typeface="Open Sans Condensed" panose="020B0806030504020204" pitchFamily="34" charset="0"/>
              <a:cs typeface="Open Sans Condensed" panose="020B0806030504020204" pitchFamily="34" charset="0"/>
            </a:rPr>
            <a:t>10</a:t>
          </a:r>
          <a:endParaRPr lang="en-US" sz="280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ea typeface="Open Sans Condensed" panose="020B0806030504020204" pitchFamily="34" charset="0"/>
              <a:cs typeface="Open Sans Condensed" panose="020B0806030504020204" pitchFamily="34" charset="0"/>
            </a:rPr>
            <a:t>100</a:t>
          </a:r>
          <a:endParaRPr lang="en-US" sz="280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ea typeface="Open Sans Condensed" panose="020B0806030504020204" pitchFamily="34" charset="0"/>
              <a:cs typeface="Open Sans Condensed" panose="020B0806030504020204" pitchFamily="34" charset="0"/>
            </a:rPr>
            <a:t>1,000</a:t>
          </a:r>
          <a:endParaRPr lang="en-US" sz="280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10</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100</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1,000</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10</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100</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1,000</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pPr>
              <a:defRPr/>
            </a:pPr>
            <a:fld id="{A2B73505-A601-404A-B792-FCE9794CF856}" type="datetimeFigureOut">
              <a:rPr lang="en-US"/>
              <a:pPr>
                <a:defRPr/>
              </a:pPr>
              <a:t>12/11/2015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pPr>
              <a:defRPr/>
            </a:pPr>
            <a:fld id="{5D1428F7-4DD2-48DF-8F02-A873AB3A2898}" type="slidenum">
              <a:rPr lang="en-US"/>
              <a:pPr>
                <a:defRPr/>
              </a:pPr>
              <a:t>‹#›</a:t>
            </a:fld>
            <a:endParaRPr lang="en-US"/>
          </a:p>
        </p:txBody>
      </p:sp>
    </p:spTree>
    <p:extLst>
      <p:ext uri="{BB962C8B-B14F-4D97-AF65-F5344CB8AC3E}">
        <p14:creationId xmlns:p14="http://schemas.microsoft.com/office/powerpoint/2010/main" val="1121759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b="0">
                <a:latin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393700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b="0">
                <a:latin typeface="Arial" charset="0"/>
                <a:cs typeface="Arial" charset="0"/>
              </a:defRPr>
            </a:lvl1pPr>
          </a:lstStyle>
          <a:p>
            <a:pPr>
              <a:defRPr/>
            </a:pPr>
            <a:endParaRPr lang="en-US"/>
          </a:p>
        </p:txBody>
      </p:sp>
      <p:sp>
        <p:nvSpPr>
          <p:cNvPr id="167940" name="Rectangle 4"/>
          <p:cNvSpPr>
            <a:spLocks noGrp="1" noRot="1" noChangeAspect="1" noChangeArrowheads="1" noTextEdit="1"/>
          </p:cNvSpPr>
          <p:nvPr>
            <p:ph type="sldImg" idx="2"/>
          </p:nvPr>
        </p:nvSpPr>
        <p:spPr bwMode="auto">
          <a:xfrm>
            <a:off x="828675" y="692150"/>
            <a:ext cx="52927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b="0">
                <a:latin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93700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b="0">
                <a:latin typeface="Arial" charset="0"/>
                <a:cs typeface="Arial" charset="0"/>
              </a:defRPr>
            </a:lvl1pPr>
          </a:lstStyle>
          <a:p>
            <a:pPr>
              <a:defRPr/>
            </a:pPr>
            <a:fld id="{C44968E1-1072-466F-8079-5B5BFC53D02E}" type="slidenum">
              <a:rPr lang="en-US"/>
              <a:pPr>
                <a:defRPr/>
              </a:pPr>
              <a:t>‹#›</a:t>
            </a:fld>
            <a:endParaRPr lang="en-US"/>
          </a:p>
        </p:txBody>
      </p:sp>
    </p:spTree>
    <p:extLst>
      <p:ext uri="{BB962C8B-B14F-4D97-AF65-F5344CB8AC3E}">
        <p14:creationId xmlns:p14="http://schemas.microsoft.com/office/powerpoint/2010/main" val="18444912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48" kern="1200">
        <a:solidFill>
          <a:schemeClr val="tx1"/>
        </a:solidFill>
        <a:latin typeface="Arial" charset="0"/>
        <a:ea typeface="+mn-ea"/>
        <a:cs typeface="Arial" charset="0"/>
      </a:defRPr>
    </a:lvl1pPr>
    <a:lvl2pPr marL="462363" algn="l" rtl="0" eaLnBrk="0" fontAlgn="base" hangingPunct="0">
      <a:spcBef>
        <a:spcPct val="30000"/>
      </a:spcBef>
      <a:spcAft>
        <a:spcPct val="0"/>
      </a:spcAft>
      <a:defRPr sz="1248" kern="1200">
        <a:solidFill>
          <a:schemeClr val="tx1"/>
        </a:solidFill>
        <a:latin typeface="Arial" charset="0"/>
        <a:ea typeface="+mn-ea"/>
        <a:cs typeface="Arial" charset="0"/>
      </a:defRPr>
    </a:lvl2pPr>
    <a:lvl3pPr marL="924726" algn="l" rtl="0" eaLnBrk="0" fontAlgn="base" hangingPunct="0">
      <a:spcBef>
        <a:spcPct val="30000"/>
      </a:spcBef>
      <a:spcAft>
        <a:spcPct val="0"/>
      </a:spcAft>
      <a:defRPr sz="1248" kern="1200">
        <a:solidFill>
          <a:schemeClr val="tx1"/>
        </a:solidFill>
        <a:latin typeface="Arial" charset="0"/>
        <a:ea typeface="+mn-ea"/>
        <a:cs typeface="Arial" charset="0"/>
      </a:defRPr>
    </a:lvl3pPr>
    <a:lvl4pPr marL="1387090" algn="l" rtl="0" eaLnBrk="0" fontAlgn="base" hangingPunct="0">
      <a:spcBef>
        <a:spcPct val="30000"/>
      </a:spcBef>
      <a:spcAft>
        <a:spcPct val="0"/>
      </a:spcAft>
      <a:defRPr sz="1248" kern="1200">
        <a:solidFill>
          <a:schemeClr val="tx1"/>
        </a:solidFill>
        <a:latin typeface="Arial" charset="0"/>
        <a:ea typeface="+mn-ea"/>
        <a:cs typeface="Arial" charset="0"/>
      </a:defRPr>
    </a:lvl4pPr>
    <a:lvl5pPr marL="1849453" algn="l" rtl="0" eaLnBrk="0" fontAlgn="base" hangingPunct="0">
      <a:spcBef>
        <a:spcPct val="30000"/>
      </a:spcBef>
      <a:spcAft>
        <a:spcPct val="0"/>
      </a:spcAft>
      <a:defRPr sz="1248" kern="1200">
        <a:solidFill>
          <a:schemeClr val="tx1"/>
        </a:solidFill>
        <a:latin typeface="Arial" charset="0"/>
        <a:ea typeface="+mn-ea"/>
        <a:cs typeface="Arial" charset="0"/>
      </a:defRPr>
    </a:lvl5pPr>
    <a:lvl6pPr marL="2311816" algn="l" defTabSz="924726" rtl="0" eaLnBrk="1" latinLnBrk="0" hangingPunct="1">
      <a:defRPr sz="1248" kern="1200">
        <a:solidFill>
          <a:schemeClr val="tx1"/>
        </a:solidFill>
        <a:latin typeface="+mn-lt"/>
        <a:ea typeface="+mn-ea"/>
        <a:cs typeface="+mn-cs"/>
      </a:defRPr>
    </a:lvl6pPr>
    <a:lvl7pPr marL="2774179" algn="l" defTabSz="924726" rtl="0" eaLnBrk="1" latinLnBrk="0" hangingPunct="1">
      <a:defRPr sz="1248" kern="1200">
        <a:solidFill>
          <a:schemeClr val="tx1"/>
        </a:solidFill>
        <a:latin typeface="+mn-lt"/>
        <a:ea typeface="+mn-ea"/>
        <a:cs typeface="+mn-cs"/>
      </a:defRPr>
    </a:lvl7pPr>
    <a:lvl8pPr marL="3236544" algn="l" defTabSz="924726" rtl="0" eaLnBrk="1" latinLnBrk="0" hangingPunct="1">
      <a:defRPr sz="1248" kern="1200">
        <a:solidFill>
          <a:schemeClr val="tx1"/>
        </a:solidFill>
        <a:latin typeface="+mn-lt"/>
        <a:ea typeface="+mn-ea"/>
        <a:cs typeface="+mn-cs"/>
      </a:defRPr>
    </a:lvl8pPr>
    <a:lvl9pPr marL="3698907" algn="l" defTabSz="924726" rtl="0" eaLnBrk="1" latinLnBrk="0" hangingPunct="1">
      <a:defRPr sz="124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828675" y="692150"/>
            <a:ext cx="5292725" cy="3463925"/>
          </a:xfrm>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Tahoma" pitchFamily="34" charset="0"/>
                <a:cs typeface="Tahoma" pitchFamily="34" charset="0"/>
              </a:rPr>
              <a:t>Welcome to this training presentation on </a:t>
            </a:r>
            <a:r>
              <a:rPr lang="en-US" altLang="en-US" b="1" dirty="0" smtClean="0">
                <a:latin typeface="Tahoma" pitchFamily="34" charset="0"/>
                <a:cs typeface="Tahoma" pitchFamily="34" charset="0"/>
              </a:rPr>
              <a:t>Incident</a:t>
            </a:r>
            <a:r>
              <a:rPr lang="en-US" altLang="en-US" b="1" baseline="0" dirty="0" smtClean="0">
                <a:latin typeface="Tahoma" pitchFamily="34" charset="0"/>
                <a:cs typeface="Tahoma" pitchFamily="34" charset="0"/>
              </a:rPr>
              <a:t> Investigation and Analysis</a:t>
            </a:r>
            <a:r>
              <a:rPr lang="en-US" altLang="en-US" b="1" dirty="0" smtClean="0">
                <a:latin typeface="Tahoma" pitchFamily="34" charset="0"/>
                <a:cs typeface="Tahoma" pitchFamily="34" charset="0"/>
              </a:rPr>
              <a:t>.</a:t>
            </a:r>
          </a:p>
          <a:p>
            <a:pPr eaLnBrk="1" hangingPunct="1">
              <a:spcBef>
                <a:spcPct val="0"/>
              </a:spcBef>
            </a:pPr>
            <a:endParaRPr lang="en-US" altLang="en-US" dirty="0" smtClean="0">
              <a:latin typeface="Tahoma" pitchFamily="34" charset="0"/>
              <a:cs typeface="Tahoma" pitchFamily="34" charset="0"/>
            </a:endParaRPr>
          </a:p>
          <a:p>
            <a:pPr eaLnBrk="1" hangingPunct="1">
              <a:spcBef>
                <a:spcPct val="0"/>
              </a:spcBef>
            </a:pPr>
            <a:r>
              <a:rPr lang="en-US" altLang="en-US" dirty="0" smtClean="0">
                <a:latin typeface="Tahoma" pitchFamily="34" charset="0"/>
                <a:cs typeface="Tahoma" pitchFamily="34" charset="0"/>
              </a:rPr>
              <a:t>Thank you for doing your best to learn this important information.</a:t>
            </a:r>
          </a:p>
          <a:p>
            <a:endParaRPr lang="en-US" altLang="en-US" dirty="0" smtClean="0">
              <a:latin typeface="Tahoma" pitchFamily="34" charset="0"/>
              <a:cs typeface="Tahoma" pitchFamily="34" charset="0"/>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9B1CDAD-31D0-4384-8313-8192674B1A06}"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87264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400" baseline="0" dirty="0" smtClean="0">
                <a:latin typeface="Arial" panose="020B0604020202020204" pitchFamily="34" charset="0"/>
                <a:cs typeface="Arial" panose="020B0604020202020204" pitchFamily="34" charset="0"/>
              </a:rPr>
              <a:t>...there is likely to be one serious injury or fatality.</a:t>
            </a: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162410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48" kern="1200" dirty="0" smtClean="0">
                <a:solidFill>
                  <a:schemeClr val="tx1"/>
                </a:solidFill>
                <a:effectLst/>
                <a:latin typeface="Arial" charset="0"/>
                <a:ea typeface="+mn-ea"/>
                <a:cs typeface="Arial" charset="0"/>
              </a:rPr>
              <a:t>While serious incidents almost always result in a thorough investigation...</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11</a:t>
            </a:fld>
            <a:endParaRPr lang="en-US" altLang="en-US" smtClean="0"/>
          </a:p>
        </p:txBody>
      </p:sp>
    </p:spTree>
    <p:extLst>
      <p:ext uri="{BB962C8B-B14F-4D97-AF65-F5344CB8AC3E}">
        <p14:creationId xmlns:p14="http://schemas.microsoft.com/office/powerpoint/2010/main" val="2419885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48" kern="1200" dirty="0" smtClean="0">
                <a:solidFill>
                  <a:schemeClr val="tx1"/>
                </a:solidFill>
                <a:effectLst/>
                <a:latin typeface="Arial" charset="0"/>
                <a:ea typeface="+mn-ea"/>
                <a:cs typeface="Arial" charset="0"/>
              </a:rPr>
              <a:t>...minor incidents and observed unsafe behaviors are frequently not looked into...</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12</a:t>
            </a:fld>
            <a:endParaRPr lang="en-US" altLang="en-US" smtClean="0"/>
          </a:p>
        </p:txBody>
      </p:sp>
    </p:spTree>
    <p:extLst>
      <p:ext uri="{BB962C8B-B14F-4D97-AF65-F5344CB8AC3E}">
        <p14:creationId xmlns:p14="http://schemas.microsoft.com/office/powerpoint/2010/main" val="3989315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48" kern="1200" dirty="0" smtClean="0">
                <a:solidFill>
                  <a:schemeClr val="tx1"/>
                </a:solidFill>
                <a:effectLst/>
                <a:latin typeface="Arial" charset="0"/>
                <a:ea typeface="+mn-ea"/>
                <a:cs typeface="Arial" charset="0"/>
              </a:rPr>
              <a:t>...and in many cases go completely undocumented.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13</a:t>
            </a:fld>
            <a:endParaRPr lang="en-US" altLang="en-US" smtClean="0"/>
          </a:p>
        </p:txBody>
      </p:sp>
    </p:spTree>
    <p:extLst>
      <p:ext uri="{BB962C8B-B14F-4D97-AF65-F5344CB8AC3E}">
        <p14:creationId xmlns:p14="http://schemas.microsoft.com/office/powerpoint/2010/main" val="1199879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48" kern="1200" dirty="0" smtClean="0">
                <a:solidFill>
                  <a:schemeClr val="tx1"/>
                </a:solidFill>
                <a:effectLst/>
                <a:latin typeface="Arial" charset="0"/>
                <a:ea typeface="+mn-ea"/>
                <a:cs typeface="Arial" charset="0"/>
              </a:rPr>
              <a:t>However, those near misses and unsafe behaviors are indicators of underlying problems that will eventually lead to a serious incident if not corrected.</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14</a:t>
            </a:fld>
            <a:endParaRPr lang="en-US" altLang="en-US" smtClean="0"/>
          </a:p>
        </p:txBody>
      </p:sp>
    </p:spTree>
    <p:extLst>
      <p:ext uri="{BB962C8B-B14F-4D97-AF65-F5344CB8AC3E}">
        <p14:creationId xmlns:p14="http://schemas.microsoft.com/office/powerpoint/2010/main" val="78261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48" kern="1200" dirty="0" smtClean="0">
                <a:solidFill>
                  <a:schemeClr val="tx1"/>
                </a:solidFill>
                <a:effectLst/>
                <a:latin typeface="Arial" charset="0"/>
                <a:ea typeface="+mn-ea"/>
                <a:cs typeface="Arial" charset="0"/>
              </a:rPr>
              <a:t>Always investigate and document near misses and unsafe behaviors. Addressing the problems they reveal.... </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15</a:t>
            </a:fld>
            <a:endParaRPr lang="en-US" altLang="en-US" smtClean="0"/>
          </a:p>
        </p:txBody>
      </p:sp>
    </p:spTree>
    <p:extLst>
      <p:ext uri="{BB962C8B-B14F-4D97-AF65-F5344CB8AC3E}">
        <p14:creationId xmlns:p14="http://schemas.microsoft.com/office/powerpoint/2010/main" val="408881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48" kern="1200" dirty="0" smtClean="0">
                <a:solidFill>
                  <a:schemeClr val="tx1"/>
                </a:solidFill>
                <a:effectLst/>
                <a:latin typeface="Arial" charset="0"/>
                <a:ea typeface="+mn-ea"/>
                <a:cs typeface="Arial" charset="0"/>
              </a:rPr>
              <a:t>.... is key to preventing serious incidents. In addition, near misses, like incidents, must be properly reported.</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16</a:t>
            </a:fld>
            <a:endParaRPr lang="en-US" altLang="en-US" smtClean="0"/>
          </a:p>
        </p:txBody>
      </p:sp>
    </p:spTree>
    <p:extLst>
      <p:ext uri="{BB962C8B-B14F-4D97-AF65-F5344CB8AC3E}">
        <p14:creationId xmlns:p14="http://schemas.microsoft.com/office/powerpoint/2010/main" val="308020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17</a:t>
            </a:fld>
            <a:endParaRPr lang="en-US" altLang="en-US" smtClean="0"/>
          </a:p>
        </p:txBody>
      </p:sp>
    </p:spTree>
    <p:extLst>
      <p:ext uri="{BB962C8B-B14F-4D97-AF65-F5344CB8AC3E}">
        <p14:creationId xmlns:p14="http://schemas.microsoft.com/office/powerpoint/2010/main" val="2973701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18</a:t>
            </a:fld>
            <a:endParaRPr lang="en-US" altLang="en-US" smtClean="0"/>
          </a:p>
        </p:txBody>
      </p:sp>
    </p:spTree>
    <p:extLst>
      <p:ext uri="{BB962C8B-B14F-4D97-AF65-F5344CB8AC3E}">
        <p14:creationId xmlns:p14="http://schemas.microsoft.com/office/powerpoint/2010/main" val="29779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19</a:t>
            </a:fld>
            <a:endParaRPr lang="en-US" altLang="en-US" smtClean="0"/>
          </a:p>
        </p:txBody>
      </p:sp>
    </p:spTree>
    <p:extLst>
      <p:ext uri="{BB962C8B-B14F-4D97-AF65-F5344CB8AC3E}">
        <p14:creationId xmlns:p14="http://schemas.microsoft.com/office/powerpoint/2010/main" val="80835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xfrm>
            <a:off x="835025" y="701675"/>
            <a:ext cx="5280025" cy="3454400"/>
          </a:xfrm>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ahoma" pitchFamily="34" charset="0"/>
              <a:cs typeface="Tahoma" pitchFamily="34" charset="0"/>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CF4CE050-569C-494C-A347-53AA7ED8DDCE}" type="slidenum">
              <a:rPr lang="en-US" altLang="en-US" smtClean="0"/>
              <a:pPr eaLnBrk="1" hangingPunct="1">
                <a:spcBef>
                  <a:spcPct val="0"/>
                </a:spcBef>
              </a:pPr>
              <a:t>2</a:t>
            </a:fld>
            <a:endParaRPr lang="en-US" altLang="en-US" smtClean="0"/>
          </a:p>
        </p:txBody>
      </p:sp>
    </p:spTree>
    <p:extLst>
      <p:ext uri="{BB962C8B-B14F-4D97-AF65-F5344CB8AC3E}">
        <p14:creationId xmlns:p14="http://schemas.microsoft.com/office/powerpoint/2010/main" val="2233510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828675" y="692150"/>
            <a:ext cx="5292725" cy="3463925"/>
          </a:xfrm>
          <a:ln/>
        </p:spPr>
      </p:sp>
      <p:sp>
        <p:nvSpPr>
          <p:cNvPr id="3" name="Notes Placeholder 2"/>
          <p:cNvSpPr>
            <a:spLocks noGrp="1"/>
          </p:cNvSpPr>
          <p:nvPr>
            <p:ph type="body" idx="1"/>
          </p:nvPr>
        </p:nvSpPr>
        <p:spPr/>
        <p:txBody>
          <a:bodyPr/>
          <a:lstStyle/>
          <a:p>
            <a:pPr>
              <a:spcAft>
                <a:spcPts val="0"/>
              </a:spcAft>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20</a:t>
            </a:fld>
            <a:endParaRPr lang="en-US" altLang="en-US" smtClean="0"/>
          </a:p>
        </p:txBody>
      </p:sp>
    </p:spTree>
    <p:extLst>
      <p:ext uri="{BB962C8B-B14F-4D97-AF65-F5344CB8AC3E}">
        <p14:creationId xmlns:p14="http://schemas.microsoft.com/office/powerpoint/2010/main" val="3258859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21</a:t>
            </a:fld>
            <a:endParaRPr lang="en-US" altLang="en-US" smtClean="0"/>
          </a:p>
        </p:txBody>
      </p:sp>
    </p:spTree>
    <p:extLst>
      <p:ext uri="{BB962C8B-B14F-4D97-AF65-F5344CB8AC3E}">
        <p14:creationId xmlns:p14="http://schemas.microsoft.com/office/powerpoint/2010/main" val="3494133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22</a:t>
            </a:fld>
            <a:endParaRPr lang="en-US" altLang="en-US" smtClean="0"/>
          </a:p>
        </p:txBody>
      </p:sp>
    </p:spTree>
    <p:extLst>
      <p:ext uri="{BB962C8B-B14F-4D97-AF65-F5344CB8AC3E}">
        <p14:creationId xmlns:p14="http://schemas.microsoft.com/office/powerpoint/2010/main" val="33272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828675" y="692150"/>
            <a:ext cx="5292725" cy="3463925"/>
          </a:xfrm>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ts val="0"/>
              </a:spcAft>
              <a:buClrTx/>
              <a:buSzTx/>
              <a:buFontTx/>
              <a:buNone/>
              <a:tabLst/>
              <a:defRPr/>
            </a:pPr>
            <a:endParaRPr lang="en-US" sz="1200" b="0" dirty="0" smtClean="0">
              <a:solidFill>
                <a:schemeClr val="tx1"/>
              </a:solidFill>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23</a:t>
            </a:fld>
            <a:endParaRPr lang="en-US" altLang="en-US" smtClean="0"/>
          </a:p>
        </p:txBody>
      </p:sp>
    </p:spTree>
    <p:extLst>
      <p:ext uri="{BB962C8B-B14F-4D97-AF65-F5344CB8AC3E}">
        <p14:creationId xmlns:p14="http://schemas.microsoft.com/office/powerpoint/2010/main" val="441430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24</a:t>
            </a:fld>
            <a:endParaRPr lang="en-US" altLang="en-US" smtClean="0"/>
          </a:p>
        </p:txBody>
      </p:sp>
    </p:spTree>
    <p:extLst>
      <p:ext uri="{BB962C8B-B14F-4D97-AF65-F5344CB8AC3E}">
        <p14:creationId xmlns:p14="http://schemas.microsoft.com/office/powerpoint/2010/main" val="4258342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25</a:t>
            </a:fld>
            <a:endParaRPr lang="en-US" altLang="en-US" smtClean="0"/>
          </a:p>
        </p:txBody>
      </p:sp>
    </p:spTree>
    <p:extLst>
      <p:ext uri="{BB962C8B-B14F-4D97-AF65-F5344CB8AC3E}">
        <p14:creationId xmlns:p14="http://schemas.microsoft.com/office/powerpoint/2010/main" val="1202353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26</a:t>
            </a:fld>
            <a:endParaRPr lang="en-US" altLang="en-US" smtClean="0"/>
          </a:p>
        </p:txBody>
      </p:sp>
    </p:spTree>
    <p:extLst>
      <p:ext uri="{BB962C8B-B14F-4D97-AF65-F5344CB8AC3E}">
        <p14:creationId xmlns:p14="http://schemas.microsoft.com/office/powerpoint/2010/main" val="3992613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48" kern="1200" dirty="0" smtClean="0">
                <a:solidFill>
                  <a:schemeClr val="tx1"/>
                </a:solidFill>
                <a:effectLst/>
                <a:latin typeface="Arial" charset="0"/>
                <a:ea typeface="+mn-ea"/>
                <a:cs typeface="Arial" charset="0"/>
              </a:rPr>
              <a:t>In order to discover root causes, the analysis should be system-focused rather than person-focused</a:t>
            </a:r>
            <a:r>
              <a:rPr lang="en-US" sz="1248" kern="1200" smtClean="0">
                <a:solidFill>
                  <a:schemeClr val="tx1"/>
                </a:solidFill>
                <a:effectLst/>
                <a:latin typeface="Arial" charset="0"/>
                <a:ea typeface="+mn-ea"/>
                <a:cs typeface="Arial" charset="0"/>
              </a:rPr>
              <a:t>. person-focused investigation considers </a:t>
            </a:r>
            <a:r>
              <a:rPr lang="en-US" sz="1248" kern="1200" dirty="0" smtClean="0">
                <a:solidFill>
                  <a:schemeClr val="tx1"/>
                </a:solidFill>
                <a:effectLst/>
                <a:latin typeface="Arial" charset="0"/>
                <a:ea typeface="+mn-ea"/>
                <a:cs typeface="Arial" charset="0"/>
              </a:rPr>
              <a:t>the incident to be the starting point of the issue and investigation. It looks </a:t>
            </a:r>
            <a:r>
              <a:rPr lang="en-US" sz="1248" kern="1200" smtClean="0">
                <a:solidFill>
                  <a:schemeClr val="tx1"/>
                </a:solidFill>
                <a:effectLst/>
                <a:latin typeface="Arial" charset="0"/>
                <a:ea typeface="+mn-ea"/>
                <a:cs typeface="Arial" charset="0"/>
              </a:rPr>
              <a:t>at the </a:t>
            </a:r>
            <a:r>
              <a:rPr lang="en-US" sz="1248" kern="1200" dirty="0" smtClean="0">
                <a:solidFill>
                  <a:schemeClr val="tx1"/>
                </a:solidFill>
                <a:effectLst/>
                <a:latin typeface="Arial" charset="0"/>
                <a:ea typeface="+mn-ea"/>
                <a:cs typeface="Arial" charset="0"/>
              </a:rPr>
              <a:t>direct cause of the incident </a:t>
            </a:r>
            <a:r>
              <a:rPr lang="en-US" sz="1248" kern="1200" smtClean="0">
                <a:solidFill>
                  <a:schemeClr val="tx1"/>
                </a:solidFill>
                <a:effectLst/>
                <a:latin typeface="Arial" charset="0"/>
                <a:ea typeface="+mn-ea"/>
                <a:cs typeface="Arial" charset="0"/>
              </a:rPr>
              <a:t>and its </a:t>
            </a:r>
            <a:r>
              <a:rPr lang="en-US" sz="1248" kern="1200" dirty="0" smtClean="0">
                <a:solidFill>
                  <a:schemeClr val="tx1"/>
                </a:solidFill>
                <a:effectLst/>
                <a:latin typeface="Arial" charset="0"/>
                <a:ea typeface="+mn-ea"/>
                <a:cs typeface="Arial" charset="0"/>
              </a:rPr>
              <a:t>aftermath. In most cases, these investigations result </a:t>
            </a:r>
            <a:r>
              <a:rPr lang="en-US" sz="1248" kern="1200" smtClean="0">
                <a:solidFill>
                  <a:schemeClr val="tx1"/>
                </a:solidFill>
                <a:effectLst/>
                <a:latin typeface="Arial" charset="0"/>
                <a:ea typeface="+mn-ea"/>
                <a:cs typeface="Arial" charset="0"/>
              </a:rPr>
              <a:t>in damage </a:t>
            </a:r>
            <a:r>
              <a:rPr lang="en-US" sz="1248" kern="1200" dirty="0" smtClean="0">
                <a:solidFill>
                  <a:schemeClr val="tx1"/>
                </a:solidFill>
                <a:effectLst/>
                <a:latin typeface="Arial" charset="0"/>
                <a:ea typeface="+mn-ea"/>
                <a:cs typeface="Arial" charset="0"/>
              </a:rPr>
              <a:t>control but little else.</a:t>
            </a:r>
          </a:p>
          <a:p>
            <a:endParaRPr lang="en-US" sz="1248" kern="1200" dirty="0" smtClean="0">
              <a:solidFill>
                <a:schemeClr val="tx1"/>
              </a:solidFill>
              <a:effectLst/>
              <a:latin typeface="Arial" charset="0"/>
              <a:ea typeface="+mn-ea"/>
              <a:cs typeface="Arial" charset="0"/>
            </a:endParaRPr>
          </a:p>
          <a:p>
            <a:r>
              <a:rPr lang="en-US" sz="1248" kern="1200" smtClean="0">
                <a:solidFill>
                  <a:schemeClr val="tx1"/>
                </a:solidFill>
                <a:effectLst/>
                <a:latin typeface="Arial" charset="0"/>
                <a:ea typeface="+mn-ea"/>
                <a:cs typeface="Arial" charset="0"/>
              </a:rPr>
              <a:t>On </a:t>
            </a:r>
            <a:r>
              <a:rPr lang="en-US" sz="1248" kern="1200" dirty="0" smtClean="0">
                <a:solidFill>
                  <a:schemeClr val="tx1"/>
                </a:solidFill>
                <a:effectLst/>
                <a:latin typeface="Arial" charset="0"/>
                <a:ea typeface="+mn-ea"/>
                <a:cs typeface="Arial" charset="0"/>
              </a:rPr>
              <a:t>the other hand, a system-focused </a:t>
            </a:r>
            <a:r>
              <a:rPr lang="en-US" sz="1248" kern="1200" smtClean="0">
                <a:solidFill>
                  <a:schemeClr val="tx1"/>
                </a:solidFill>
                <a:effectLst/>
                <a:latin typeface="Arial" charset="0"/>
                <a:ea typeface="+mn-ea"/>
                <a:cs typeface="Arial" charset="0"/>
              </a:rPr>
              <a:t>investigation recognizes </a:t>
            </a:r>
            <a:r>
              <a:rPr lang="en-US" sz="1248" kern="1200" dirty="0" smtClean="0">
                <a:solidFill>
                  <a:schemeClr val="tx1"/>
                </a:solidFill>
                <a:effectLst/>
                <a:latin typeface="Arial" charset="0"/>
                <a:ea typeface="+mn-ea"/>
                <a:cs typeface="Arial" charset="0"/>
              </a:rPr>
              <a:t>that an incident may be the result of an inherent risk in the system, and it looks </a:t>
            </a:r>
            <a:r>
              <a:rPr lang="en-US" sz="1248" kern="1200" smtClean="0">
                <a:solidFill>
                  <a:schemeClr val="tx1"/>
                </a:solidFill>
                <a:effectLst/>
                <a:latin typeface="Arial" charset="0"/>
                <a:ea typeface="+mn-ea"/>
                <a:cs typeface="Arial" charset="0"/>
              </a:rPr>
              <a:t>at the </a:t>
            </a:r>
            <a:r>
              <a:rPr lang="en-US" sz="1248" kern="1200" dirty="0" smtClean="0">
                <a:solidFill>
                  <a:schemeClr val="tx1"/>
                </a:solidFill>
                <a:effectLst/>
                <a:latin typeface="Arial" charset="0"/>
                <a:ea typeface="+mn-ea"/>
                <a:cs typeface="Arial" charset="0"/>
              </a:rPr>
              <a:t>system as a whole to identify risk or failures that may have ultimately led to the incident. The result is </a:t>
            </a:r>
            <a:r>
              <a:rPr lang="en-US" sz="1248" kern="1200" smtClean="0">
                <a:solidFill>
                  <a:schemeClr val="tx1"/>
                </a:solidFill>
                <a:effectLst/>
                <a:latin typeface="Arial" charset="0"/>
                <a:ea typeface="+mn-ea"/>
                <a:cs typeface="Arial" charset="0"/>
              </a:rPr>
              <a:t>greater process </a:t>
            </a:r>
            <a:r>
              <a:rPr lang="en-US" sz="1248" kern="1200" dirty="0" smtClean="0">
                <a:solidFill>
                  <a:schemeClr val="tx1"/>
                </a:solidFill>
                <a:effectLst/>
                <a:latin typeface="Arial" charset="0"/>
                <a:ea typeface="+mn-ea"/>
                <a:cs typeface="Arial" charset="0"/>
              </a:rPr>
              <a:t>control and improvement.</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27</a:t>
            </a:fld>
            <a:endParaRPr lang="en-US" altLang="en-US" smtClean="0"/>
          </a:p>
        </p:txBody>
      </p:sp>
    </p:spTree>
    <p:extLst>
      <p:ext uri="{BB962C8B-B14F-4D97-AF65-F5344CB8AC3E}">
        <p14:creationId xmlns:p14="http://schemas.microsoft.com/office/powerpoint/2010/main" val="2453262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For example, a warehouse worker’s ankle is seriously injured when he is struck by a turning forklift.</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28</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2624301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endParaRPr lang="en-US" sz="1200" kern="1200" dirty="0">
              <a:solidFill>
                <a:schemeClr val="tx1"/>
              </a:solidFill>
              <a:effectLst/>
              <a:latin typeface="Arial" charset="0"/>
              <a:ea typeface="+mn-ea"/>
              <a:cs typeface="+mn-cs"/>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29</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132694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1141" dirty="0" smtClean="0"/>
          </a:p>
        </p:txBody>
      </p:sp>
    </p:spTree>
    <p:extLst>
      <p:ext uri="{BB962C8B-B14F-4D97-AF65-F5344CB8AC3E}">
        <p14:creationId xmlns:p14="http://schemas.microsoft.com/office/powerpoint/2010/main" val="3252354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A person-focused investigation begins by looking at the operator of the forklift. It asks the following questions: How was the operator at fault? Was he paying attention or was he driving recklessly? Why? </a:t>
            </a:r>
          </a:p>
          <a:p>
            <a:r>
              <a:rPr lang="en-US" sz="1248" kern="1200" dirty="0" smtClean="0">
                <a:solidFill>
                  <a:schemeClr val="tx1"/>
                </a:solidFill>
                <a:effectLst/>
                <a:latin typeface="Arial" charset="0"/>
                <a:ea typeface="+mn-ea"/>
                <a:cs typeface="Arial" charset="0"/>
              </a:rPr>
              <a:t> </a:t>
            </a:r>
          </a:p>
          <a:p>
            <a:r>
              <a:rPr lang="en-US" sz="1248" kern="1200" dirty="0" smtClean="0">
                <a:solidFill>
                  <a:schemeClr val="tx1"/>
                </a:solidFill>
                <a:effectLst/>
                <a:latin typeface="Arial" charset="0"/>
                <a:ea typeface="+mn-ea"/>
                <a:cs typeface="Arial" charset="0"/>
              </a:rPr>
              <a:t>The investigation also looks at the direct results of the operator’s actions: How serious is the damage, including the warehouse worker’s injury and any property damage? What are the financial implications of repairs or claims?</a:t>
            </a: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30</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2607336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The investigation focuses on the forklift operator, quickly placing the blame on his shoulders.</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31</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1049475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The end result will likely be additional training or disciplinary action, which may be unwarranted, for the forklift operator. The system will not be examined for needed changes.  </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32</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2266436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Remember that the goal of your incident investigation should not be to place blame: it’s to determine the true cause of the incident and make changes that reduce the chances of similar incidents occurring in the future.</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33</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825973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When you focus on the entire system, the incident is viewed as the possible result of process failures, inherent risks in the system, or other variances.</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34</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1059822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Examining the entire system makes it easier to determine the true cause of the incident than would be possible by only looking at the effects, meaning the incident itself and its repercussions of damage, liability, and blame.</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35</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4002732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Returning to the example of the forklift operator, a systems-focused investigation leads to a different outcome.  </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36</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1759486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A system-focused investigation looks at anything that may have contributed to the incident, for example whether safety precautions were in place.</a:t>
            </a:r>
          </a:p>
          <a:p>
            <a:r>
              <a:rPr lang="en-US" sz="1248" kern="1200" dirty="0" smtClean="0">
                <a:solidFill>
                  <a:schemeClr val="tx1"/>
                </a:solidFill>
                <a:effectLst/>
                <a:latin typeface="Arial" charset="0"/>
                <a:ea typeface="+mn-ea"/>
                <a:cs typeface="Arial" charset="0"/>
              </a:rPr>
              <a:t> </a:t>
            </a:r>
          </a:p>
          <a:p>
            <a:r>
              <a:rPr lang="en-US" sz="1248" kern="1200" dirty="0" smtClean="0">
                <a:solidFill>
                  <a:schemeClr val="tx1"/>
                </a:solidFill>
                <a:effectLst/>
                <a:latin typeface="Arial" charset="0"/>
                <a:ea typeface="+mn-ea"/>
                <a:cs typeface="Arial" charset="0"/>
              </a:rPr>
              <a:t>In this case, investigation asks the following questions:</a:t>
            </a:r>
          </a:p>
          <a:p>
            <a:r>
              <a:rPr lang="en-US" sz="1248" kern="1200" dirty="0" smtClean="0">
                <a:solidFill>
                  <a:schemeClr val="tx1"/>
                </a:solidFill>
                <a:effectLst/>
                <a:latin typeface="Arial" charset="0"/>
                <a:ea typeface="+mn-ea"/>
                <a:cs typeface="Arial" charset="0"/>
              </a:rPr>
              <a:t>	</a:t>
            </a:r>
          </a:p>
          <a:p>
            <a:r>
              <a:rPr lang="en-US" sz="1248" kern="1200" dirty="0" smtClean="0">
                <a:solidFill>
                  <a:schemeClr val="tx1"/>
                </a:solidFill>
                <a:effectLst/>
                <a:latin typeface="Arial" charset="0"/>
                <a:ea typeface="+mn-ea"/>
                <a:cs typeface="Arial" charset="0"/>
              </a:rPr>
              <a:t>Was the injured worker wearing high-visibility clothing?</a:t>
            </a:r>
          </a:p>
          <a:p>
            <a:r>
              <a:rPr lang="en-US" sz="1248" kern="1200" dirty="0" smtClean="0">
                <a:solidFill>
                  <a:schemeClr val="tx1"/>
                </a:solidFill>
                <a:effectLst/>
                <a:latin typeface="Arial" charset="0"/>
                <a:ea typeface="+mn-ea"/>
                <a:cs typeface="Arial" charset="0"/>
              </a:rPr>
              <a:t>		</a:t>
            </a:r>
          </a:p>
          <a:p>
            <a:r>
              <a:rPr lang="en-US" sz="1248" kern="1200" dirty="0" smtClean="0">
                <a:solidFill>
                  <a:schemeClr val="tx1"/>
                </a:solidFill>
                <a:effectLst/>
                <a:latin typeface="Arial" charset="0"/>
                <a:ea typeface="+mn-ea"/>
                <a:cs typeface="Arial" charset="0"/>
              </a:rPr>
              <a:t>Were proper forklift load-height restrictions established and communicated?</a:t>
            </a:r>
          </a:p>
          <a:p>
            <a:r>
              <a:rPr lang="en-US" sz="1248" kern="1200" dirty="0" smtClean="0">
                <a:solidFill>
                  <a:schemeClr val="tx1"/>
                </a:solidFill>
                <a:effectLst/>
                <a:latin typeface="Arial" charset="0"/>
                <a:ea typeface="+mn-ea"/>
                <a:cs typeface="Arial" charset="0"/>
              </a:rPr>
              <a:t>			</a:t>
            </a:r>
          </a:p>
          <a:p>
            <a:r>
              <a:rPr lang="en-US" sz="1248" kern="1200" dirty="0" smtClean="0">
                <a:solidFill>
                  <a:schemeClr val="tx1"/>
                </a:solidFill>
                <a:effectLst/>
                <a:latin typeface="Arial" charset="0"/>
                <a:ea typeface="+mn-ea"/>
                <a:cs typeface="Arial" charset="0"/>
              </a:rPr>
              <a:t>Are driving and walking zones clearly defined and separate?</a:t>
            </a:r>
          </a:p>
          <a:p>
            <a:r>
              <a:rPr lang="en-US" sz="1248" kern="1200" dirty="0" smtClean="0">
                <a:solidFill>
                  <a:schemeClr val="tx1"/>
                </a:solidFill>
                <a:effectLst/>
                <a:latin typeface="Arial" charset="0"/>
                <a:ea typeface="+mn-ea"/>
                <a:cs typeface="Arial" charset="0"/>
              </a:rPr>
              <a:t>		</a:t>
            </a:r>
          </a:p>
          <a:p>
            <a:r>
              <a:rPr lang="en-US" sz="1248" kern="1200" dirty="0" smtClean="0">
                <a:solidFill>
                  <a:schemeClr val="tx1"/>
                </a:solidFill>
                <a:effectLst/>
                <a:latin typeface="Arial" charset="0"/>
                <a:ea typeface="+mn-ea"/>
                <a:cs typeface="Arial" charset="0"/>
              </a:rPr>
              <a:t>Have additional traffic controls, such as signs and mirrors, been implemented to help the forklift operator maneuver?</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37</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1311477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These questions may uncover weakness in the system that, if addressed...</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38</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3451757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…help to assure that the incident never happens again.</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39</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217434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a:t>
            </a:fld>
            <a:endParaRPr lang="en-US" altLang="en-US" smtClean="0"/>
          </a:p>
        </p:txBody>
      </p:sp>
    </p:spTree>
    <p:extLst>
      <p:ext uri="{BB962C8B-B14F-4D97-AF65-F5344CB8AC3E}">
        <p14:creationId xmlns:p14="http://schemas.microsoft.com/office/powerpoint/2010/main" val="2763885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The system-focused investigation approach is especially important when analyzing minor incidents and potentially unsafe behaviors or conditions. When the system is improved to eliminate these minor hazards…</a:t>
            </a:r>
          </a:p>
          <a:p>
            <a:r>
              <a:rPr lang="en-US" sz="1248" kern="1200" dirty="0" smtClean="0">
                <a:solidFill>
                  <a:schemeClr val="tx1"/>
                </a:solidFill>
                <a:effectLst/>
                <a:latin typeface="Arial" charset="0"/>
                <a:ea typeface="+mn-ea"/>
                <a:cs typeface="Arial" charset="0"/>
              </a:rPr>
              <a:t> </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40</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726634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 the safer system helps to prevent more serious or costly injuries in the future. </a:t>
            </a:r>
          </a:p>
          <a:p>
            <a:r>
              <a:rPr lang="en-US" sz="1248" kern="1200" dirty="0" smtClean="0">
                <a:solidFill>
                  <a:schemeClr val="tx1"/>
                </a:solidFill>
                <a:effectLst/>
                <a:latin typeface="Arial" charset="0"/>
                <a:ea typeface="+mn-ea"/>
                <a:cs typeface="Arial" charset="0"/>
              </a:rPr>
              <a:t>	</a:t>
            </a:r>
          </a:p>
          <a:p>
            <a:r>
              <a:rPr lang="en-US" sz="1248" kern="1200" dirty="0" smtClean="0">
                <a:solidFill>
                  <a:schemeClr val="tx1"/>
                </a:solidFill>
                <a:effectLst/>
                <a:latin typeface="Arial" charset="0"/>
                <a:ea typeface="+mn-ea"/>
                <a:cs typeface="Arial" charset="0"/>
              </a:rPr>
              <a:t>While person-focused investigations are easier to conduct, they do little to make a safer system. </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41</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293848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828675" y="692150"/>
            <a:ext cx="5292725" cy="3463925"/>
          </a:xfrm>
          <a:ln/>
        </p:spPr>
      </p:sp>
      <p:sp>
        <p:nvSpPr>
          <p:cNvPr id="3" name="Notes Placeholder 2"/>
          <p:cNvSpPr>
            <a:spLocks noGrp="1"/>
          </p:cNvSpPr>
          <p:nvPr>
            <p:ph type="body" idx="1"/>
          </p:nvPr>
        </p:nvSpPr>
        <p:spPr/>
        <p:txBody>
          <a:bodyPr/>
          <a:lstStyle/>
          <a:p>
            <a:endParaRPr lang="en-US" b="0" baseline="0" dirty="0" smtClean="0">
              <a:latin typeface="Tahoma" panose="020B0604030504040204" pitchFamily="34" charset="0"/>
              <a:ea typeface="Tahoma" panose="020B0604030504040204" pitchFamily="34" charset="0"/>
              <a:cs typeface="Tahoma" panose="020B0604030504040204"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42</a:t>
            </a:fld>
            <a:endParaRPr lang="en-US" altLang="en-US" smtClean="0"/>
          </a:p>
        </p:txBody>
      </p:sp>
    </p:spTree>
    <p:extLst>
      <p:ext uri="{BB962C8B-B14F-4D97-AF65-F5344CB8AC3E}">
        <p14:creationId xmlns:p14="http://schemas.microsoft.com/office/powerpoint/2010/main" val="3041048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43</a:t>
            </a:fld>
            <a:endParaRPr lang="en-US" altLang="en-US" smtClean="0"/>
          </a:p>
        </p:txBody>
      </p:sp>
    </p:spTree>
    <p:extLst>
      <p:ext uri="{BB962C8B-B14F-4D97-AF65-F5344CB8AC3E}">
        <p14:creationId xmlns:p14="http://schemas.microsoft.com/office/powerpoint/2010/main" val="689381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44</a:t>
            </a:fld>
            <a:endParaRPr lang="en-US" altLang="en-US" smtClean="0"/>
          </a:p>
        </p:txBody>
      </p:sp>
    </p:spTree>
    <p:extLst>
      <p:ext uri="{BB962C8B-B14F-4D97-AF65-F5344CB8AC3E}">
        <p14:creationId xmlns:p14="http://schemas.microsoft.com/office/powerpoint/2010/main" val="1459656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45</a:t>
            </a:fld>
            <a:endParaRPr lang="en-US" altLang="en-US" smtClean="0"/>
          </a:p>
        </p:txBody>
      </p:sp>
    </p:spTree>
    <p:extLst>
      <p:ext uri="{BB962C8B-B14F-4D97-AF65-F5344CB8AC3E}">
        <p14:creationId xmlns:p14="http://schemas.microsoft.com/office/powerpoint/2010/main" val="2999161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46</a:t>
            </a:fld>
            <a:endParaRPr lang="en-US" altLang="en-US" smtClean="0"/>
          </a:p>
        </p:txBody>
      </p:sp>
    </p:spTree>
    <p:extLst>
      <p:ext uri="{BB962C8B-B14F-4D97-AF65-F5344CB8AC3E}">
        <p14:creationId xmlns:p14="http://schemas.microsoft.com/office/powerpoint/2010/main" val="585271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47</a:t>
            </a:fld>
            <a:endParaRPr lang="en-US" altLang="en-US" smtClean="0"/>
          </a:p>
        </p:txBody>
      </p:sp>
    </p:spTree>
    <p:extLst>
      <p:ext uri="{BB962C8B-B14F-4D97-AF65-F5344CB8AC3E}">
        <p14:creationId xmlns:p14="http://schemas.microsoft.com/office/powerpoint/2010/main" val="28511228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48</a:t>
            </a:fld>
            <a:endParaRPr lang="en-US" altLang="en-US" smtClean="0"/>
          </a:p>
        </p:txBody>
      </p:sp>
    </p:spTree>
    <p:extLst>
      <p:ext uri="{BB962C8B-B14F-4D97-AF65-F5344CB8AC3E}">
        <p14:creationId xmlns:p14="http://schemas.microsoft.com/office/powerpoint/2010/main" val="19200694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49</a:t>
            </a:fld>
            <a:endParaRPr lang="en-US" altLang="en-US" smtClean="0"/>
          </a:p>
        </p:txBody>
      </p:sp>
    </p:spTree>
    <p:extLst>
      <p:ext uri="{BB962C8B-B14F-4D97-AF65-F5344CB8AC3E}">
        <p14:creationId xmlns:p14="http://schemas.microsoft.com/office/powerpoint/2010/main" val="373346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828675" y="692150"/>
            <a:ext cx="5292725" cy="3463925"/>
          </a:xfrm>
          <a:ln/>
        </p:spPr>
      </p:sp>
      <p:sp>
        <p:nvSpPr>
          <p:cNvPr id="3" name="Notes Placeholder 2"/>
          <p:cNvSpPr>
            <a:spLocks noGrp="1"/>
          </p:cNvSpPr>
          <p:nvPr>
            <p:ph type="body" idx="1"/>
          </p:nvPr>
        </p:nvSpPr>
        <p:spPr/>
        <p:txBody>
          <a:bodyPr/>
          <a:lstStyle/>
          <a:p>
            <a:pPr marL="0" indent="0">
              <a:buNone/>
            </a:pPr>
            <a:endParaRPr lang="en-US" b="0" dirty="0">
              <a:latin typeface="Tahoma" panose="020B0604030504040204" pitchFamily="34" charset="0"/>
              <a:ea typeface="Tahoma" panose="020B0604030504040204" pitchFamily="34" charset="0"/>
              <a:cs typeface="Tahoma" panose="020B0604030504040204"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5</a:t>
            </a:fld>
            <a:endParaRPr lang="en-US" altLang="en-US" smtClean="0"/>
          </a:p>
        </p:txBody>
      </p:sp>
    </p:spTree>
    <p:extLst>
      <p:ext uri="{BB962C8B-B14F-4D97-AF65-F5344CB8AC3E}">
        <p14:creationId xmlns:p14="http://schemas.microsoft.com/office/powerpoint/2010/main" val="1054600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50</a:t>
            </a:fld>
            <a:endParaRPr lang="en-US" altLang="en-US" smtClean="0"/>
          </a:p>
        </p:txBody>
      </p:sp>
    </p:spTree>
    <p:extLst>
      <p:ext uri="{BB962C8B-B14F-4D97-AF65-F5344CB8AC3E}">
        <p14:creationId xmlns:p14="http://schemas.microsoft.com/office/powerpoint/2010/main" val="35492143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51</a:t>
            </a:fld>
            <a:endParaRPr lang="en-US" altLang="en-US" smtClean="0"/>
          </a:p>
        </p:txBody>
      </p:sp>
    </p:spTree>
    <p:extLst>
      <p:ext uri="{BB962C8B-B14F-4D97-AF65-F5344CB8AC3E}">
        <p14:creationId xmlns:p14="http://schemas.microsoft.com/office/powerpoint/2010/main" val="13370398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828675" y="692150"/>
            <a:ext cx="5292725" cy="3463925"/>
          </a:xfrm>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600"/>
              </a:spcBef>
              <a:spcAft>
                <a:spcPts val="600"/>
              </a:spcAft>
              <a:buClrTx/>
              <a:buSzTx/>
              <a:buFontTx/>
              <a:buNone/>
              <a:tabLst/>
              <a:defRPr/>
            </a:pPr>
            <a:endParaRPr lang="en-US" sz="1200" dirty="0" smtClean="0">
              <a:solidFill>
                <a:schemeClr val="tx1"/>
              </a:solidFill>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52</a:t>
            </a:fld>
            <a:endParaRPr lang="en-US" altLang="en-US" smtClean="0"/>
          </a:p>
        </p:txBody>
      </p:sp>
    </p:spTree>
    <p:extLst>
      <p:ext uri="{BB962C8B-B14F-4D97-AF65-F5344CB8AC3E}">
        <p14:creationId xmlns:p14="http://schemas.microsoft.com/office/powerpoint/2010/main" val="672627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6</a:t>
            </a:fld>
            <a:endParaRPr lang="en-US" altLang="en-US" smtClean="0"/>
          </a:p>
        </p:txBody>
      </p:sp>
    </p:spTree>
    <p:extLst>
      <p:ext uri="{BB962C8B-B14F-4D97-AF65-F5344CB8AC3E}">
        <p14:creationId xmlns:p14="http://schemas.microsoft.com/office/powerpoint/2010/main" val="160238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828675" y="692150"/>
            <a:ext cx="5292725" cy="3463925"/>
          </a:xfrm>
          <a:ln/>
        </p:spPr>
      </p:sp>
      <p:sp>
        <p:nvSpPr>
          <p:cNvPr id="3" name="Notes Placeholder 2"/>
          <p:cNvSpPr>
            <a:spLocks noGrp="1"/>
          </p:cNvSpPr>
          <p:nvPr>
            <p:ph type="body" idx="1"/>
          </p:nvPr>
        </p:nvSpPr>
        <p:spPr/>
        <p:txBody>
          <a:bodyPr/>
          <a:lstStyle/>
          <a:p>
            <a:pPr>
              <a:spcAft>
                <a:spcPts val="0"/>
              </a:spcAft>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7</a:t>
            </a:fld>
            <a:endParaRPr lang="en-US" altLang="en-US" smtClean="0"/>
          </a:p>
        </p:txBody>
      </p:sp>
    </p:spTree>
    <p:extLst>
      <p:ext uri="{BB962C8B-B14F-4D97-AF65-F5344CB8AC3E}">
        <p14:creationId xmlns:p14="http://schemas.microsoft.com/office/powerpoint/2010/main" val="3330797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48" kern="1200" dirty="0" smtClean="0">
                <a:solidFill>
                  <a:schemeClr val="tx1"/>
                </a:solidFill>
                <a:effectLst/>
                <a:latin typeface="Arial" charset="0"/>
                <a:ea typeface="+mn-ea"/>
                <a:cs typeface="Arial" charset="0"/>
              </a:rPr>
              <a:t>The safety pyramid compares the frequency of different types of incidents, ranging from unsafe behaviors and potentially hazardous conditions to incidents that result in serious injuries or fatalities.</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8</a:t>
            </a:fld>
            <a:endParaRPr lang="en-US" altLang="en-US" smtClean="0"/>
          </a:p>
        </p:txBody>
      </p:sp>
    </p:spTree>
    <p:extLst>
      <p:ext uri="{BB962C8B-B14F-4D97-AF65-F5344CB8AC3E}">
        <p14:creationId xmlns:p14="http://schemas.microsoft.com/office/powerpoint/2010/main" val="356990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48" kern="1200" dirty="0" smtClean="0">
                <a:solidFill>
                  <a:schemeClr val="tx1"/>
                </a:solidFill>
                <a:effectLst/>
                <a:latin typeface="Arial" charset="0"/>
                <a:ea typeface="+mn-ea"/>
                <a:cs typeface="Arial" charset="0"/>
              </a:rPr>
              <a:t>The less severe incidents occur more frequently. For every ten thousand unsafe behaviors or hazards observed…</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9</a:t>
            </a:fld>
            <a:endParaRPr lang="en-US" altLang="en-US" smtClean="0"/>
          </a:p>
        </p:txBody>
      </p:sp>
    </p:spTree>
    <p:extLst>
      <p:ext uri="{BB962C8B-B14F-4D97-AF65-F5344CB8AC3E}">
        <p14:creationId xmlns:p14="http://schemas.microsoft.com/office/powerpoint/2010/main" val="199906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9310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122">
          <p15:clr>
            <a:srgbClr val="FBAE40"/>
          </p15:clr>
        </p15:guide>
        <p15:guide id="2" pos="4042">
          <p15:clr>
            <a:srgbClr val="FBAE40"/>
          </p15:clr>
        </p15:guide>
        <p15:guide id="3" pos="2074">
          <p15:clr>
            <a:srgbClr val="FBAE40"/>
          </p15:clr>
        </p15:guide>
        <p15:guide id="4" pos="2170">
          <p15:clr>
            <a:srgbClr val="FBAE40"/>
          </p15:clr>
        </p15:guide>
        <p15:guide id="5" pos="3994">
          <p15:clr>
            <a:srgbClr val="FBAE40"/>
          </p15:clr>
        </p15:guide>
        <p15:guide id="6" pos="409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4319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1690">
          <p15:clr>
            <a:srgbClr val="FBAE40"/>
          </p15:clr>
        </p15:guide>
        <p15:guide id="5" pos="4570">
          <p15:clr>
            <a:srgbClr val="FBAE40"/>
          </p15:clr>
        </p15:guide>
        <p15:guide id="6" pos="1594">
          <p15:clr>
            <a:srgbClr val="FBAE40"/>
          </p15:clr>
        </p15:guide>
        <p15:guide id="7" pos="4474">
          <p15:clr>
            <a:srgbClr val="FBAE40"/>
          </p15:clr>
        </p15:guide>
        <p15:guide id="8" pos="3130">
          <p15:clr>
            <a:srgbClr val="FBAE40"/>
          </p15:clr>
        </p15:guide>
        <p15:guide id="9" pos="30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9188" y="256330"/>
            <a:ext cx="8805387" cy="1066800"/>
          </a:xfrm>
          <a:prstGeom prst="rect">
            <a:avLst/>
          </a:prstGeom>
        </p:spPr>
        <p:txBody>
          <a:bodyPr lIns="81510" tIns="40755" rIns="81510" bIns="40755"/>
          <a:lstStyle/>
          <a:p>
            <a:r>
              <a:rPr lang="en-US" smtClean="0"/>
              <a:t>Click to edit Master title style</a:t>
            </a:r>
            <a:endParaRPr lang="en-US"/>
          </a:p>
        </p:txBody>
      </p:sp>
      <p:sp>
        <p:nvSpPr>
          <p:cNvPr id="3" name="Content Placeholder 2"/>
          <p:cNvSpPr>
            <a:spLocks noGrp="1"/>
          </p:cNvSpPr>
          <p:nvPr>
            <p:ph idx="1"/>
          </p:nvPr>
        </p:nvSpPr>
        <p:spPr>
          <a:xfrm>
            <a:off x="489188" y="1493521"/>
            <a:ext cx="8805387" cy="4224232"/>
          </a:xfrm>
          <a:prstGeom prst="rect">
            <a:avLst/>
          </a:prstGeom>
        </p:spPr>
        <p:txBody>
          <a:bodyPr lIns="81510" tIns="40755" rIns="81510" bIns="4075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83741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9188" y="256330"/>
            <a:ext cx="8805387" cy="1066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9188" y="1432773"/>
            <a:ext cx="4322861" cy="597112"/>
          </a:xfrm>
          <a:prstGeom prst="rect">
            <a:avLst/>
          </a:prstGeom>
        </p:spPr>
        <p:txBody>
          <a:bodyPr anchor="b"/>
          <a:lstStyle>
            <a:lvl1pPr marL="0" indent="0">
              <a:buNone/>
              <a:defRPr sz="2382" b="1"/>
            </a:lvl1pPr>
            <a:lvl2pPr marL="462363" indent="0">
              <a:buNone/>
              <a:defRPr sz="2042" b="1"/>
            </a:lvl2pPr>
            <a:lvl3pPr marL="924726" indent="0">
              <a:buNone/>
              <a:defRPr sz="1815" b="1"/>
            </a:lvl3pPr>
            <a:lvl4pPr marL="1387090" indent="0">
              <a:buNone/>
              <a:defRPr sz="1588" b="1"/>
            </a:lvl4pPr>
            <a:lvl5pPr marL="1849453" indent="0">
              <a:buNone/>
              <a:defRPr sz="1588" b="1"/>
            </a:lvl5pPr>
            <a:lvl6pPr marL="2311816" indent="0">
              <a:buNone/>
              <a:defRPr sz="1588" b="1"/>
            </a:lvl6pPr>
            <a:lvl7pPr marL="2774179" indent="0">
              <a:buNone/>
              <a:defRPr sz="1588" b="1"/>
            </a:lvl7pPr>
            <a:lvl8pPr marL="3236544" indent="0">
              <a:buNone/>
              <a:defRPr sz="1588" b="1"/>
            </a:lvl8pPr>
            <a:lvl9pPr marL="3698907" indent="0">
              <a:buNone/>
              <a:defRPr sz="1588" b="1"/>
            </a:lvl9pPr>
          </a:lstStyle>
          <a:p>
            <a:pPr lvl="0"/>
            <a:r>
              <a:rPr lang="en-US" smtClean="0"/>
              <a:t>Click to edit Master text styles</a:t>
            </a:r>
          </a:p>
        </p:txBody>
      </p:sp>
      <p:sp>
        <p:nvSpPr>
          <p:cNvPr id="4" name="Content Placeholder 3"/>
          <p:cNvSpPr>
            <a:spLocks noGrp="1"/>
          </p:cNvSpPr>
          <p:nvPr>
            <p:ph sz="half" idx="2"/>
          </p:nvPr>
        </p:nvSpPr>
        <p:spPr>
          <a:xfrm>
            <a:off x="489188" y="2029883"/>
            <a:ext cx="4322861" cy="2813040"/>
          </a:xfrm>
          <a:prstGeom prst="rect">
            <a:avLst/>
          </a:prstGeom>
        </p:spPr>
        <p:txBody>
          <a:bodyPr/>
          <a:lstStyle>
            <a:lvl1pPr>
              <a:defRPr sz="2382"/>
            </a:lvl1pPr>
            <a:lvl2pPr>
              <a:defRPr sz="2042"/>
            </a:lvl2pPr>
            <a:lvl3pPr>
              <a:defRPr sz="181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70016" y="1432773"/>
            <a:ext cx="4324559" cy="597112"/>
          </a:xfrm>
          <a:prstGeom prst="rect">
            <a:avLst/>
          </a:prstGeom>
        </p:spPr>
        <p:txBody>
          <a:bodyPr anchor="b"/>
          <a:lstStyle>
            <a:lvl1pPr marL="0" indent="0">
              <a:buNone/>
              <a:defRPr sz="2382" b="1"/>
            </a:lvl1pPr>
            <a:lvl2pPr marL="462363" indent="0">
              <a:buNone/>
              <a:defRPr sz="2042" b="1"/>
            </a:lvl2pPr>
            <a:lvl3pPr marL="924726" indent="0">
              <a:buNone/>
              <a:defRPr sz="1815" b="1"/>
            </a:lvl3pPr>
            <a:lvl4pPr marL="1387090" indent="0">
              <a:buNone/>
              <a:defRPr sz="1588" b="1"/>
            </a:lvl4pPr>
            <a:lvl5pPr marL="1849453" indent="0">
              <a:buNone/>
              <a:defRPr sz="1588" b="1"/>
            </a:lvl5pPr>
            <a:lvl6pPr marL="2311816" indent="0">
              <a:buNone/>
              <a:defRPr sz="1588" b="1"/>
            </a:lvl6pPr>
            <a:lvl7pPr marL="2774179" indent="0">
              <a:buNone/>
              <a:defRPr sz="1588" b="1"/>
            </a:lvl7pPr>
            <a:lvl8pPr marL="3236544" indent="0">
              <a:buNone/>
              <a:defRPr sz="1588" b="1"/>
            </a:lvl8pPr>
            <a:lvl9pPr marL="3698907" indent="0">
              <a:buNone/>
              <a:defRPr sz="1588" b="1"/>
            </a:lvl9pPr>
          </a:lstStyle>
          <a:p>
            <a:pPr lvl="0"/>
            <a:r>
              <a:rPr lang="en-US" smtClean="0"/>
              <a:t>Click to edit Master text styles</a:t>
            </a:r>
          </a:p>
        </p:txBody>
      </p:sp>
      <p:sp>
        <p:nvSpPr>
          <p:cNvPr id="6" name="Content Placeholder 5"/>
          <p:cNvSpPr>
            <a:spLocks noGrp="1"/>
          </p:cNvSpPr>
          <p:nvPr>
            <p:ph sz="quarter" idx="4"/>
          </p:nvPr>
        </p:nvSpPr>
        <p:spPr>
          <a:xfrm>
            <a:off x="4970016" y="2029883"/>
            <a:ext cx="4324559" cy="2726592"/>
          </a:xfrm>
          <a:prstGeom prst="rect">
            <a:avLst/>
          </a:prstGeom>
        </p:spPr>
        <p:txBody>
          <a:bodyPr/>
          <a:lstStyle>
            <a:lvl1pPr>
              <a:defRPr sz="2382"/>
            </a:lvl1pPr>
            <a:lvl2pPr>
              <a:defRPr sz="2042"/>
            </a:lvl2pPr>
            <a:lvl3pPr>
              <a:defRPr sz="181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3249247" y="5102269"/>
            <a:ext cx="3098192" cy="228177"/>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873625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4" y="5857875"/>
            <a:ext cx="9782175" cy="542925"/>
          </a:xfrm>
          <a:prstGeom prst="rect">
            <a:avLst/>
          </a:prstGeom>
        </p:spPr>
      </p:pic>
    </p:spTree>
    <p:extLst>
      <p:ext uri="{BB962C8B-B14F-4D97-AF65-F5344CB8AC3E}">
        <p14:creationId xmlns:p14="http://schemas.microsoft.com/office/powerpoint/2010/main" val="651668355"/>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Tahoma" pitchFamily="34" charset="0"/>
          <a:cs typeface="Arial" charset="0"/>
        </a:defRPr>
      </a:lvl2pPr>
      <a:lvl3pPr algn="ctr" rtl="0" eaLnBrk="1" fontAlgn="base" hangingPunct="1">
        <a:spcBef>
          <a:spcPct val="0"/>
        </a:spcBef>
        <a:spcAft>
          <a:spcPct val="0"/>
        </a:spcAft>
        <a:defRPr sz="3900">
          <a:solidFill>
            <a:schemeClr val="tx2"/>
          </a:solidFill>
          <a:latin typeface="Tahoma" pitchFamily="34" charset="0"/>
          <a:cs typeface="Arial" charset="0"/>
        </a:defRPr>
      </a:lvl3pPr>
      <a:lvl4pPr algn="ctr" rtl="0" eaLnBrk="1" fontAlgn="base" hangingPunct="1">
        <a:spcBef>
          <a:spcPct val="0"/>
        </a:spcBef>
        <a:spcAft>
          <a:spcPct val="0"/>
        </a:spcAft>
        <a:defRPr sz="3900">
          <a:solidFill>
            <a:schemeClr val="tx2"/>
          </a:solidFill>
          <a:latin typeface="Tahoma" pitchFamily="34" charset="0"/>
          <a:cs typeface="Arial" charset="0"/>
        </a:defRPr>
      </a:lvl4pPr>
      <a:lvl5pPr algn="ctr" rtl="0" eaLnBrk="1" fontAlgn="base" hangingPunct="1">
        <a:spcBef>
          <a:spcPct val="0"/>
        </a:spcBef>
        <a:spcAft>
          <a:spcPct val="0"/>
        </a:spcAft>
        <a:defRPr sz="3900">
          <a:solidFill>
            <a:schemeClr val="tx2"/>
          </a:solidFill>
          <a:latin typeface="Tahoma" pitchFamily="34" charset="0"/>
          <a:cs typeface="Arial" charset="0"/>
        </a:defRPr>
      </a:lvl5pPr>
      <a:lvl6pPr marL="407548" algn="ctr" rtl="0" eaLnBrk="1" fontAlgn="base" hangingPunct="1">
        <a:spcBef>
          <a:spcPct val="0"/>
        </a:spcBef>
        <a:spcAft>
          <a:spcPct val="0"/>
        </a:spcAft>
        <a:defRPr sz="3900">
          <a:solidFill>
            <a:schemeClr val="tx2"/>
          </a:solidFill>
          <a:latin typeface="Arial" charset="0"/>
          <a:cs typeface="Arial" charset="0"/>
        </a:defRPr>
      </a:lvl6pPr>
      <a:lvl7pPr marL="815096" algn="ctr" rtl="0" eaLnBrk="1" fontAlgn="base" hangingPunct="1">
        <a:spcBef>
          <a:spcPct val="0"/>
        </a:spcBef>
        <a:spcAft>
          <a:spcPct val="0"/>
        </a:spcAft>
        <a:defRPr sz="3900">
          <a:solidFill>
            <a:schemeClr val="tx2"/>
          </a:solidFill>
          <a:latin typeface="Arial" charset="0"/>
          <a:cs typeface="Arial" charset="0"/>
        </a:defRPr>
      </a:lvl7pPr>
      <a:lvl8pPr marL="1222644" algn="ctr" rtl="0" eaLnBrk="1" fontAlgn="base" hangingPunct="1">
        <a:spcBef>
          <a:spcPct val="0"/>
        </a:spcBef>
        <a:spcAft>
          <a:spcPct val="0"/>
        </a:spcAft>
        <a:defRPr sz="3900">
          <a:solidFill>
            <a:schemeClr val="tx2"/>
          </a:solidFill>
          <a:latin typeface="Arial" charset="0"/>
          <a:cs typeface="Arial" charset="0"/>
        </a:defRPr>
      </a:lvl8pPr>
      <a:lvl9pPr marL="1630192" algn="ctr" rtl="0" eaLnBrk="1" fontAlgn="base" hangingPunct="1">
        <a:spcBef>
          <a:spcPct val="0"/>
        </a:spcBef>
        <a:spcAft>
          <a:spcPct val="0"/>
        </a:spcAft>
        <a:defRPr sz="3900">
          <a:solidFill>
            <a:schemeClr val="tx2"/>
          </a:solidFill>
          <a:latin typeface="Arial" charset="0"/>
          <a:cs typeface="Arial" charset="0"/>
        </a:defRPr>
      </a:lvl9pPr>
    </p:titleStyle>
    <p:bodyStyle>
      <a:lvl1pPr marL="304800" indent="-304800" algn="l" rtl="0" eaLnBrk="1" fontAlgn="base" hangingPunct="1">
        <a:spcBef>
          <a:spcPct val="20000"/>
        </a:spcBef>
        <a:spcAft>
          <a:spcPct val="0"/>
        </a:spcAft>
        <a:buChar char="•"/>
        <a:defRPr sz="2900">
          <a:solidFill>
            <a:schemeClr val="tx1"/>
          </a:solidFill>
          <a:latin typeface="+mn-lt"/>
          <a:ea typeface="+mn-ea"/>
          <a:cs typeface="+mn-cs"/>
        </a:defRPr>
      </a:lvl1pPr>
      <a:lvl2pPr marL="661988" indent="-254000" algn="l" rtl="0" eaLnBrk="1" fontAlgn="base" hangingPunct="1">
        <a:spcBef>
          <a:spcPct val="20000"/>
        </a:spcBef>
        <a:spcAft>
          <a:spcPct val="0"/>
        </a:spcAft>
        <a:buChar char="–"/>
        <a:defRPr sz="2500">
          <a:solidFill>
            <a:schemeClr val="tx1"/>
          </a:solidFill>
          <a:latin typeface="+mn-lt"/>
          <a:cs typeface="+mn-cs"/>
        </a:defRPr>
      </a:lvl2pPr>
      <a:lvl3pPr marL="1017588" indent="-203200" algn="l" rtl="0" eaLnBrk="1" fontAlgn="base" hangingPunct="1">
        <a:spcBef>
          <a:spcPct val="20000"/>
        </a:spcBef>
        <a:spcAft>
          <a:spcPct val="0"/>
        </a:spcAft>
        <a:buChar char="•"/>
        <a:defRPr sz="2100">
          <a:solidFill>
            <a:schemeClr val="tx1"/>
          </a:solidFill>
          <a:latin typeface="+mn-lt"/>
          <a:cs typeface="+mn-cs"/>
        </a:defRPr>
      </a:lvl3pPr>
      <a:lvl4pPr marL="1425575" indent="-203200" algn="l" rtl="0" eaLnBrk="1" fontAlgn="base" hangingPunct="1">
        <a:spcBef>
          <a:spcPct val="20000"/>
        </a:spcBef>
        <a:spcAft>
          <a:spcPct val="0"/>
        </a:spcAft>
        <a:buChar char="–"/>
        <a:defRPr>
          <a:solidFill>
            <a:schemeClr val="tx1"/>
          </a:solidFill>
          <a:latin typeface="+mn-lt"/>
          <a:cs typeface="+mn-cs"/>
        </a:defRPr>
      </a:lvl4pPr>
      <a:lvl5pPr marL="1833563" indent="-203200" algn="l" rtl="0" eaLnBrk="1" fontAlgn="base" hangingPunct="1">
        <a:spcBef>
          <a:spcPct val="20000"/>
        </a:spcBef>
        <a:spcAft>
          <a:spcPct val="0"/>
        </a:spcAft>
        <a:buChar char="»"/>
        <a:defRPr>
          <a:solidFill>
            <a:schemeClr val="tx1"/>
          </a:solidFill>
          <a:latin typeface="+mn-lt"/>
          <a:cs typeface="+mn-cs"/>
        </a:defRPr>
      </a:lvl5pPr>
      <a:lvl6pPr marL="2241514" indent="-203774" algn="l" rtl="0" eaLnBrk="1" fontAlgn="base" hangingPunct="1">
        <a:spcBef>
          <a:spcPct val="20000"/>
        </a:spcBef>
        <a:spcAft>
          <a:spcPct val="0"/>
        </a:spcAft>
        <a:buChar char="»"/>
        <a:defRPr sz="1800">
          <a:solidFill>
            <a:schemeClr val="tx1"/>
          </a:solidFill>
          <a:latin typeface="+mn-lt"/>
          <a:cs typeface="+mn-cs"/>
        </a:defRPr>
      </a:lvl6pPr>
      <a:lvl7pPr marL="2649063" indent="-203774" algn="l" rtl="0" eaLnBrk="1" fontAlgn="base" hangingPunct="1">
        <a:spcBef>
          <a:spcPct val="20000"/>
        </a:spcBef>
        <a:spcAft>
          <a:spcPct val="0"/>
        </a:spcAft>
        <a:buChar char="»"/>
        <a:defRPr sz="1800">
          <a:solidFill>
            <a:schemeClr val="tx1"/>
          </a:solidFill>
          <a:latin typeface="+mn-lt"/>
          <a:cs typeface="+mn-cs"/>
        </a:defRPr>
      </a:lvl7pPr>
      <a:lvl8pPr marL="3056611" indent="-203774" algn="l" rtl="0" eaLnBrk="1" fontAlgn="base" hangingPunct="1">
        <a:spcBef>
          <a:spcPct val="20000"/>
        </a:spcBef>
        <a:spcAft>
          <a:spcPct val="0"/>
        </a:spcAft>
        <a:buChar char="»"/>
        <a:defRPr sz="1800">
          <a:solidFill>
            <a:schemeClr val="tx1"/>
          </a:solidFill>
          <a:latin typeface="+mn-lt"/>
          <a:cs typeface="+mn-cs"/>
        </a:defRPr>
      </a:lvl8pPr>
      <a:lvl9pPr marL="3464159" indent="-203774"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15096" rtl="0" eaLnBrk="1" latinLnBrk="0" hangingPunct="1">
        <a:defRPr sz="1600" kern="1200">
          <a:solidFill>
            <a:schemeClr val="tx1"/>
          </a:solidFill>
          <a:latin typeface="+mn-lt"/>
          <a:ea typeface="+mn-ea"/>
          <a:cs typeface="+mn-cs"/>
        </a:defRPr>
      </a:lvl1pPr>
      <a:lvl2pPr marL="407548" algn="l" defTabSz="815096" rtl="0" eaLnBrk="1" latinLnBrk="0" hangingPunct="1">
        <a:defRPr sz="1600" kern="1200">
          <a:solidFill>
            <a:schemeClr val="tx1"/>
          </a:solidFill>
          <a:latin typeface="+mn-lt"/>
          <a:ea typeface="+mn-ea"/>
          <a:cs typeface="+mn-cs"/>
        </a:defRPr>
      </a:lvl2pPr>
      <a:lvl3pPr marL="815096" algn="l" defTabSz="815096" rtl="0" eaLnBrk="1" latinLnBrk="0" hangingPunct="1">
        <a:defRPr sz="1600" kern="1200">
          <a:solidFill>
            <a:schemeClr val="tx1"/>
          </a:solidFill>
          <a:latin typeface="+mn-lt"/>
          <a:ea typeface="+mn-ea"/>
          <a:cs typeface="+mn-cs"/>
        </a:defRPr>
      </a:lvl3pPr>
      <a:lvl4pPr marL="1222644" algn="l" defTabSz="815096" rtl="0" eaLnBrk="1" latinLnBrk="0" hangingPunct="1">
        <a:defRPr sz="1600" kern="1200">
          <a:solidFill>
            <a:schemeClr val="tx1"/>
          </a:solidFill>
          <a:latin typeface="+mn-lt"/>
          <a:ea typeface="+mn-ea"/>
          <a:cs typeface="+mn-cs"/>
        </a:defRPr>
      </a:lvl4pPr>
      <a:lvl5pPr marL="1630192" algn="l" defTabSz="815096" rtl="0" eaLnBrk="1" latinLnBrk="0" hangingPunct="1">
        <a:defRPr sz="1600" kern="1200">
          <a:solidFill>
            <a:schemeClr val="tx1"/>
          </a:solidFill>
          <a:latin typeface="+mn-lt"/>
          <a:ea typeface="+mn-ea"/>
          <a:cs typeface="+mn-cs"/>
        </a:defRPr>
      </a:lvl5pPr>
      <a:lvl6pPr marL="2037740" algn="l" defTabSz="815096" rtl="0" eaLnBrk="1" latinLnBrk="0" hangingPunct="1">
        <a:defRPr sz="1600" kern="1200">
          <a:solidFill>
            <a:schemeClr val="tx1"/>
          </a:solidFill>
          <a:latin typeface="+mn-lt"/>
          <a:ea typeface="+mn-ea"/>
          <a:cs typeface="+mn-cs"/>
        </a:defRPr>
      </a:lvl6pPr>
      <a:lvl7pPr marL="2445288" algn="l" defTabSz="815096" rtl="0" eaLnBrk="1" latinLnBrk="0" hangingPunct="1">
        <a:defRPr sz="1600" kern="1200">
          <a:solidFill>
            <a:schemeClr val="tx1"/>
          </a:solidFill>
          <a:latin typeface="+mn-lt"/>
          <a:ea typeface="+mn-ea"/>
          <a:cs typeface="+mn-cs"/>
        </a:defRPr>
      </a:lvl7pPr>
      <a:lvl8pPr marL="2852837" algn="l" defTabSz="815096" rtl="0" eaLnBrk="1" latinLnBrk="0" hangingPunct="1">
        <a:defRPr sz="1600" kern="1200">
          <a:solidFill>
            <a:schemeClr val="tx1"/>
          </a:solidFill>
          <a:latin typeface="+mn-lt"/>
          <a:ea typeface="+mn-ea"/>
          <a:cs typeface="+mn-cs"/>
        </a:defRPr>
      </a:lvl8pPr>
      <a:lvl9pPr marL="3260385" algn="l" defTabSz="815096"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2">
          <p15:clr>
            <a:srgbClr val="F26B43"/>
          </p15:clr>
        </p15:guide>
        <p15:guide id="2" pos="5962">
          <p15:clr>
            <a:srgbClr val="F26B43"/>
          </p15:clr>
        </p15:guide>
        <p15:guide id="3" orient="horz" pos="864">
          <p15:clr>
            <a:srgbClr val="F26B43"/>
          </p15:clr>
        </p15:guide>
        <p15:guide id="4" orient="horz" pos="288">
          <p15:clr>
            <a:srgbClr val="F26B43"/>
          </p15:clr>
        </p15:guide>
        <p15:guide id="5" orient="horz" pos="3696">
          <p15:clr>
            <a:srgbClr val="F26B43"/>
          </p15:clr>
        </p15:guide>
        <p15:guide id="0" orient="horz" pos="336" userDrawn="1">
          <p15:clr>
            <a:srgbClr val="F26B43"/>
          </p15:clr>
        </p15:guide>
        <p15:guide id="6" orient="horz" pos="912" userDrawn="1">
          <p15:clr>
            <a:srgbClr val="F26B43"/>
          </p15:clr>
        </p15:guide>
        <p15:guide id="7" pos="250" userDrawn="1">
          <p15:clr>
            <a:srgbClr val="F26B43"/>
          </p15:clr>
        </p15:guide>
        <p15:guide id="8" pos="591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1.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8.png"/><Relationship Id="rId4" Type="http://schemas.openxmlformats.org/officeDocument/2006/relationships/diagramData" Target="../diagrams/data4.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2.xml"/><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8.png"/><Relationship Id="rId4" Type="http://schemas.openxmlformats.org/officeDocument/2006/relationships/diagramData" Target="../diagrams/data5.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3.xml"/><Relationship Id="rId7" Type="http://schemas.openxmlformats.org/officeDocument/2006/relationships/diagramColors" Target="../diagrams/colors6.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4.xml"/><Relationship Id="rId7" Type="http://schemas.openxmlformats.org/officeDocument/2006/relationships/diagramColors" Target="../diagrams/colors7.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5.xml"/><Relationship Id="rId7" Type="http://schemas.openxmlformats.org/officeDocument/2006/relationships/diagramColors" Target="../diagrams/colors8.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6.xml"/><Relationship Id="rId7" Type="http://schemas.openxmlformats.org/officeDocument/2006/relationships/diagramColors" Target="../diagrams/colors9.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23.jpg"/><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24.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slideLayout" Target="../slideLayouts/slideLayout4.xml"/><Relationship Id="rId7" Type="http://schemas.openxmlformats.org/officeDocument/2006/relationships/diagramQuickStyle" Target="../diagrams/quickStyle10.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notesSlide" Target="../notesSlides/notesSlide40.xml"/><Relationship Id="rId9" Type="http://schemas.microsoft.com/office/2007/relationships/diagramDrawing" Target="../diagrams/drawing10.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slideLayout" Target="../slideLayouts/slideLayout4.xml"/><Relationship Id="rId7" Type="http://schemas.openxmlformats.org/officeDocument/2006/relationships/diagramQuickStyle" Target="../diagrams/quickStyle1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notesSlide" Target="../notesSlides/notesSlide41.xml"/><Relationship Id="rId9" Type="http://schemas.microsoft.com/office/2007/relationships/diagramDrawing" Target="../diagrams/drawing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9881" y="457200"/>
            <a:ext cx="6858000" cy="837311"/>
          </a:xfrm>
          <a:prstGeom prst="rect">
            <a:avLst/>
          </a:prstGeom>
          <a:noFill/>
          <a:ln>
            <a:noFill/>
          </a:ln>
        </p:spPr>
        <p:txBody>
          <a:bodyPr vert="horz" wrap="square" lIns="92473" tIns="46236" rIns="92473" bIns="46236" numCol="1" anchor="t" anchorCtr="0" compatLnSpc="1">
            <a:prstTxWarp prst="textNoShape">
              <a:avLst/>
            </a:prstTxWarp>
          </a:bodyPr>
          <a:lstStyle>
            <a:lvl1pPr algn="ctr" rtl="0" eaLnBrk="0" fontAlgn="base" hangingPunct="0">
              <a:spcBef>
                <a:spcPct val="0"/>
              </a:spcBef>
              <a:spcAft>
                <a:spcPct val="0"/>
              </a:spcAft>
              <a:defRPr sz="2400" b="0">
                <a:solidFill>
                  <a:srgbClr val="4A72A8"/>
                </a:solidFill>
                <a:latin typeface="+mj-lt"/>
                <a:ea typeface="+mj-ea"/>
                <a:cs typeface="+mj-cs"/>
              </a:defRPr>
            </a:lvl1pPr>
            <a:lvl2pPr algn="ctr" rtl="0" eaLnBrk="0" fontAlgn="base" hangingPunct="0">
              <a:spcBef>
                <a:spcPct val="0"/>
              </a:spcBef>
              <a:spcAft>
                <a:spcPct val="0"/>
              </a:spcAft>
              <a:defRPr sz="1800" b="1">
                <a:solidFill>
                  <a:schemeClr val="bg1"/>
                </a:solidFill>
                <a:latin typeface="Tahoma" pitchFamily="34" charset="0"/>
                <a:cs typeface="Arial" charset="0"/>
              </a:defRPr>
            </a:lvl2pPr>
            <a:lvl3pPr algn="ctr" rtl="0" eaLnBrk="0" fontAlgn="base" hangingPunct="0">
              <a:spcBef>
                <a:spcPct val="0"/>
              </a:spcBef>
              <a:spcAft>
                <a:spcPct val="0"/>
              </a:spcAft>
              <a:defRPr sz="1800" b="1">
                <a:solidFill>
                  <a:schemeClr val="bg1"/>
                </a:solidFill>
                <a:latin typeface="Tahoma" pitchFamily="34" charset="0"/>
                <a:cs typeface="Arial" charset="0"/>
              </a:defRPr>
            </a:lvl3pPr>
            <a:lvl4pPr algn="ctr" rtl="0" eaLnBrk="0" fontAlgn="base" hangingPunct="0">
              <a:spcBef>
                <a:spcPct val="0"/>
              </a:spcBef>
              <a:spcAft>
                <a:spcPct val="0"/>
              </a:spcAft>
              <a:defRPr sz="1800" b="1">
                <a:solidFill>
                  <a:schemeClr val="bg1"/>
                </a:solidFill>
                <a:latin typeface="Tahoma" pitchFamily="34" charset="0"/>
                <a:cs typeface="Arial" charset="0"/>
              </a:defRPr>
            </a:lvl4pPr>
            <a:lvl5pPr algn="ctr" rtl="0" eaLnBrk="0" fontAlgn="base" hangingPunct="0">
              <a:spcBef>
                <a:spcPct val="0"/>
              </a:spcBef>
              <a:spcAft>
                <a:spcPct val="0"/>
              </a:spcAft>
              <a:defRPr sz="1800" b="1">
                <a:solidFill>
                  <a:schemeClr val="bg1"/>
                </a:solidFill>
                <a:latin typeface="Tahoma" pitchFamily="34" charset="0"/>
                <a:cs typeface="Arial" charset="0"/>
              </a:defRPr>
            </a:lvl5pPr>
            <a:lvl6pPr marL="407548" algn="ctr" rtl="0" fontAlgn="base">
              <a:spcBef>
                <a:spcPct val="0"/>
              </a:spcBef>
              <a:spcAft>
                <a:spcPct val="0"/>
              </a:spcAft>
              <a:defRPr sz="1800" b="1">
                <a:solidFill>
                  <a:schemeClr val="bg1"/>
                </a:solidFill>
                <a:latin typeface="Tahoma" pitchFamily="34" charset="0"/>
                <a:cs typeface="Arial" charset="0"/>
              </a:defRPr>
            </a:lvl6pPr>
            <a:lvl7pPr marL="815096" algn="ctr" rtl="0" fontAlgn="base">
              <a:spcBef>
                <a:spcPct val="0"/>
              </a:spcBef>
              <a:spcAft>
                <a:spcPct val="0"/>
              </a:spcAft>
              <a:defRPr sz="1800" b="1">
                <a:solidFill>
                  <a:schemeClr val="bg1"/>
                </a:solidFill>
                <a:latin typeface="Tahoma" pitchFamily="34" charset="0"/>
                <a:cs typeface="Arial" charset="0"/>
              </a:defRPr>
            </a:lvl7pPr>
            <a:lvl8pPr marL="1222644" algn="ctr" rtl="0" fontAlgn="base">
              <a:spcBef>
                <a:spcPct val="0"/>
              </a:spcBef>
              <a:spcAft>
                <a:spcPct val="0"/>
              </a:spcAft>
              <a:defRPr sz="1800" b="1">
                <a:solidFill>
                  <a:schemeClr val="bg1"/>
                </a:solidFill>
                <a:latin typeface="Tahoma" pitchFamily="34" charset="0"/>
                <a:cs typeface="Arial" charset="0"/>
              </a:defRPr>
            </a:lvl8pPr>
            <a:lvl9pPr marL="1630192" algn="ctr" rtl="0" fontAlgn="base">
              <a:spcBef>
                <a:spcPct val="0"/>
              </a:spcBef>
              <a:spcAft>
                <a:spcPct val="0"/>
              </a:spcAft>
              <a:defRPr sz="1800" b="1">
                <a:solidFill>
                  <a:schemeClr val="bg1"/>
                </a:solidFill>
                <a:latin typeface="Tahoma" pitchFamily="34" charset="0"/>
                <a:cs typeface="Arial" charset="0"/>
              </a:defRPr>
            </a:lvl9pPr>
          </a:lstStyle>
          <a:p>
            <a:pPr algn="l"/>
            <a:r>
              <a:rPr lang="en-US" sz="2800" b="1" dirty="0" smtClean="0">
                <a:ea typeface="Open Sans Condensed" panose="020B0806030504020204" pitchFamily="34" charset="0"/>
                <a:cs typeface="Open Sans Condensed" panose="020B0806030504020204" pitchFamily="34" charset="0"/>
              </a:rPr>
              <a:t>Incident Investigation and Analysis</a:t>
            </a:r>
            <a:endParaRPr lang="en-US" sz="2800" b="1" dirty="0">
              <a:ea typeface="Open Sans Condensed" panose="020B0806030504020204" pitchFamily="34" charset="0"/>
              <a:cs typeface="Open Sans Condensed" panose="020B0806030504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5656" b="13095"/>
          <a:stretch/>
        </p:blipFill>
        <p:spPr>
          <a:xfrm>
            <a:off x="-1" y="1219200"/>
            <a:ext cx="9783841" cy="4648200"/>
          </a:xfrm>
          <a:prstGeom prst="rect">
            <a:avLst/>
          </a:prstGeom>
        </p:spPr>
      </p:pic>
      <p:sp>
        <p:nvSpPr>
          <p:cNvPr id="5" name="Rectangle 4"/>
          <p:cNvSpPr/>
          <p:nvPr/>
        </p:nvSpPr>
        <p:spPr>
          <a:xfrm>
            <a:off x="315119" y="164812"/>
            <a:ext cx="2210594" cy="246221"/>
          </a:xfrm>
          <a:prstGeom prst="rect">
            <a:avLst/>
          </a:prstGeom>
        </p:spPr>
        <p:txBody>
          <a:bodyPr wrap="square">
            <a:spAutoFit/>
          </a:bodyPr>
          <a:lstStyle/>
          <a:p>
            <a:r>
              <a:rPr lang="en-US" altLang="en-US" sz="1000" b="0" kern="0" smtClean="0">
                <a:solidFill>
                  <a:srgbClr val="FA834E"/>
                </a:solidFill>
                <a:latin typeface="+mj-lt"/>
                <a:ea typeface="Tahoma" panose="020B0604030504040204" pitchFamily="34" charset="0"/>
                <a:cs typeface="Tahoma" panose="020B0604030504040204" pitchFamily="34" charset="0"/>
              </a:rPr>
              <a:t>&gt;   </a:t>
            </a:r>
            <a:r>
              <a:rPr lang="en-US" altLang="en-US" sz="1000" b="0" kern="0" smtClean="0">
                <a:solidFill>
                  <a:srgbClr val="FA834E"/>
                </a:solidFill>
                <a:latin typeface="+mj-lt"/>
                <a:ea typeface="Open Sans" panose="020B0606030504020204" pitchFamily="34" charset="0"/>
                <a:cs typeface="Open Sans" panose="020B0606030504020204" pitchFamily="34" charset="0"/>
              </a:rPr>
              <a:t>Introduction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6" name="Oval 5"/>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7" name="Straight Connector 6"/>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679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84699" y="1908991"/>
            <a:ext cx="2400016" cy="2872966"/>
          </a:xfrm>
          <a:prstGeom prst="rect">
            <a:avLst/>
          </a:prstGeom>
          <a:noFill/>
        </p:spPr>
        <p:txBody>
          <a:bodyPr wrap="none" rtlCol="0">
            <a:spAutoFit/>
          </a:bodyPr>
          <a:lstStyle/>
          <a:p>
            <a:pPr algn="l">
              <a:lnSpc>
                <a:spcPct val="250000"/>
              </a:lnSpc>
            </a:pPr>
            <a:r>
              <a:rPr lang="en-US" sz="1500" b="0" dirty="0">
                <a:solidFill>
                  <a:schemeClr val="tx1"/>
                </a:solidFill>
                <a:latin typeface="+mj-lt"/>
                <a:ea typeface="Open Sans Condensed" panose="020B0806030504020204" pitchFamily="34" charset="0"/>
                <a:cs typeface="Open Sans Condensed" panose="020B0806030504020204" pitchFamily="34" charset="0"/>
              </a:rPr>
              <a:t>Serious Injury or </a:t>
            </a:r>
            <a:r>
              <a:rPr lang="en-US" sz="1500" b="0" dirty="0" smtClean="0">
                <a:solidFill>
                  <a:schemeClr val="tx1"/>
                </a:solidFill>
                <a:latin typeface="+mj-lt"/>
                <a:ea typeface="Open Sans Condensed" panose="020B0806030504020204" pitchFamily="34" charset="0"/>
                <a:cs typeface="Open Sans Condensed" panose="020B0806030504020204" pitchFamily="34" charset="0"/>
              </a:rPr>
              <a:t>Fatality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Lost Time</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Medical Only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Near Misses</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Unsafe Behaviors/Hazards</a:t>
            </a:r>
            <a:endParaRPr lang="en-US" sz="1500" b="0" dirty="0">
              <a:solidFill>
                <a:schemeClr val="tx1"/>
              </a:solidFill>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13"/>
          <p:cNvGraphicFramePr>
            <a:graphicFrameLocks/>
          </p:cNvGraphicFramePr>
          <p:nvPr>
            <p:custDataLst>
              <p:tags r:id="rId1"/>
            </p:custDataLst>
            <p:extLst>
              <p:ext uri="{D42A27DB-BD31-4B8C-83A1-F6EECF244321}">
                <p14:modId xmlns:p14="http://schemas.microsoft.com/office/powerpoint/2010/main" val="1764981158"/>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1" name="Straight Arrow Connector 20"/>
          <p:cNvCxnSpPr/>
          <p:nvPr/>
        </p:nvCxnSpPr>
        <p:spPr>
          <a:xfrm>
            <a:off x="4206081" y="2267618"/>
            <a:ext cx="425584" cy="1"/>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dirty="0">
                <a:ea typeface="Open Sans Condensed" panose="020B0806030504020204" pitchFamily="34" charset="0"/>
                <a:cs typeface="Open Sans Condensed" panose="020B0806030504020204" pitchFamily="34" charset="0"/>
              </a:rPr>
              <a:t>The Safety </a:t>
            </a:r>
            <a:r>
              <a:rPr lang="en-US" altLang="en-US" sz="2800" b="1" kern="0" dirty="0" smtClean="0">
                <a:ea typeface="Open Sans Condensed" panose="020B0806030504020204" pitchFamily="34" charset="0"/>
                <a:cs typeface="Open Sans Condensed" panose="020B0806030504020204" pitchFamily="34" charset="0"/>
              </a:rPr>
              <a:t>Pyramid</a:t>
            </a:r>
          </a:p>
        </p:txBody>
      </p:sp>
      <p:sp>
        <p:nvSpPr>
          <p:cNvPr id="27" name="Oval 2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5119" y="164812"/>
            <a:ext cx="2210594" cy="246221"/>
          </a:xfrm>
          <a:prstGeom prst="rect">
            <a:avLst/>
          </a:prstGeom>
        </p:spPr>
        <p:txBody>
          <a:bodyPr wrap="square">
            <a:spAutoFit/>
          </a:bodyPr>
          <a:lstStyle/>
          <a:p>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r>
              <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Overview</a:t>
            </a:r>
          </a:p>
        </p:txBody>
      </p:sp>
    </p:spTree>
    <p:extLst>
      <p:ext uri="{BB962C8B-B14F-4D97-AF65-F5344CB8AC3E}">
        <p14:creationId xmlns:p14="http://schemas.microsoft.com/office/powerpoint/2010/main" val="646494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4699" y="1908991"/>
            <a:ext cx="2400016" cy="2872966"/>
          </a:xfrm>
          <a:prstGeom prst="rect">
            <a:avLst/>
          </a:prstGeom>
          <a:noFill/>
        </p:spPr>
        <p:txBody>
          <a:bodyPr wrap="none" rtlCol="0">
            <a:spAutoFit/>
          </a:bodyPr>
          <a:lstStyle/>
          <a:p>
            <a:pPr algn="l">
              <a:lnSpc>
                <a:spcPct val="250000"/>
              </a:lnSpc>
            </a:pPr>
            <a:r>
              <a:rPr lang="en-US" sz="1500" b="0" dirty="0">
                <a:solidFill>
                  <a:schemeClr val="tx1"/>
                </a:solidFill>
                <a:latin typeface="+mj-lt"/>
                <a:ea typeface="Open Sans Condensed" panose="020B0806030504020204" pitchFamily="34" charset="0"/>
                <a:cs typeface="Open Sans Condensed" panose="020B0806030504020204" pitchFamily="34" charset="0"/>
              </a:rPr>
              <a:t>Serious Injury or </a:t>
            </a:r>
            <a:r>
              <a:rPr lang="en-US" sz="1500" b="0" dirty="0" smtClean="0">
                <a:solidFill>
                  <a:schemeClr val="tx1"/>
                </a:solidFill>
                <a:latin typeface="+mj-lt"/>
                <a:ea typeface="Open Sans Condensed" panose="020B0806030504020204" pitchFamily="34" charset="0"/>
                <a:cs typeface="Open Sans Condensed" panose="020B0806030504020204" pitchFamily="34" charset="0"/>
              </a:rPr>
              <a:t>Fatality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Lost Time</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Medical Only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Near Misses</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Unsafe Behaviors/Hazards</a:t>
            </a:r>
            <a:endParaRPr lang="en-US" sz="1500" b="0" dirty="0">
              <a:solidFill>
                <a:schemeClr val="tx1"/>
              </a:solidFill>
              <a:latin typeface="+mj-lt"/>
              <a:ea typeface="Open Sans Condensed" panose="020B0806030504020204" pitchFamily="34" charset="0"/>
              <a:cs typeface="Open Sans Condensed" panose="020B0806030504020204" pitchFamily="34" charset="0"/>
            </a:endParaRPr>
          </a:p>
        </p:txBody>
      </p:sp>
      <p:graphicFrame>
        <p:nvGraphicFramePr>
          <p:cNvPr id="11" name="Content Placeholder 13"/>
          <p:cNvGraphicFramePr>
            <a:graphicFrameLocks/>
          </p:cNvGraphicFramePr>
          <p:nvPr>
            <p:custDataLst>
              <p:tags r:id="rId1"/>
            </p:custDataLst>
            <p:extLst>
              <p:ext uri="{D42A27DB-BD31-4B8C-83A1-F6EECF244321}">
                <p14:modId xmlns:p14="http://schemas.microsoft.com/office/powerpoint/2010/main" val="758992709"/>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62" y="994769"/>
            <a:ext cx="9781501" cy="4701409"/>
          </a:xfrm>
          <a:prstGeom prst="rect">
            <a:avLst/>
          </a:prstGeom>
        </p:spPr>
      </p:pic>
      <p:pic>
        <p:nvPicPr>
          <p:cNvPr id="20" name="Picture 19"/>
          <p:cNvPicPr>
            <a:picLocks noChangeAspect="1"/>
          </p:cNvPicPr>
          <p:nvPr/>
        </p:nvPicPr>
        <p:blipFill rotWithShape="1">
          <a:blip r:embed="rId10">
            <a:extLst>
              <a:ext uri="{28A0092B-C50C-407E-A947-70E740481C1C}">
                <a14:useLocalDpi xmlns:a14="http://schemas.microsoft.com/office/drawing/2010/main" val="0"/>
              </a:ext>
            </a:extLst>
          </a:blip>
          <a:srcRect b="22482"/>
          <a:stretch/>
        </p:blipFill>
        <p:spPr>
          <a:xfrm flipH="1">
            <a:off x="1554809" y="1382608"/>
            <a:ext cx="4772690" cy="4089139"/>
          </a:xfrm>
          <a:prstGeom prst="rect">
            <a:avLst/>
          </a:prstGeom>
        </p:spPr>
      </p:pic>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dirty="0">
                <a:ea typeface="Open Sans Condensed" panose="020B0806030504020204" pitchFamily="34" charset="0"/>
                <a:cs typeface="Open Sans Condensed" panose="020B0806030504020204" pitchFamily="34" charset="0"/>
              </a:rPr>
              <a:t>The Safety </a:t>
            </a:r>
            <a:r>
              <a:rPr lang="en-US" altLang="en-US" sz="2800" b="1" kern="0" dirty="0" smtClean="0">
                <a:ea typeface="Open Sans Condensed" panose="020B0806030504020204" pitchFamily="34" charset="0"/>
                <a:cs typeface="Open Sans Condensed" panose="020B0806030504020204" pitchFamily="34" charset="0"/>
              </a:rPr>
              <a:t>Pyramid</a:t>
            </a:r>
          </a:p>
        </p:txBody>
      </p:sp>
      <p:sp>
        <p:nvSpPr>
          <p:cNvPr id="26" name="Oval 25"/>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5119" y="164812"/>
            <a:ext cx="2210594" cy="246221"/>
          </a:xfrm>
          <a:prstGeom prst="rect">
            <a:avLst/>
          </a:prstGeom>
        </p:spPr>
        <p:txBody>
          <a:bodyPr wrap="square">
            <a:spAutoFit/>
          </a:bodyPr>
          <a:lstStyle/>
          <a:p>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r>
              <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Overview</a:t>
            </a:r>
          </a:p>
        </p:txBody>
      </p:sp>
    </p:spTree>
    <p:extLst>
      <p:ext uri="{BB962C8B-B14F-4D97-AF65-F5344CB8AC3E}">
        <p14:creationId xmlns:p14="http://schemas.microsoft.com/office/powerpoint/2010/main" val="3875468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3"/>
          <p:cNvGraphicFramePr>
            <a:graphicFrameLocks/>
          </p:cNvGraphicFramePr>
          <p:nvPr>
            <p:custDataLst>
              <p:tags r:id="rId1"/>
            </p:custDataLst>
            <p:extLst>
              <p:ext uri="{D42A27DB-BD31-4B8C-83A1-F6EECF244321}">
                <p14:modId xmlns:p14="http://schemas.microsoft.com/office/powerpoint/2010/main" val="438709294"/>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6784699" y="1908991"/>
            <a:ext cx="2400016" cy="2872966"/>
          </a:xfrm>
          <a:prstGeom prst="rect">
            <a:avLst/>
          </a:prstGeom>
          <a:noFill/>
        </p:spPr>
        <p:txBody>
          <a:bodyPr wrap="none" rtlCol="0">
            <a:spAutoFit/>
          </a:bodyPr>
          <a:lstStyle/>
          <a:p>
            <a:pPr algn="l">
              <a:lnSpc>
                <a:spcPct val="250000"/>
              </a:lnSpc>
            </a:pPr>
            <a:r>
              <a:rPr lang="en-US" sz="1500" b="0" dirty="0">
                <a:solidFill>
                  <a:schemeClr val="tx1"/>
                </a:solidFill>
                <a:latin typeface="+mj-lt"/>
                <a:ea typeface="Open Sans Condensed" panose="020B0806030504020204" pitchFamily="34" charset="0"/>
                <a:cs typeface="Open Sans Condensed" panose="020B0806030504020204" pitchFamily="34" charset="0"/>
              </a:rPr>
              <a:t>Serious Injury or </a:t>
            </a:r>
            <a:r>
              <a:rPr lang="en-US" sz="1500" b="0" dirty="0" smtClean="0">
                <a:solidFill>
                  <a:schemeClr val="tx1"/>
                </a:solidFill>
                <a:latin typeface="+mj-lt"/>
                <a:ea typeface="Open Sans Condensed" panose="020B0806030504020204" pitchFamily="34" charset="0"/>
                <a:cs typeface="Open Sans Condensed" panose="020B0806030504020204" pitchFamily="34" charset="0"/>
              </a:rPr>
              <a:t>Fatality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Lost Time</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Medical Only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Near Misses</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Unsafe Behaviors/Hazards</a:t>
            </a:r>
            <a:endParaRPr lang="en-US" sz="1500" b="0" dirty="0">
              <a:solidFill>
                <a:schemeClr val="tx1"/>
              </a:solidFill>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6179" y="1717581"/>
            <a:ext cx="6558468" cy="3543823"/>
          </a:xfrm>
          <a:prstGeom prst="rect">
            <a:avLst/>
          </a:prstGeom>
        </p:spPr>
      </p:pic>
      <p:pic>
        <p:nvPicPr>
          <p:cNvPr id="20" name="Picture 19"/>
          <p:cNvPicPr>
            <a:picLocks noChangeAspect="1"/>
          </p:cNvPicPr>
          <p:nvPr/>
        </p:nvPicPr>
        <p:blipFill rotWithShape="1">
          <a:blip r:embed="rId10">
            <a:extLst>
              <a:ext uri="{28A0092B-C50C-407E-A947-70E740481C1C}">
                <a14:useLocalDpi xmlns:a14="http://schemas.microsoft.com/office/drawing/2010/main" val="0"/>
              </a:ext>
            </a:extLst>
          </a:blip>
          <a:srcRect b="22482"/>
          <a:stretch/>
        </p:blipFill>
        <p:spPr>
          <a:xfrm rot="3387666" flipH="1">
            <a:off x="1241249" y="2106289"/>
            <a:ext cx="4624762" cy="3962397"/>
          </a:xfrm>
          <a:prstGeom prst="rect">
            <a:avLst/>
          </a:prstGeom>
        </p:spPr>
      </p:pic>
      <p:sp>
        <p:nvSpPr>
          <p:cNvPr id="25"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dirty="0">
                <a:ea typeface="Open Sans Condensed" panose="020B0806030504020204" pitchFamily="34" charset="0"/>
                <a:cs typeface="Open Sans Condensed" panose="020B0806030504020204" pitchFamily="34" charset="0"/>
              </a:rPr>
              <a:t>The Safety </a:t>
            </a:r>
            <a:r>
              <a:rPr lang="en-US" altLang="en-US" sz="2800" b="1" kern="0" dirty="0" smtClean="0">
                <a:ea typeface="Open Sans Condensed" panose="020B0806030504020204" pitchFamily="34" charset="0"/>
                <a:cs typeface="Open Sans Condensed" panose="020B0806030504020204" pitchFamily="34" charset="0"/>
              </a:rPr>
              <a:t>Pyramid</a:t>
            </a:r>
          </a:p>
        </p:txBody>
      </p:sp>
      <p:sp>
        <p:nvSpPr>
          <p:cNvPr id="26" name="Oval 25"/>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315119" y="164812"/>
            <a:ext cx="2210594" cy="246221"/>
          </a:xfrm>
          <a:prstGeom prst="rect">
            <a:avLst/>
          </a:prstGeom>
        </p:spPr>
        <p:txBody>
          <a:bodyPr wrap="square">
            <a:spAutoFit/>
          </a:bodyPr>
          <a:lstStyle/>
          <a:p>
            <a:r>
              <a:rPr lang="en-US" altLang="en-US" sz="1000" kern="0" dirty="0" smtClean="0">
                <a:solidFill>
                  <a:schemeClr val="bg1"/>
                </a:solidFill>
                <a:latin typeface="+mj-lt"/>
                <a:ea typeface="Tahoma" panose="020B0604030504040204" pitchFamily="34" charset="0"/>
                <a:cs typeface="Tahoma" panose="020B0604030504040204" pitchFamily="34" charset="0"/>
              </a:rPr>
              <a:t>1</a:t>
            </a:r>
            <a:r>
              <a:rPr lang="en-US" altLang="en-US" sz="1000" b="0" kern="0" dirty="0">
                <a:solidFill>
                  <a:srgbClr val="FA834E"/>
                </a:solidFill>
                <a:latin typeface="+mj-lt"/>
                <a:ea typeface="Tahoma" panose="020B0604030504040204" pitchFamily="34" charset="0"/>
                <a:cs typeface="Tahoma" panose="020B0604030504040204" pitchFamily="34" charset="0"/>
              </a:rPr>
              <a:t> </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Overview</a:t>
            </a:r>
          </a:p>
        </p:txBody>
      </p:sp>
    </p:spTree>
    <p:extLst>
      <p:ext uri="{BB962C8B-B14F-4D97-AF65-F5344CB8AC3E}">
        <p14:creationId xmlns:p14="http://schemas.microsoft.com/office/powerpoint/2010/main" val="2491037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3"/>
          <p:cNvGraphicFramePr>
            <a:graphicFrameLocks/>
          </p:cNvGraphicFramePr>
          <p:nvPr>
            <p:custDataLst>
              <p:tags r:id="rId1"/>
            </p:custDataLst>
            <p:extLst>
              <p:ext uri="{D42A27DB-BD31-4B8C-83A1-F6EECF244321}">
                <p14:modId xmlns:p14="http://schemas.microsoft.com/office/powerpoint/2010/main" val="712759873"/>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6784699" y="1908991"/>
            <a:ext cx="2400016" cy="2872966"/>
          </a:xfrm>
          <a:prstGeom prst="rect">
            <a:avLst/>
          </a:prstGeom>
          <a:noFill/>
        </p:spPr>
        <p:txBody>
          <a:bodyPr wrap="none" rtlCol="0">
            <a:spAutoFit/>
          </a:bodyPr>
          <a:lstStyle/>
          <a:p>
            <a:pPr algn="l">
              <a:lnSpc>
                <a:spcPct val="250000"/>
              </a:lnSpc>
            </a:pPr>
            <a:r>
              <a:rPr lang="en-US" sz="1500" b="0" dirty="0">
                <a:solidFill>
                  <a:schemeClr val="tx1"/>
                </a:solidFill>
                <a:latin typeface="+mj-lt"/>
                <a:ea typeface="Open Sans Condensed" panose="020B0806030504020204" pitchFamily="34" charset="0"/>
                <a:cs typeface="Open Sans Condensed" panose="020B0806030504020204" pitchFamily="34" charset="0"/>
              </a:rPr>
              <a:t>Serious Injury or </a:t>
            </a:r>
            <a:r>
              <a:rPr lang="en-US" sz="1500" b="0" dirty="0" smtClean="0">
                <a:solidFill>
                  <a:schemeClr val="tx1"/>
                </a:solidFill>
                <a:latin typeface="+mj-lt"/>
                <a:ea typeface="Open Sans Condensed" panose="020B0806030504020204" pitchFamily="34" charset="0"/>
                <a:cs typeface="Open Sans Condensed" panose="020B0806030504020204" pitchFamily="34" charset="0"/>
              </a:rPr>
              <a:t>Fatality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Lost Time</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Medical Only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Near Misses</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Unsafe Behaviors/Hazards</a:t>
            </a:r>
            <a:endParaRPr lang="en-US" sz="1500" b="0" dirty="0">
              <a:solidFill>
                <a:schemeClr val="tx1"/>
              </a:solidFill>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8281" y="1974155"/>
            <a:ext cx="304800" cy="2919737"/>
          </a:xfrm>
          <a:prstGeom prst="rect">
            <a:avLst/>
          </a:prstGeom>
        </p:spPr>
      </p:pic>
      <p:sp>
        <p:nvSpPr>
          <p:cNvPr id="4" name="TextBox 3"/>
          <p:cNvSpPr txBox="1"/>
          <p:nvPr/>
        </p:nvSpPr>
        <p:spPr>
          <a:xfrm>
            <a:off x="758342" y="2438400"/>
            <a:ext cx="1921728" cy="553998"/>
          </a:xfrm>
          <a:prstGeom prst="rect">
            <a:avLst/>
          </a:prstGeom>
          <a:noFill/>
        </p:spPr>
        <p:txBody>
          <a:bodyPr wrap="square" rtlCol="0">
            <a:spAutoFit/>
          </a:bodyPr>
          <a:lstStyle/>
          <a:p>
            <a:pPr algn="r"/>
            <a:r>
              <a:rPr lang="en-US" sz="1500" dirty="0" smtClean="0">
                <a:solidFill>
                  <a:srgbClr val="CC4129"/>
                </a:solidFill>
                <a:latin typeface="+mj-lt"/>
                <a:ea typeface="Open Sans Condensed" panose="020B0806030504020204" pitchFamily="34" charset="0"/>
                <a:cs typeface="Open Sans Condensed" panose="020B0806030504020204" pitchFamily="34" charset="0"/>
              </a:rPr>
              <a:t>Typically Documented</a:t>
            </a:r>
            <a:endParaRPr lang="en-US" sz="1500" dirty="0">
              <a:solidFill>
                <a:srgbClr val="CC4129"/>
              </a:solidFill>
              <a:latin typeface="+mj-lt"/>
              <a:ea typeface="Open Sans Condensed" panose="020B0806030504020204" pitchFamily="34" charset="0"/>
              <a:cs typeface="Open Sans Condensed" panose="020B0806030504020204" pitchFamily="34" charset="0"/>
            </a:endParaRPr>
          </a:p>
        </p:txBody>
      </p:sp>
      <p:sp>
        <p:nvSpPr>
          <p:cNvPr id="18" name="TextBox 17"/>
          <p:cNvSpPr txBox="1"/>
          <p:nvPr/>
        </p:nvSpPr>
        <p:spPr>
          <a:xfrm>
            <a:off x="529431" y="4215925"/>
            <a:ext cx="2150639" cy="553998"/>
          </a:xfrm>
          <a:prstGeom prst="rect">
            <a:avLst/>
          </a:prstGeom>
          <a:noFill/>
        </p:spPr>
        <p:txBody>
          <a:bodyPr wrap="square" rtlCol="0">
            <a:spAutoFit/>
          </a:bodyPr>
          <a:lstStyle/>
          <a:p>
            <a:pPr algn="r"/>
            <a:r>
              <a:rPr lang="en-US" sz="1500" dirty="0" smtClean="0">
                <a:solidFill>
                  <a:srgbClr val="4A72A8"/>
                </a:solidFill>
                <a:latin typeface="+mj-lt"/>
                <a:ea typeface="Open Sans Condensed" panose="020B0806030504020204" pitchFamily="34" charset="0"/>
                <a:cs typeface="Open Sans Condensed" panose="020B0806030504020204" pitchFamily="34" charset="0"/>
              </a:rPr>
              <a:t>Typically Undocumented</a:t>
            </a:r>
            <a:endParaRPr lang="en-US" sz="1500" dirty="0">
              <a:solidFill>
                <a:srgbClr val="4A72A8"/>
              </a:solidFill>
              <a:latin typeface="+mj-lt"/>
              <a:ea typeface="Open Sans Condensed" panose="020B0806030504020204" pitchFamily="34" charset="0"/>
              <a:cs typeface="Open Sans Condensed" panose="020B0806030504020204" pitchFamily="34" charset="0"/>
            </a:endParaRPr>
          </a:p>
        </p:txBody>
      </p:sp>
      <p:sp>
        <p:nvSpPr>
          <p:cNvPr id="25"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dirty="0">
                <a:ea typeface="Open Sans Condensed" panose="020B0806030504020204" pitchFamily="34" charset="0"/>
                <a:cs typeface="Open Sans Condensed" panose="020B0806030504020204" pitchFamily="34" charset="0"/>
              </a:rPr>
              <a:t>The Safety </a:t>
            </a:r>
            <a:r>
              <a:rPr lang="en-US" altLang="en-US" sz="2800" b="1" kern="0" dirty="0" smtClean="0">
                <a:ea typeface="Open Sans Condensed" panose="020B0806030504020204" pitchFamily="34" charset="0"/>
                <a:cs typeface="Open Sans Condensed" panose="020B0806030504020204" pitchFamily="34" charset="0"/>
              </a:rPr>
              <a:t>Pyramid</a:t>
            </a:r>
          </a:p>
        </p:txBody>
      </p:sp>
      <p:sp>
        <p:nvSpPr>
          <p:cNvPr id="26" name="Oval 25"/>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p:cNvSpPr/>
          <p:nvPr/>
        </p:nvSpPr>
        <p:spPr>
          <a:xfrm>
            <a:off x="315119" y="164812"/>
            <a:ext cx="2210594" cy="246221"/>
          </a:xfrm>
          <a:prstGeom prst="rect">
            <a:avLst/>
          </a:prstGeom>
        </p:spPr>
        <p:txBody>
          <a:bodyPr wrap="square">
            <a:spAutoFit/>
          </a:bodyPr>
          <a:lstStyle/>
          <a:p>
            <a:r>
              <a:rPr lang="en-US" altLang="en-US" sz="1000" kern="0" dirty="0" smtClean="0">
                <a:solidFill>
                  <a:schemeClr val="bg1"/>
                </a:solidFill>
                <a:latin typeface="+mj-lt"/>
                <a:ea typeface="Tahoma" panose="020B0604030504040204" pitchFamily="34" charset="0"/>
                <a:cs typeface="Tahoma" panose="020B0604030504040204" pitchFamily="34" charset="0"/>
              </a:rPr>
              <a:t>1</a:t>
            </a:r>
            <a:r>
              <a:rPr lang="en-US" altLang="en-US" sz="1000" b="0" kern="0" dirty="0">
                <a:solidFill>
                  <a:srgbClr val="FA834E"/>
                </a:solidFill>
                <a:latin typeface="+mj-lt"/>
                <a:ea typeface="Tahoma" panose="020B0604030504040204" pitchFamily="34" charset="0"/>
                <a:cs typeface="Tahoma" panose="020B0604030504040204" pitchFamily="34" charset="0"/>
              </a:rPr>
              <a:t> </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Overview</a:t>
            </a:r>
          </a:p>
        </p:txBody>
      </p:sp>
    </p:spTree>
    <p:extLst>
      <p:ext uri="{BB962C8B-B14F-4D97-AF65-F5344CB8AC3E}">
        <p14:creationId xmlns:p14="http://schemas.microsoft.com/office/powerpoint/2010/main" val="1631731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3"/>
          <p:cNvGraphicFramePr>
            <a:graphicFrameLocks/>
          </p:cNvGraphicFramePr>
          <p:nvPr>
            <p:custDataLst>
              <p:tags r:id="rId1"/>
            </p:custDataLst>
            <p:extLst>
              <p:ext uri="{D42A27DB-BD31-4B8C-83A1-F6EECF244321}">
                <p14:modId xmlns:p14="http://schemas.microsoft.com/office/powerpoint/2010/main" val="2054012536"/>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6784699" y="1908991"/>
            <a:ext cx="2400016" cy="2872966"/>
          </a:xfrm>
          <a:prstGeom prst="rect">
            <a:avLst/>
          </a:prstGeom>
          <a:noFill/>
        </p:spPr>
        <p:txBody>
          <a:bodyPr wrap="none" rtlCol="0">
            <a:spAutoFit/>
          </a:bodyPr>
          <a:lstStyle/>
          <a:p>
            <a:pPr algn="l">
              <a:lnSpc>
                <a:spcPct val="250000"/>
              </a:lnSpc>
            </a:pPr>
            <a:r>
              <a:rPr lang="en-US" sz="1500" b="0" dirty="0">
                <a:solidFill>
                  <a:schemeClr val="tx1"/>
                </a:solidFill>
                <a:latin typeface="+mj-lt"/>
                <a:ea typeface="Open Sans Condensed" panose="020B0806030504020204" pitchFamily="34" charset="0"/>
                <a:cs typeface="Open Sans Condensed" panose="020B0806030504020204" pitchFamily="34" charset="0"/>
              </a:rPr>
              <a:t>Serious Injury or </a:t>
            </a:r>
            <a:r>
              <a:rPr lang="en-US" sz="1500" b="0" dirty="0" smtClean="0">
                <a:solidFill>
                  <a:schemeClr val="tx1"/>
                </a:solidFill>
                <a:latin typeface="+mj-lt"/>
                <a:ea typeface="Open Sans Condensed" panose="020B0806030504020204" pitchFamily="34" charset="0"/>
                <a:cs typeface="Open Sans Condensed" panose="020B0806030504020204" pitchFamily="34" charset="0"/>
              </a:rPr>
              <a:t>Fatality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Lost Time</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Medical Only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Near Misses</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Unsafe Behaviors/Hazards</a:t>
            </a:r>
            <a:endParaRPr lang="en-US" sz="1500" b="0" dirty="0">
              <a:solidFill>
                <a:schemeClr val="tx1"/>
              </a:solidFill>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525713" y="1650762"/>
            <a:ext cx="6938962" cy="2057400"/>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dirty="0">
                <a:ea typeface="Open Sans Condensed" panose="020B0806030504020204" pitchFamily="34" charset="0"/>
                <a:cs typeface="Open Sans Condensed" panose="020B0806030504020204" pitchFamily="34" charset="0"/>
              </a:rPr>
              <a:t>The Safety </a:t>
            </a:r>
            <a:r>
              <a:rPr lang="en-US" altLang="en-US" sz="2800" b="1" kern="0" dirty="0" smtClean="0">
                <a:ea typeface="Open Sans Condensed" panose="020B0806030504020204" pitchFamily="34" charset="0"/>
                <a:cs typeface="Open Sans Condensed" panose="020B0806030504020204" pitchFamily="34" charset="0"/>
              </a:rPr>
              <a:t>Pyramid</a:t>
            </a:r>
          </a:p>
        </p:txBody>
      </p:sp>
      <p:sp>
        <p:nvSpPr>
          <p:cNvPr id="25" name="Oval 24"/>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p:cNvSpPr/>
          <p:nvPr/>
        </p:nvSpPr>
        <p:spPr>
          <a:xfrm>
            <a:off x="315119" y="164812"/>
            <a:ext cx="2210594" cy="246221"/>
          </a:xfrm>
          <a:prstGeom prst="rect">
            <a:avLst/>
          </a:prstGeom>
        </p:spPr>
        <p:txBody>
          <a:bodyPr wrap="square">
            <a:spAutoFit/>
          </a:bodyPr>
          <a:lstStyle/>
          <a:p>
            <a:r>
              <a:rPr lang="en-US" altLang="en-US" sz="1000" kern="0" dirty="0" smtClean="0">
                <a:solidFill>
                  <a:schemeClr val="bg1"/>
                </a:solidFill>
                <a:latin typeface="+mj-lt"/>
                <a:ea typeface="Tahoma" panose="020B0604030504040204" pitchFamily="34" charset="0"/>
                <a:cs typeface="Tahoma" panose="020B0604030504040204" pitchFamily="34" charset="0"/>
              </a:rPr>
              <a:t>1</a:t>
            </a:r>
            <a:r>
              <a:rPr lang="en-US" altLang="en-US" sz="1000" b="0" kern="0" dirty="0">
                <a:solidFill>
                  <a:srgbClr val="FA834E"/>
                </a:solidFill>
                <a:latin typeface="+mj-lt"/>
                <a:ea typeface="Tahoma" panose="020B0604030504040204" pitchFamily="34" charset="0"/>
                <a:cs typeface="Tahoma" panose="020B0604030504040204" pitchFamily="34" charset="0"/>
              </a:rPr>
              <a:t> </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Overview</a:t>
            </a:r>
          </a:p>
        </p:txBody>
      </p:sp>
    </p:spTree>
    <p:extLst>
      <p:ext uri="{BB962C8B-B14F-4D97-AF65-F5344CB8AC3E}">
        <p14:creationId xmlns:p14="http://schemas.microsoft.com/office/powerpoint/2010/main" val="660009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3"/>
          <p:cNvGraphicFramePr>
            <a:graphicFrameLocks/>
          </p:cNvGraphicFramePr>
          <p:nvPr>
            <p:custDataLst>
              <p:tags r:id="rId1"/>
            </p:custDataLst>
            <p:extLst>
              <p:ext uri="{D42A27DB-BD31-4B8C-83A1-F6EECF244321}">
                <p14:modId xmlns:p14="http://schemas.microsoft.com/office/powerpoint/2010/main" val="4235472869"/>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6784699" y="1908991"/>
            <a:ext cx="2400016" cy="2872966"/>
          </a:xfrm>
          <a:prstGeom prst="rect">
            <a:avLst/>
          </a:prstGeom>
          <a:noFill/>
        </p:spPr>
        <p:txBody>
          <a:bodyPr wrap="none" rtlCol="0">
            <a:spAutoFit/>
          </a:bodyPr>
          <a:lstStyle/>
          <a:p>
            <a:pPr algn="l">
              <a:lnSpc>
                <a:spcPct val="250000"/>
              </a:lnSpc>
            </a:pPr>
            <a:r>
              <a:rPr lang="en-US" sz="1500" b="0" dirty="0">
                <a:solidFill>
                  <a:schemeClr val="tx1"/>
                </a:solidFill>
                <a:latin typeface="+mj-lt"/>
                <a:ea typeface="Open Sans Condensed" panose="020B0806030504020204" pitchFamily="34" charset="0"/>
                <a:cs typeface="Open Sans Condensed" panose="020B0806030504020204" pitchFamily="34" charset="0"/>
              </a:rPr>
              <a:t>Serious Injury or </a:t>
            </a:r>
            <a:r>
              <a:rPr lang="en-US" sz="1500" b="0" dirty="0" smtClean="0">
                <a:solidFill>
                  <a:schemeClr val="tx1"/>
                </a:solidFill>
                <a:latin typeface="+mj-lt"/>
                <a:ea typeface="Open Sans Condensed" panose="020B0806030504020204" pitchFamily="34" charset="0"/>
                <a:cs typeface="Open Sans Condensed" panose="020B0806030504020204" pitchFamily="34" charset="0"/>
              </a:rPr>
              <a:t>Fatality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Lost Time</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Medical Only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Near Misses</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Unsafe Behaviors/Hazards</a:t>
            </a:r>
            <a:endParaRPr lang="en-US" sz="1500" b="0" dirty="0">
              <a:solidFill>
                <a:schemeClr val="tx1"/>
              </a:solidFill>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525713" y="1650762"/>
            <a:ext cx="6938962" cy="2057400"/>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0" name="Straight Arrow Connector 19"/>
          <p:cNvCxnSpPr/>
          <p:nvPr/>
        </p:nvCxnSpPr>
        <p:spPr>
          <a:xfrm>
            <a:off x="4129881" y="4394350"/>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31391" y="4394350"/>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11750" y="3830328"/>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283705" y="3830328"/>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dirty="0">
                <a:ea typeface="Open Sans Condensed" panose="020B0806030504020204" pitchFamily="34" charset="0"/>
                <a:cs typeface="Open Sans Condensed" panose="020B0806030504020204" pitchFamily="34" charset="0"/>
              </a:rPr>
              <a:t>The Safety </a:t>
            </a:r>
            <a:r>
              <a:rPr lang="en-US" altLang="en-US" sz="2800" b="1" kern="0" dirty="0" smtClean="0">
                <a:ea typeface="Open Sans Condensed" panose="020B0806030504020204" pitchFamily="34" charset="0"/>
                <a:cs typeface="Open Sans Condensed" panose="020B0806030504020204" pitchFamily="34" charset="0"/>
              </a:rPr>
              <a:t>Pyramid</a:t>
            </a:r>
          </a:p>
        </p:txBody>
      </p:sp>
      <p:sp>
        <p:nvSpPr>
          <p:cNvPr id="30" name="Oval 2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315119" y="164812"/>
            <a:ext cx="2210594" cy="246221"/>
          </a:xfrm>
          <a:prstGeom prst="rect">
            <a:avLst/>
          </a:prstGeom>
        </p:spPr>
        <p:txBody>
          <a:bodyPr wrap="square">
            <a:spAutoFit/>
          </a:bodyPr>
          <a:lstStyle/>
          <a:p>
            <a:r>
              <a:rPr lang="en-US" altLang="en-US" sz="1000" kern="0" dirty="0" smtClean="0">
                <a:solidFill>
                  <a:schemeClr val="bg1"/>
                </a:solidFill>
                <a:latin typeface="+mj-lt"/>
                <a:ea typeface="Tahoma" panose="020B0604030504040204" pitchFamily="34" charset="0"/>
                <a:cs typeface="Tahoma" panose="020B0604030504040204" pitchFamily="34" charset="0"/>
              </a:rPr>
              <a:t>1</a:t>
            </a:r>
            <a:r>
              <a:rPr lang="en-US" altLang="en-US" sz="1000" b="0" kern="0" dirty="0">
                <a:solidFill>
                  <a:srgbClr val="FA834E"/>
                </a:solidFill>
                <a:latin typeface="+mj-lt"/>
                <a:ea typeface="Tahoma" panose="020B0604030504040204" pitchFamily="34" charset="0"/>
                <a:cs typeface="Tahoma" panose="020B0604030504040204" pitchFamily="34" charset="0"/>
              </a:rPr>
              <a:t> </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Overview</a:t>
            </a:r>
          </a:p>
        </p:txBody>
      </p:sp>
    </p:spTree>
    <p:extLst>
      <p:ext uri="{BB962C8B-B14F-4D97-AF65-F5344CB8AC3E}">
        <p14:creationId xmlns:p14="http://schemas.microsoft.com/office/powerpoint/2010/main" val="3011157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3"/>
          <p:cNvGraphicFramePr>
            <a:graphicFrameLocks/>
          </p:cNvGraphicFramePr>
          <p:nvPr>
            <p:custDataLst>
              <p:tags r:id="rId1"/>
            </p:custDataLst>
            <p:extLst>
              <p:ext uri="{D42A27DB-BD31-4B8C-83A1-F6EECF244321}">
                <p14:modId xmlns:p14="http://schemas.microsoft.com/office/powerpoint/2010/main" val="1157323046"/>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6784699" y="1908991"/>
            <a:ext cx="2269083" cy="2872966"/>
          </a:xfrm>
          <a:prstGeom prst="rect">
            <a:avLst/>
          </a:prstGeom>
          <a:noFill/>
        </p:spPr>
        <p:txBody>
          <a:bodyPr wrap="none" rtlCol="0">
            <a:spAutoFit/>
          </a:bodyPr>
          <a:lstStyle/>
          <a:p>
            <a:pPr algn="l">
              <a:lnSpc>
                <a:spcPct val="250000"/>
              </a:lnSpc>
            </a:pPr>
            <a:r>
              <a:rPr lang="en-US" sz="1500" b="0" dirty="0">
                <a:solidFill>
                  <a:schemeClr val="tx1"/>
                </a:solidFill>
                <a:latin typeface="+mj-lt"/>
                <a:ea typeface="Open Sans Condensed" panose="020B0806030504020204" pitchFamily="34" charset="0"/>
                <a:cs typeface="Open Sans Condensed" panose="020B0806030504020204" pitchFamily="34" charset="0"/>
              </a:rPr>
              <a:t>Serious Injury or </a:t>
            </a:r>
            <a:r>
              <a:rPr lang="en-US" sz="1500" b="0" dirty="0" smtClean="0">
                <a:solidFill>
                  <a:schemeClr val="tx1"/>
                </a:solidFill>
                <a:latin typeface="+mj-lt"/>
                <a:ea typeface="Open Sans Condensed" panose="020B0806030504020204" pitchFamily="34" charset="0"/>
                <a:cs typeface="Open Sans Condensed" panose="020B0806030504020204" pitchFamily="34" charset="0"/>
              </a:rPr>
              <a:t>Fatality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Lost Time</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Medical Only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Near Misses</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Unsafe Acts/Conditions</a:t>
            </a:r>
            <a:endParaRPr lang="en-US" sz="1500" b="0" dirty="0">
              <a:solidFill>
                <a:schemeClr val="tx1"/>
              </a:solidFill>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29881" y="4394350"/>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31391" y="4394350"/>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11750" y="3830328"/>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283705" y="3830328"/>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77662" y="3300391"/>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344568" y="3285512"/>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30" name="Multiply 29"/>
          <p:cNvSpPr/>
          <p:nvPr/>
        </p:nvSpPr>
        <p:spPr>
          <a:xfrm>
            <a:off x="4534790" y="1947733"/>
            <a:ext cx="617013" cy="597745"/>
          </a:xfrm>
          <a:prstGeom prst="mathMultiply">
            <a:avLst>
              <a:gd name="adj1" fmla="val 4695"/>
            </a:avLst>
          </a:prstGeom>
          <a:ln>
            <a:solidFill>
              <a:srgbClr val="CC4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1" name="Straight Arrow Connector 30"/>
          <p:cNvCxnSpPr/>
          <p:nvPr/>
        </p:nvCxnSpPr>
        <p:spPr>
          <a:xfrm>
            <a:off x="4557124" y="2710731"/>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46784" y="2710731"/>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dirty="0">
                <a:ea typeface="Open Sans Condensed" panose="020B0806030504020204" pitchFamily="34" charset="0"/>
                <a:cs typeface="Open Sans Condensed" panose="020B0806030504020204" pitchFamily="34" charset="0"/>
              </a:rPr>
              <a:t>The Safety </a:t>
            </a:r>
            <a:r>
              <a:rPr lang="en-US" altLang="en-US" sz="2800" b="1" kern="0" dirty="0" smtClean="0">
                <a:ea typeface="Open Sans Condensed" panose="020B0806030504020204" pitchFamily="34" charset="0"/>
                <a:cs typeface="Open Sans Condensed" panose="020B0806030504020204" pitchFamily="34" charset="0"/>
              </a:rPr>
              <a:t>Pyramid</a:t>
            </a:r>
          </a:p>
        </p:txBody>
      </p:sp>
      <p:sp>
        <p:nvSpPr>
          <p:cNvPr id="35" name="Oval 34"/>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p:nvSpPr>
        <p:spPr>
          <a:xfrm>
            <a:off x="315119" y="164812"/>
            <a:ext cx="2210594" cy="246221"/>
          </a:xfrm>
          <a:prstGeom prst="rect">
            <a:avLst/>
          </a:prstGeom>
        </p:spPr>
        <p:txBody>
          <a:bodyPr wrap="square">
            <a:spAutoFit/>
          </a:bodyPr>
          <a:lstStyle/>
          <a:p>
            <a:r>
              <a:rPr lang="en-US" altLang="en-US" sz="1000" kern="0" dirty="0" smtClean="0">
                <a:solidFill>
                  <a:schemeClr val="bg1"/>
                </a:solidFill>
                <a:latin typeface="+mj-lt"/>
                <a:ea typeface="Tahoma" panose="020B0604030504040204" pitchFamily="34" charset="0"/>
                <a:cs typeface="Tahoma" panose="020B0604030504040204" pitchFamily="34" charset="0"/>
              </a:rPr>
              <a:t>1</a:t>
            </a:r>
            <a:r>
              <a:rPr lang="en-US" altLang="en-US" sz="1000" b="0" kern="0" dirty="0">
                <a:solidFill>
                  <a:srgbClr val="FA834E"/>
                </a:solidFill>
                <a:latin typeface="+mj-lt"/>
                <a:ea typeface="Tahoma" panose="020B0604030504040204" pitchFamily="34" charset="0"/>
                <a:cs typeface="Tahoma" panose="020B0604030504040204" pitchFamily="34" charset="0"/>
              </a:rPr>
              <a:t> </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Overview</a:t>
            </a:r>
          </a:p>
        </p:txBody>
      </p:sp>
    </p:spTree>
    <p:extLst>
      <p:ext uri="{BB962C8B-B14F-4D97-AF65-F5344CB8AC3E}">
        <p14:creationId xmlns:p14="http://schemas.microsoft.com/office/powerpoint/2010/main" val="3036481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189"/>
          <a:stretch/>
        </p:blipFill>
        <p:spPr>
          <a:xfrm>
            <a:off x="6339681" y="1316908"/>
            <a:ext cx="3268663" cy="4550492"/>
          </a:xfrm>
          <a:prstGeom prst="rect">
            <a:avLst/>
          </a:prstGeom>
        </p:spPr>
      </p:pic>
      <p:sp>
        <p:nvSpPr>
          <p:cNvPr id="32771" name="Content Placeholder 2"/>
          <p:cNvSpPr>
            <a:spLocks noGrp="1"/>
          </p:cNvSpPr>
          <p:nvPr>
            <p:ph idx="4294967295"/>
          </p:nvPr>
        </p:nvSpPr>
        <p:spPr>
          <a:xfrm>
            <a:off x="320676" y="1371600"/>
            <a:ext cx="5104606" cy="990600"/>
          </a:xfrm>
          <a:prstGeom prst="rect">
            <a:avLst/>
          </a:prstGeom>
        </p:spPr>
        <p:txBody>
          <a:bodyPr/>
          <a:lstStyle/>
          <a:p>
            <a:pPr marL="0" indent="0">
              <a:spcBef>
                <a:spcPct val="0"/>
              </a:spcBef>
              <a:spcAft>
                <a:spcPts val="1300"/>
              </a:spcAft>
              <a:buNone/>
            </a:pPr>
            <a:r>
              <a:rPr lang="en-US" altLang="en-US" sz="1300" b="1" dirty="0" smtClean="0">
                <a:solidFill>
                  <a:srgbClr val="333333"/>
                </a:solidFill>
                <a:latin typeface="+mj-lt"/>
                <a:ea typeface="Open Sans" panose="020B0606030504020204" pitchFamily="34" charset="0"/>
                <a:cs typeface="Open Sans" panose="020B0606030504020204" pitchFamily="34" charset="0"/>
              </a:rPr>
              <a:t>Unsafe acts </a:t>
            </a:r>
            <a:r>
              <a:rPr lang="en-US" altLang="en-US" sz="1300" dirty="0" smtClean="0">
                <a:solidFill>
                  <a:srgbClr val="333333"/>
                </a:solidFill>
                <a:latin typeface="+mj-lt"/>
                <a:ea typeface="Open Sans" panose="020B0606030504020204" pitchFamily="34" charset="0"/>
                <a:cs typeface="Open Sans" panose="020B0606030504020204" pitchFamily="34" charset="0"/>
              </a:rPr>
              <a:t>are activities that create or increase the risk of injury or property damage. They result from behavior rather than a lack of skill. </a:t>
            </a:r>
          </a:p>
        </p:txBody>
      </p:sp>
      <p:sp>
        <p:nvSpPr>
          <p:cNvPr id="8" name="Title 1"/>
          <p:cNvSpPr txBox="1">
            <a:spLocks/>
          </p:cNvSpPr>
          <p:nvPr/>
        </p:nvSpPr>
        <p:spPr bwMode="auto">
          <a:xfrm>
            <a:off x="320675" y="469557"/>
            <a:ext cx="5278120" cy="502651"/>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a:ea typeface="Open Sans Condensed" panose="020B0806030504020204" pitchFamily="34" charset="0"/>
                <a:cs typeface="Open Sans Condensed" panose="020B0806030504020204" pitchFamily="34" charset="0"/>
              </a:rPr>
              <a:t>Unsafe Acts</a:t>
            </a:r>
          </a:p>
        </p:txBody>
      </p:sp>
      <p:sp>
        <p:nvSpPr>
          <p:cNvPr id="9" name="Content Placeholder 2"/>
          <p:cNvSpPr txBox="1">
            <a:spLocks/>
          </p:cNvSpPr>
          <p:nvPr/>
        </p:nvSpPr>
        <p:spPr bwMode="auto">
          <a:xfrm>
            <a:off x="330200" y="2362200"/>
            <a:ext cx="5288752" cy="273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10" tIns="40755" rIns="81510" bIns="40755" numCol="1" anchor="t" anchorCtr="0" compatLnSpc="1">
            <a:prstTxWarp prst="textNoShape">
              <a:avLst/>
            </a:prstTxWarp>
          </a:bodyPr>
          <a:lstStyle>
            <a:lvl1pPr marL="390822" indent="-390822" algn="l" rtl="0" eaLnBrk="1" fontAlgn="base" hangingPunct="1">
              <a:spcBef>
                <a:spcPct val="20000"/>
              </a:spcBef>
              <a:spcAft>
                <a:spcPct val="0"/>
              </a:spcAft>
              <a:buChar char="•"/>
              <a:defRPr sz="2042">
                <a:solidFill>
                  <a:srgbClr val="3D3D3D"/>
                </a:solidFill>
                <a:latin typeface="+mn-lt"/>
                <a:ea typeface="+mn-ea"/>
                <a:cs typeface="+mn-cs"/>
              </a:defRPr>
            </a:lvl1pPr>
            <a:lvl2pPr marL="779842" indent="-389020" algn="l" rtl="0" eaLnBrk="1" fontAlgn="base" hangingPunct="1">
              <a:spcBef>
                <a:spcPct val="20000"/>
              </a:spcBef>
              <a:spcAft>
                <a:spcPct val="0"/>
              </a:spcAft>
              <a:buChar char="–"/>
              <a:defRPr sz="2042">
                <a:solidFill>
                  <a:srgbClr val="3D3D3D"/>
                </a:solidFill>
                <a:latin typeface="+mn-lt"/>
                <a:cs typeface="+mn-cs"/>
              </a:defRPr>
            </a:lvl2pPr>
            <a:lvl3pPr marL="1155908" indent="-231182" algn="l" rtl="0" eaLnBrk="1" fontAlgn="base" hangingPunct="1">
              <a:spcBef>
                <a:spcPct val="20000"/>
              </a:spcBef>
              <a:spcAft>
                <a:spcPct val="0"/>
              </a:spcAft>
              <a:buChar char="•"/>
              <a:defRPr sz="2042">
                <a:solidFill>
                  <a:srgbClr val="3D3D3D"/>
                </a:solidFill>
                <a:latin typeface="+mn-lt"/>
                <a:cs typeface="+mn-cs"/>
              </a:defRPr>
            </a:lvl3pPr>
            <a:lvl4pPr marL="1618271" indent="-231182" algn="l" rtl="0" eaLnBrk="1" fontAlgn="base" hangingPunct="1">
              <a:spcBef>
                <a:spcPct val="20000"/>
              </a:spcBef>
              <a:spcAft>
                <a:spcPct val="0"/>
              </a:spcAft>
              <a:buChar char="–"/>
              <a:defRPr sz="2042">
                <a:solidFill>
                  <a:srgbClr val="3D3D3D"/>
                </a:solidFill>
                <a:latin typeface="+mn-lt"/>
                <a:cs typeface="+mn-cs"/>
              </a:defRPr>
            </a:lvl4pPr>
            <a:lvl5pPr marL="2080634" indent="-231182" algn="l" rtl="0" eaLnBrk="1" fontAlgn="base" hangingPunct="1">
              <a:spcBef>
                <a:spcPct val="20000"/>
              </a:spcBef>
              <a:spcAft>
                <a:spcPct val="0"/>
              </a:spcAft>
              <a:buChar char="»"/>
              <a:defRPr sz="2042">
                <a:solidFill>
                  <a:srgbClr val="3D3D3D"/>
                </a:solidFill>
                <a:latin typeface="+mn-lt"/>
                <a:cs typeface="+mn-cs"/>
              </a:defRPr>
            </a:lvl5pPr>
            <a:lvl6pPr marL="2542998" indent="-231182" algn="l" rtl="0" eaLnBrk="1" fontAlgn="base" hangingPunct="1">
              <a:spcBef>
                <a:spcPct val="20000"/>
              </a:spcBef>
              <a:spcAft>
                <a:spcPct val="0"/>
              </a:spcAft>
              <a:buChar char="»"/>
              <a:defRPr sz="2042">
                <a:solidFill>
                  <a:schemeClr val="tx1"/>
                </a:solidFill>
                <a:latin typeface="+mn-lt"/>
                <a:cs typeface="+mn-cs"/>
              </a:defRPr>
            </a:lvl6pPr>
            <a:lvl7pPr marL="3005362" indent="-231182" algn="l" rtl="0" eaLnBrk="1" fontAlgn="base" hangingPunct="1">
              <a:spcBef>
                <a:spcPct val="20000"/>
              </a:spcBef>
              <a:spcAft>
                <a:spcPct val="0"/>
              </a:spcAft>
              <a:buChar char="»"/>
              <a:defRPr sz="2042">
                <a:solidFill>
                  <a:schemeClr val="tx1"/>
                </a:solidFill>
                <a:latin typeface="+mn-lt"/>
                <a:cs typeface="+mn-cs"/>
              </a:defRPr>
            </a:lvl7pPr>
            <a:lvl8pPr marL="3467725" indent="-231182" algn="l" rtl="0" eaLnBrk="1" fontAlgn="base" hangingPunct="1">
              <a:spcBef>
                <a:spcPct val="20000"/>
              </a:spcBef>
              <a:spcAft>
                <a:spcPct val="0"/>
              </a:spcAft>
              <a:buChar char="»"/>
              <a:defRPr sz="2042">
                <a:solidFill>
                  <a:schemeClr val="tx1"/>
                </a:solidFill>
                <a:latin typeface="+mn-lt"/>
                <a:cs typeface="+mn-cs"/>
              </a:defRPr>
            </a:lvl8pPr>
            <a:lvl9pPr marL="3930088" indent="-231182" algn="l" rtl="0" eaLnBrk="1" fontAlgn="base" hangingPunct="1">
              <a:spcBef>
                <a:spcPct val="20000"/>
              </a:spcBef>
              <a:spcAft>
                <a:spcPct val="0"/>
              </a:spcAft>
              <a:buChar char="»"/>
              <a:defRPr sz="2042">
                <a:solidFill>
                  <a:schemeClr val="tx1"/>
                </a:solidFill>
                <a:latin typeface="+mn-lt"/>
                <a:cs typeface="+mn-cs"/>
              </a:defRPr>
            </a:lvl9pPr>
          </a:lstStyle>
          <a:p>
            <a:pPr marL="0" indent="0">
              <a:spcBef>
                <a:spcPct val="0"/>
              </a:spcBef>
              <a:spcAft>
                <a:spcPts val="1000"/>
              </a:spcAft>
              <a:buFontTx/>
              <a:buNone/>
            </a:pPr>
            <a:r>
              <a:rPr lang="en-US" altLang="en-US" sz="1300" b="1" kern="0" dirty="0" smtClean="0">
                <a:solidFill>
                  <a:srgbClr val="DA5500"/>
                </a:solidFill>
                <a:latin typeface="+mj-lt"/>
                <a:ea typeface="Open Sans" panose="020B0606030504020204" pitchFamily="34" charset="0"/>
                <a:cs typeface="Open Sans" panose="020B0606030504020204" pitchFamily="34" charset="0"/>
              </a:rPr>
              <a:t>Examples:</a:t>
            </a:r>
            <a:endParaRPr lang="en-US" altLang="en-US" sz="1300" b="0" kern="0" dirty="0" smtClean="0">
              <a:solidFill>
                <a:srgbClr val="DA5500"/>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pPr>
            <a:r>
              <a:rPr lang="en-US" altLang="en-US" sz="1300" b="0" kern="0" dirty="0">
                <a:solidFill>
                  <a:srgbClr val="333333"/>
                </a:solidFill>
                <a:latin typeface="+mj-lt"/>
                <a:ea typeface="Open Sans" panose="020B0606030504020204" pitchFamily="34" charset="0"/>
                <a:cs typeface="Open Sans" panose="020B0606030504020204" pitchFamily="34" charset="0"/>
              </a:rPr>
              <a:t>Disregard for proper procedures or training</a:t>
            </a:r>
          </a:p>
          <a:p>
            <a:pPr marL="342900" indent="-342900">
              <a:spcBef>
                <a:spcPct val="0"/>
              </a:spcBef>
              <a:spcAft>
                <a:spcPts val="1300"/>
              </a:spcAft>
            </a:pPr>
            <a:r>
              <a:rPr lang="en-US" altLang="en-US" sz="1300" b="0" kern="0" dirty="0">
                <a:solidFill>
                  <a:srgbClr val="333333"/>
                </a:solidFill>
                <a:latin typeface="+mj-lt"/>
                <a:ea typeface="Open Sans" panose="020B0606030504020204" pitchFamily="34" charset="0"/>
                <a:cs typeface="Open Sans" panose="020B0606030504020204" pitchFamily="34" charset="0"/>
              </a:rPr>
              <a:t>The bypassing or disabling of safety </a:t>
            </a:r>
            <a:r>
              <a:rPr lang="en-US" altLang="en-US" sz="1300" b="0" kern="0" dirty="0" smtClean="0">
                <a:solidFill>
                  <a:srgbClr val="333333"/>
                </a:solidFill>
                <a:latin typeface="+mj-lt"/>
                <a:ea typeface="Open Sans" panose="020B0606030504020204" pitchFamily="34" charset="0"/>
                <a:cs typeface="Open Sans" panose="020B0606030504020204" pitchFamily="34" charset="0"/>
              </a:rPr>
              <a:t>devices </a:t>
            </a:r>
          </a:p>
          <a:p>
            <a:pPr marL="342900" indent="-342900">
              <a:spcBef>
                <a:spcPct val="0"/>
              </a:spcBef>
              <a:spcAft>
                <a:spcPts val="1300"/>
              </a:spcAft>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Failure to use proper personal protective equipment (PPE)</a:t>
            </a:r>
            <a:endParaRPr lang="en-US" altLang="en-US" sz="1300" b="0" kern="0" dirty="0">
              <a:solidFill>
                <a:srgbClr val="333333"/>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Careless, distracted, or unauthorized operation of equipment</a:t>
            </a:r>
          </a:p>
          <a:p>
            <a:pPr marL="342900" indent="-342900">
              <a:spcBef>
                <a:spcPct val="0"/>
              </a:spcBef>
              <a:spcAft>
                <a:spcPts val="1300"/>
              </a:spcAft>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Working </a:t>
            </a:r>
            <a:r>
              <a:rPr lang="en-US" altLang="en-US" sz="1300" b="0" kern="0" dirty="0">
                <a:solidFill>
                  <a:srgbClr val="333333"/>
                </a:solidFill>
                <a:latin typeface="+mj-lt"/>
                <a:ea typeface="Open Sans" panose="020B0606030504020204" pitchFamily="34" charset="0"/>
                <a:cs typeface="Open Sans" panose="020B0606030504020204" pitchFamily="34" charset="0"/>
              </a:rPr>
              <a:t>under the influence of drugs or alcohol</a:t>
            </a:r>
          </a:p>
          <a:p>
            <a:pPr marL="342900" indent="-342900">
              <a:spcBef>
                <a:spcPct val="0"/>
              </a:spcBef>
              <a:spcAft>
                <a:spcPts val="1300"/>
              </a:spcAft>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Horseplay</a:t>
            </a:r>
          </a:p>
        </p:txBody>
      </p:sp>
      <p:cxnSp>
        <p:nvCxnSpPr>
          <p:cNvPr id="4" name="Straight Connector 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15119" y="164812"/>
            <a:ext cx="2210594" cy="246221"/>
          </a:xfrm>
          <a:prstGeom prst="rect">
            <a:avLst/>
          </a:prstGeom>
        </p:spPr>
        <p:txBody>
          <a:bodyPr wrap="square">
            <a:spAutoFit/>
          </a:bodyPr>
          <a:lstStyle/>
          <a:p>
            <a:r>
              <a:rPr lang="en-US" altLang="en-US" sz="1000" kern="0" dirty="0" smtClean="0">
                <a:solidFill>
                  <a:schemeClr val="bg1"/>
                </a:solidFill>
                <a:latin typeface="+mj-lt"/>
                <a:ea typeface="Tahoma" panose="020B0604030504040204" pitchFamily="34" charset="0"/>
                <a:cs typeface="Tahoma" panose="020B0604030504040204" pitchFamily="34" charset="0"/>
              </a:rPr>
              <a:t>1</a:t>
            </a:r>
            <a:r>
              <a:rPr lang="en-US" altLang="en-US" sz="1000" b="0" kern="0" dirty="0">
                <a:solidFill>
                  <a:srgbClr val="FA834E"/>
                </a:solidFill>
                <a:latin typeface="+mj-lt"/>
                <a:ea typeface="Tahoma" panose="020B0604030504040204" pitchFamily="34" charset="0"/>
                <a:cs typeface="Tahoma" panose="020B0604030504040204" pitchFamily="34" charset="0"/>
              </a:rPr>
              <a:t> </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Overview</a:t>
            </a:r>
          </a:p>
        </p:txBody>
      </p:sp>
    </p:spTree>
    <p:extLst>
      <p:ext uri="{BB962C8B-B14F-4D97-AF65-F5344CB8AC3E}">
        <p14:creationId xmlns:p14="http://schemas.microsoft.com/office/powerpoint/2010/main" val="1297099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5119" y="463434"/>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a:ea typeface="Open Sans Condensed" panose="020B0806030504020204" pitchFamily="34" charset="0"/>
                <a:cs typeface="Open Sans Condensed" panose="020B0806030504020204" pitchFamily="34" charset="0"/>
              </a:rPr>
              <a:t>Unsafe Conditions</a:t>
            </a:r>
          </a:p>
        </p:txBody>
      </p:sp>
      <p:sp>
        <p:nvSpPr>
          <p:cNvPr id="9" name="Content Placeholder 2"/>
          <p:cNvSpPr txBox="1">
            <a:spLocks/>
          </p:cNvSpPr>
          <p:nvPr/>
        </p:nvSpPr>
        <p:spPr bwMode="auto">
          <a:xfrm>
            <a:off x="315119" y="2438400"/>
            <a:ext cx="3890963" cy="246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10" tIns="40755" rIns="81510" bIns="40755" numCol="1" anchor="t" anchorCtr="0" compatLnSpc="1">
            <a:prstTxWarp prst="textNoShape">
              <a:avLst/>
            </a:prstTxWarp>
          </a:bodyPr>
          <a:lstStyle>
            <a:lvl1pPr marL="390822" indent="-390822" algn="l" rtl="0" eaLnBrk="1" fontAlgn="base" hangingPunct="1">
              <a:spcBef>
                <a:spcPct val="20000"/>
              </a:spcBef>
              <a:spcAft>
                <a:spcPct val="0"/>
              </a:spcAft>
              <a:buChar char="•"/>
              <a:defRPr sz="2042">
                <a:solidFill>
                  <a:srgbClr val="3D3D3D"/>
                </a:solidFill>
                <a:latin typeface="+mn-lt"/>
                <a:ea typeface="+mn-ea"/>
                <a:cs typeface="+mn-cs"/>
              </a:defRPr>
            </a:lvl1pPr>
            <a:lvl2pPr marL="779842" indent="-389020" algn="l" rtl="0" eaLnBrk="1" fontAlgn="base" hangingPunct="1">
              <a:spcBef>
                <a:spcPct val="20000"/>
              </a:spcBef>
              <a:spcAft>
                <a:spcPct val="0"/>
              </a:spcAft>
              <a:buChar char="–"/>
              <a:defRPr sz="2042">
                <a:solidFill>
                  <a:srgbClr val="3D3D3D"/>
                </a:solidFill>
                <a:latin typeface="+mn-lt"/>
                <a:cs typeface="+mn-cs"/>
              </a:defRPr>
            </a:lvl2pPr>
            <a:lvl3pPr marL="1155908" indent="-231182" algn="l" rtl="0" eaLnBrk="1" fontAlgn="base" hangingPunct="1">
              <a:spcBef>
                <a:spcPct val="20000"/>
              </a:spcBef>
              <a:spcAft>
                <a:spcPct val="0"/>
              </a:spcAft>
              <a:buChar char="•"/>
              <a:defRPr sz="2042">
                <a:solidFill>
                  <a:srgbClr val="3D3D3D"/>
                </a:solidFill>
                <a:latin typeface="+mn-lt"/>
                <a:cs typeface="+mn-cs"/>
              </a:defRPr>
            </a:lvl3pPr>
            <a:lvl4pPr marL="1618271" indent="-231182" algn="l" rtl="0" eaLnBrk="1" fontAlgn="base" hangingPunct="1">
              <a:spcBef>
                <a:spcPct val="20000"/>
              </a:spcBef>
              <a:spcAft>
                <a:spcPct val="0"/>
              </a:spcAft>
              <a:buChar char="–"/>
              <a:defRPr sz="2042">
                <a:solidFill>
                  <a:srgbClr val="3D3D3D"/>
                </a:solidFill>
                <a:latin typeface="+mn-lt"/>
                <a:cs typeface="+mn-cs"/>
              </a:defRPr>
            </a:lvl4pPr>
            <a:lvl5pPr marL="2080634" indent="-231182" algn="l" rtl="0" eaLnBrk="1" fontAlgn="base" hangingPunct="1">
              <a:spcBef>
                <a:spcPct val="20000"/>
              </a:spcBef>
              <a:spcAft>
                <a:spcPct val="0"/>
              </a:spcAft>
              <a:buChar char="»"/>
              <a:defRPr sz="2042">
                <a:solidFill>
                  <a:srgbClr val="3D3D3D"/>
                </a:solidFill>
                <a:latin typeface="+mn-lt"/>
                <a:cs typeface="+mn-cs"/>
              </a:defRPr>
            </a:lvl5pPr>
            <a:lvl6pPr marL="2542998" indent="-231182" algn="l" rtl="0" eaLnBrk="1" fontAlgn="base" hangingPunct="1">
              <a:spcBef>
                <a:spcPct val="20000"/>
              </a:spcBef>
              <a:spcAft>
                <a:spcPct val="0"/>
              </a:spcAft>
              <a:buChar char="»"/>
              <a:defRPr sz="2042">
                <a:solidFill>
                  <a:schemeClr val="tx1"/>
                </a:solidFill>
                <a:latin typeface="+mn-lt"/>
                <a:cs typeface="+mn-cs"/>
              </a:defRPr>
            </a:lvl6pPr>
            <a:lvl7pPr marL="3005362" indent="-231182" algn="l" rtl="0" eaLnBrk="1" fontAlgn="base" hangingPunct="1">
              <a:spcBef>
                <a:spcPct val="20000"/>
              </a:spcBef>
              <a:spcAft>
                <a:spcPct val="0"/>
              </a:spcAft>
              <a:buChar char="»"/>
              <a:defRPr sz="2042">
                <a:solidFill>
                  <a:schemeClr val="tx1"/>
                </a:solidFill>
                <a:latin typeface="+mn-lt"/>
                <a:cs typeface="+mn-cs"/>
              </a:defRPr>
            </a:lvl7pPr>
            <a:lvl8pPr marL="3467725" indent="-231182" algn="l" rtl="0" eaLnBrk="1" fontAlgn="base" hangingPunct="1">
              <a:spcBef>
                <a:spcPct val="20000"/>
              </a:spcBef>
              <a:spcAft>
                <a:spcPct val="0"/>
              </a:spcAft>
              <a:buChar char="»"/>
              <a:defRPr sz="2042">
                <a:solidFill>
                  <a:schemeClr val="tx1"/>
                </a:solidFill>
                <a:latin typeface="+mn-lt"/>
                <a:cs typeface="+mn-cs"/>
              </a:defRPr>
            </a:lvl8pPr>
            <a:lvl9pPr marL="3930088" indent="-231182" algn="l" rtl="0" eaLnBrk="1" fontAlgn="base" hangingPunct="1">
              <a:spcBef>
                <a:spcPct val="20000"/>
              </a:spcBef>
              <a:spcAft>
                <a:spcPct val="0"/>
              </a:spcAft>
              <a:buChar char="»"/>
              <a:defRPr sz="2042">
                <a:solidFill>
                  <a:schemeClr val="tx1"/>
                </a:solidFill>
                <a:latin typeface="+mn-lt"/>
                <a:cs typeface="+mn-cs"/>
              </a:defRPr>
            </a:lvl9pPr>
          </a:lstStyle>
          <a:p>
            <a:pPr marL="0" indent="0">
              <a:spcBef>
                <a:spcPct val="0"/>
              </a:spcBef>
              <a:spcAft>
                <a:spcPts val="1000"/>
              </a:spcAft>
              <a:buFontTx/>
              <a:buNone/>
            </a:pPr>
            <a:r>
              <a:rPr lang="en-US" altLang="en-US" sz="1300" kern="0" dirty="0" smtClean="0">
                <a:solidFill>
                  <a:srgbClr val="DA5500"/>
                </a:solidFill>
                <a:latin typeface="+mj-lt"/>
                <a:ea typeface="Open Sans" panose="020B0606030504020204" pitchFamily="34" charset="0"/>
                <a:cs typeface="Open Sans" panose="020B0606030504020204" pitchFamily="34" charset="0"/>
              </a:rPr>
              <a:t>Examples inherent </a:t>
            </a:r>
            <a:r>
              <a:rPr lang="en-US" altLang="en-US" sz="1300" kern="0" dirty="0">
                <a:solidFill>
                  <a:srgbClr val="DA5500"/>
                </a:solidFill>
                <a:latin typeface="+mj-lt"/>
                <a:ea typeface="Open Sans" panose="020B0606030504020204" pitchFamily="34" charset="0"/>
                <a:cs typeface="Open Sans" panose="020B0606030504020204" pitchFamily="34" charset="0"/>
              </a:rPr>
              <a:t>to the </a:t>
            </a:r>
            <a:r>
              <a:rPr lang="en-US" altLang="en-US" sz="1300" kern="0" dirty="0" smtClean="0">
                <a:solidFill>
                  <a:srgbClr val="DA5500"/>
                </a:solidFill>
                <a:latin typeface="+mj-lt"/>
                <a:ea typeface="Open Sans" panose="020B0606030504020204" pitchFamily="34" charset="0"/>
                <a:cs typeface="Open Sans" panose="020B0606030504020204" pitchFamily="34" charset="0"/>
              </a:rPr>
              <a:t>worksite:</a:t>
            </a:r>
          </a:p>
          <a:p>
            <a:pPr marL="342900" indent="-342900">
              <a:spcBef>
                <a:spcPct val="0"/>
              </a:spcBef>
              <a:spcAft>
                <a:spcPts val="1300"/>
              </a:spcAft>
              <a:buFont typeface="Tahoma" panose="020B0604030504040204"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Extreme temperatures</a:t>
            </a:r>
          </a:p>
          <a:p>
            <a:pPr marL="342900" indent="-342900">
              <a:spcBef>
                <a:spcPct val="0"/>
              </a:spcBef>
              <a:spcAft>
                <a:spcPts val="1300"/>
              </a:spcAft>
              <a:buFont typeface="Tahoma" panose="020B0604030504040204"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Heights</a:t>
            </a:r>
          </a:p>
          <a:p>
            <a:pPr marL="342900" indent="-342900">
              <a:spcBef>
                <a:spcPct val="0"/>
              </a:spcBef>
              <a:spcAft>
                <a:spcPts val="1300"/>
              </a:spcAft>
              <a:buFont typeface="Tahoma" panose="020B0604030504040204"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Air quality</a:t>
            </a:r>
            <a:endParaRPr lang="en-US" altLang="en-US" sz="1300" b="0" kern="0" dirty="0">
              <a:solidFill>
                <a:srgbClr val="333333"/>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buFont typeface="Tahoma" panose="020B0604030504040204"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Other environmental or atmospheric conditions</a:t>
            </a:r>
          </a:p>
        </p:txBody>
      </p:sp>
      <p:sp>
        <p:nvSpPr>
          <p:cNvPr id="2" name="Rectangle 1"/>
          <p:cNvSpPr/>
          <p:nvPr/>
        </p:nvSpPr>
        <p:spPr>
          <a:xfrm>
            <a:off x="4891088" y="1371600"/>
            <a:ext cx="4039394" cy="2654573"/>
          </a:xfrm>
          <a:prstGeom prst="rect">
            <a:avLst/>
          </a:prstGeom>
        </p:spPr>
        <p:txBody>
          <a:bodyPr wrap="square">
            <a:spAutoFit/>
          </a:bodyPr>
          <a:lstStyle/>
          <a:p>
            <a:pPr>
              <a:spcAft>
                <a:spcPts val="1000"/>
              </a:spcAft>
            </a:pPr>
            <a:r>
              <a:rPr lang="en-US" altLang="en-US" sz="1300" kern="0" dirty="0">
                <a:solidFill>
                  <a:srgbClr val="DA5500"/>
                </a:solidFill>
                <a:latin typeface="+mj-lt"/>
                <a:ea typeface="Open Sans" panose="020B0606030504020204" pitchFamily="34" charset="0"/>
                <a:cs typeface="Open Sans" panose="020B0606030504020204" pitchFamily="34" charset="0"/>
              </a:rPr>
              <a:t>Examples </a:t>
            </a:r>
            <a:r>
              <a:rPr lang="en-US" altLang="en-US" sz="1300" kern="0" dirty="0" smtClean="0">
                <a:solidFill>
                  <a:srgbClr val="DA5500"/>
                </a:solidFill>
                <a:latin typeface="+mj-lt"/>
                <a:ea typeface="Open Sans" panose="020B0606030504020204" pitchFamily="34" charset="0"/>
                <a:cs typeface="Open Sans" panose="020B0606030504020204" pitchFamily="34" charset="0"/>
              </a:rPr>
              <a:t>not inherent to the worksite:</a:t>
            </a:r>
            <a:endParaRPr lang="en-US" altLang="en-US" sz="1300" kern="0" dirty="0">
              <a:solidFill>
                <a:srgbClr val="DA5500"/>
              </a:solidFill>
              <a:latin typeface="+mj-lt"/>
              <a:ea typeface="Open Sans" panose="020B0606030504020204" pitchFamily="34" charset="0"/>
              <a:cs typeface="Open Sans" panose="020B0606030504020204" pitchFamily="34" charset="0"/>
            </a:endParaRPr>
          </a:p>
          <a:p>
            <a:pPr marL="342900" indent="-342900">
              <a:spcAft>
                <a:spcPts val="1300"/>
              </a:spcAft>
              <a:buFont typeface="Tahoma" panose="020B0604030504040204" pitchFamily="34" charset="0"/>
              <a:buChar char="•"/>
            </a:pPr>
            <a:r>
              <a:rPr lang="en-US" altLang="en-US" sz="1300" b="0" dirty="0" smtClean="0">
                <a:solidFill>
                  <a:srgbClr val="333333"/>
                </a:solidFill>
                <a:latin typeface="+mj-lt"/>
                <a:ea typeface="Open Sans" panose="020B0606030504020204" pitchFamily="34" charset="0"/>
                <a:cs typeface="Open Sans" panose="020B0606030504020204" pitchFamily="34" charset="0"/>
              </a:rPr>
              <a:t>Uneven </a:t>
            </a:r>
            <a:r>
              <a:rPr lang="en-US" altLang="en-US" sz="1300" b="0" dirty="0">
                <a:solidFill>
                  <a:srgbClr val="333333"/>
                </a:solidFill>
                <a:latin typeface="+mj-lt"/>
                <a:ea typeface="Open Sans" panose="020B0606030504020204" pitchFamily="34" charset="0"/>
                <a:cs typeface="Open Sans" panose="020B0606030504020204" pitchFamily="34" charset="0"/>
              </a:rPr>
              <a:t>or slick walking surfaces</a:t>
            </a:r>
          </a:p>
          <a:p>
            <a:pPr marL="342900" indent="-342900">
              <a:spcAft>
                <a:spcPts val="1300"/>
              </a:spcAft>
              <a:buFont typeface="Tahoma" panose="020B0604030504040204"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Damaged or improperly maintained equipment or PPE</a:t>
            </a:r>
          </a:p>
          <a:p>
            <a:pPr marL="342900" indent="-342900">
              <a:spcAft>
                <a:spcPts val="1300"/>
              </a:spcAft>
              <a:buFont typeface="Tahoma" panose="020B0604030504040204" pitchFamily="34" charset="0"/>
              <a:buChar char="•"/>
            </a:pPr>
            <a:r>
              <a:rPr lang="en-US" altLang="en-US" sz="1300" b="0" dirty="0" smtClean="0">
                <a:solidFill>
                  <a:srgbClr val="333333"/>
                </a:solidFill>
                <a:latin typeface="+mj-lt"/>
                <a:ea typeface="Open Sans" panose="020B0606030504020204" pitchFamily="34" charset="0"/>
                <a:cs typeface="Open Sans" panose="020B0606030504020204" pitchFamily="34" charset="0"/>
              </a:rPr>
              <a:t>Ergonomic hazards</a:t>
            </a:r>
          </a:p>
          <a:p>
            <a:pPr marL="342900" indent="-342900">
              <a:spcAft>
                <a:spcPts val="1300"/>
              </a:spcAft>
              <a:buFont typeface="Tahoma" panose="020B0604030504040204" pitchFamily="34" charset="0"/>
              <a:buChar char="•"/>
            </a:pPr>
            <a:r>
              <a:rPr lang="en-US" altLang="en-US" sz="1300" b="0" dirty="0" smtClean="0">
                <a:solidFill>
                  <a:srgbClr val="333333"/>
                </a:solidFill>
                <a:latin typeface="+mj-lt"/>
                <a:ea typeface="Open Sans" panose="020B0606030504020204" pitchFamily="34" charset="0"/>
                <a:cs typeface="Open Sans" panose="020B0606030504020204" pitchFamily="34" charset="0"/>
              </a:rPr>
              <a:t>Improper </a:t>
            </a:r>
            <a:r>
              <a:rPr lang="en-US" altLang="en-US" sz="1300" b="0" dirty="0">
                <a:solidFill>
                  <a:srgbClr val="333333"/>
                </a:solidFill>
                <a:latin typeface="+mj-lt"/>
                <a:ea typeface="Open Sans" panose="020B0606030504020204" pitchFamily="34" charset="0"/>
                <a:cs typeface="Open Sans" panose="020B0606030504020204" pitchFamily="34" charset="0"/>
              </a:rPr>
              <a:t>storage</a:t>
            </a:r>
          </a:p>
          <a:p>
            <a:pPr marL="342900" indent="-342900">
              <a:spcAft>
                <a:spcPts val="1300"/>
              </a:spcAft>
              <a:buFont typeface="Tahoma" panose="020B0604030504040204" pitchFamily="34" charset="0"/>
              <a:buChar char="•"/>
            </a:pPr>
            <a:r>
              <a:rPr lang="en-US" altLang="en-US" sz="1300" b="0" dirty="0">
                <a:solidFill>
                  <a:srgbClr val="333333"/>
                </a:solidFill>
                <a:latin typeface="+mj-lt"/>
                <a:ea typeface="Open Sans" panose="020B0606030504020204" pitchFamily="34" charset="0"/>
                <a:cs typeface="Open Sans" panose="020B0606030504020204" pitchFamily="34" charset="0"/>
              </a:rPr>
              <a:t>Inadequate machine </a:t>
            </a:r>
            <a:r>
              <a:rPr lang="en-US" altLang="en-US" sz="1300" b="0" dirty="0" smtClean="0">
                <a:solidFill>
                  <a:srgbClr val="333333"/>
                </a:solidFill>
                <a:latin typeface="+mj-lt"/>
                <a:ea typeface="Open Sans" panose="020B0606030504020204" pitchFamily="34" charset="0"/>
                <a:cs typeface="Open Sans" panose="020B0606030504020204" pitchFamily="34" charset="0"/>
              </a:rPr>
              <a:t>guarding</a:t>
            </a:r>
            <a:endParaRPr lang="en-US" altLang="en-US" sz="1300" b="0" dirty="0">
              <a:solidFill>
                <a:srgbClr val="333333"/>
              </a:solidFill>
              <a:latin typeface="+mj-lt"/>
              <a:ea typeface="Open Sans" panose="020B0606030504020204" pitchFamily="34" charset="0"/>
              <a:cs typeface="Open Sans" panose="020B0606030504020204" pitchFamily="34" charset="0"/>
            </a:endParaRPr>
          </a:p>
          <a:p>
            <a:pPr marL="342900" indent="-342900">
              <a:spcAft>
                <a:spcPts val="1300"/>
              </a:spcAft>
              <a:buFont typeface="Tahoma" panose="020B0604030504040204" pitchFamily="34" charset="0"/>
              <a:buChar char="•"/>
            </a:pPr>
            <a:endParaRPr lang="en-US" altLang="en-US" sz="1300" b="0" kern="0" dirty="0">
              <a:solidFill>
                <a:srgbClr val="333333"/>
              </a:solidFill>
              <a:latin typeface="+mj-lt"/>
              <a:ea typeface="Open Sans" panose="020B0606030504020204" pitchFamily="34" charset="0"/>
              <a:cs typeface="Open Sans" panose="020B0606030504020204" pitchFamily="34" charset="0"/>
            </a:endParaRPr>
          </a:p>
        </p:txBody>
      </p:sp>
      <p:sp>
        <p:nvSpPr>
          <p:cNvPr id="3" name="Rectangle 2"/>
          <p:cNvSpPr/>
          <p:nvPr/>
        </p:nvSpPr>
        <p:spPr>
          <a:xfrm>
            <a:off x="320676" y="1371600"/>
            <a:ext cx="3885406" cy="692497"/>
          </a:xfrm>
          <a:prstGeom prst="rect">
            <a:avLst/>
          </a:prstGeom>
        </p:spPr>
        <p:txBody>
          <a:bodyPr wrap="square">
            <a:spAutoFit/>
          </a:bodyPr>
          <a:lstStyle/>
          <a:p>
            <a:pPr>
              <a:spcAft>
                <a:spcPts val="2000"/>
              </a:spcAft>
            </a:pPr>
            <a:r>
              <a:rPr lang="en-US" altLang="en-US" sz="1300" kern="0" dirty="0">
                <a:solidFill>
                  <a:srgbClr val="333333"/>
                </a:solidFill>
                <a:latin typeface="+mj-lt"/>
                <a:ea typeface="Open Sans" panose="020B0606030504020204" pitchFamily="34" charset="0"/>
                <a:cs typeface="Open Sans" panose="020B0606030504020204" pitchFamily="34" charset="0"/>
              </a:rPr>
              <a:t>Unsafe conditions</a:t>
            </a:r>
            <a:r>
              <a:rPr lang="en-US" altLang="en-US" sz="1300" b="0" kern="0" dirty="0">
                <a:solidFill>
                  <a:srgbClr val="333333"/>
                </a:solidFill>
                <a:latin typeface="+mj-lt"/>
                <a:ea typeface="Open Sans" panose="020B0606030504020204" pitchFamily="34" charset="0"/>
                <a:cs typeface="Open Sans" panose="020B0606030504020204" pitchFamily="34" charset="0"/>
              </a:rPr>
              <a:t> are present when features of the worksite create or increase the risk of injury or property damage. </a:t>
            </a:r>
          </a:p>
        </p:txBody>
      </p:sp>
      <p:cxnSp>
        <p:nvCxnSpPr>
          <p:cNvPr id="10" name="Straight Connector 9"/>
          <p:cNvCxnSpPr/>
          <p:nvPr/>
        </p:nvCxnSpPr>
        <p:spPr>
          <a:xfrm>
            <a:off x="320675" y="457200"/>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ectangle 12"/>
          <p:cNvSpPr/>
          <p:nvPr/>
        </p:nvSpPr>
        <p:spPr>
          <a:xfrm>
            <a:off x="315119" y="164812"/>
            <a:ext cx="2210594" cy="246221"/>
          </a:xfrm>
          <a:prstGeom prst="rect">
            <a:avLst/>
          </a:prstGeom>
        </p:spPr>
        <p:txBody>
          <a:bodyPr wrap="square">
            <a:spAutoFit/>
          </a:bodyPr>
          <a:lstStyle/>
          <a:p>
            <a:r>
              <a:rPr lang="en-US" altLang="en-US" sz="1000" kern="0" dirty="0" smtClean="0">
                <a:solidFill>
                  <a:schemeClr val="bg1"/>
                </a:solidFill>
                <a:latin typeface="+mj-lt"/>
                <a:ea typeface="Tahoma" panose="020B0604030504040204" pitchFamily="34" charset="0"/>
                <a:cs typeface="Tahoma" panose="020B0604030504040204" pitchFamily="34" charset="0"/>
              </a:rPr>
              <a:t>1</a:t>
            </a:r>
            <a:r>
              <a:rPr lang="en-US" altLang="en-US" sz="1000" b="0" kern="0" dirty="0">
                <a:solidFill>
                  <a:srgbClr val="FA834E"/>
                </a:solidFill>
                <a:latin typeface="+mj-lt"/>
                <a:ea typeface="Tahoma" panose="020B0604030504040204" pitchFamily="34" charset="0"/>
                <a:cs typeface="Tahoma" panose="020B0604030504040204" pitchFamily="34" charset="0"/>
              </a:rPr>
              <a:t> </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Overview</a:t>
            </a:r>
          </a:p>
        </p:txBody>
      </p:sp>
    </p:spTree>
    <p:extLst>
      <p:ext uri="{BB962C8B-B14F-4D97-AF65-F5344CB8AC3E}">
        <p14:creationId xmlns:p14="http://schemas.microsoft.com/office/powerpoint/2010/main" val="3715911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28037" y="1495900"/>
            <a:ext cx="3747691" cy="1206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2" name="Rectangle 11"/>
          <p:cNvSpPr/>
          <p:nvPr/>
        </p:nvSpPr>
        <p:spPr>
          <a:xfrm flipH="1">
            <a:off x="5960665" y="1480481"/>
            <a:ext cx="75404" cy="1209676"/>
          </a:xfrm>
          <a:prstGeom prst="rect">
            <a:avLst/>
          </a:prstGeom>
          <a:solidFill>
            <a:srgbClr val="DA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771" name="Content Placeholder 2"/>
          <p:cNvSpPr>
            <a:spLocks noGrp="1"/>
          </p:cNvSpPr>
          <p:nvPr>
            <p:ph idx="4294967295"/>
          </p:nvPr>
        </p:nvSpPr>
        <p:spPr>
          <a:xfrm>
            <a:off x="315119" y="1371600"/>
            <a:ext cx="4575969" cy="812800"/>
          </a:xfrm>
          <a:prstGeom prst="rect">
            <a:avLst/>
          </a:prstGeom>
        </p:spPr>
        <p:txBody>
          <a:bodyPr/>
          <a:lstStyle/>
          <a:p>
            <a:pPr marL="0" indent="0" eaLnBrk="1" hangingPunct="1">
              <a:spcBef>
                <a:spcPct val="0"/>
              </a:spcBef>
              <a:spcAft>
                <a:spcPts val="1300"/>
              </a:spcAft>
              <a:buNone/>
            </a:pPr>
            <a:r>
              <a:rPr lang="en-US" altLang="en-US" sz="1300" dirty="0" smtClean="0">
                <a:solidFill>
                  <a:srgbClr val="333333"/>
                </a:solidFill>
                <a:latin typeface="+mj-lt"/>
                <a:ea typeface="Open Sans" panose="020B0606030504020204" pitchFamily="34" charset="0"/>
                <a:cs typeface="Open Sans" panose="020B0606030504020204" pitchFamily="34" charset="0"/>
              </a:rPr>
              <a:t>Accidents may stem from </a:t>
            </a:r>
            <a:r>
              <a:rPr lang="en-US" altLang="en-US" sz="1300" b="1" dirty="0" smtClean="0">
                <a:solidFill>
                  <a:srgbClr val="333333"/>
                </a:solidFill>
                <a:latin typeface="+mj-lt"/>
                <a:ea typeface="Open Sans" panose="020B0606030504020204" pitchFamily="34" charset="0"/>
                <a:cs typeface="Open Sans" panose="020B0606030504020204" pitchFamily="34" charset="0"/>
              </a:rPr>
              <a:t>organizational</a:t>
            </a:r>
            <a:r>
              <a:rPr lang="en-US" altLang="en-US" sz="1300" dirty="0" smtClean="0">
                <a:solidFill>
                  <a:srgbClr val="333333"/>
                </a:solidFill>
                <a:latin typeface="+mj-lt"/>
                <a:ea typeface="Open Sans" panose="020B0606030504020204" pitchFamily="34" charset="0"/>
                <a:cs typeface="Open Sans" panose="020B0606030504020204" pitchFamily="34" charset="0"/>
              </a:rPr>
              <a:t> </a:t>
            </a:r>
            <a:r>
              <a:rPr lang="en-US" altLang="en-US" sz="1300" b="1" dirty="0" smtClean="0">
                <a:solidFill>
                  <a:srgbClr val="333333"/>
                </a:solidFill>
                <a:latin typeface="+mj-lt"/>
                <a:ea typeface="Open Sans" panose="020B0606030504020204" pitchFamily="34" charset="0"/>
                <a:cs typeface="Open Sans" panose="020B0606030504020204" pitchFamily="34" charset="0"/>
              </a:rPr>
              <a:t>causes</a:t>
            </a:r>
            <a:r>
              <a:rPr lang="en-US" altLang="en-US" sz="1300" dirty="0" smtClean="0">
                <a:solidFill>
                  <a:srgbClr val="333333"/>
                </a:solidFill>
                <a:latin typeface="+mj-lt"/>
                <a:ea typeface="Open Sans" panose="020B0606030504020204" pitchFamily="34" charset="0"/>
                <a:cs typeface="Open Sans" panose="020B0606030504020204" pitchFamily="34" charset="0"/>
              </a:rPr>
              <a:t> that go beyond the actions or conditions at the scene of the accident. </a:t>
            </a:r>
          </a:p>
        </p:txBody>
      </p:sp>
      <p:sp>
        <p:nvSpPr>
          <p:cNvPr id="8" name="Title 1"/>
          <p:cNvSpPr txBox="1">
            <a:spLocks/>
          </p:cNvSpPr>
          <p:nvPr/>
        </p:nvSpPr>
        <p:spPr bwMode="auto">
          <a:xfrm>
            <a:off x="320675" y="469557"/>
            <a:ext cx="698459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a:ea typeface="Open Sans Condensed" panose="020B0806030504020204" pitchFamily="34" charset="0"/>
                <a:cs typeface="Open Sans Condensed" panose="020B0806030504020204" pitchFamily="34" charset="0"/>
              </a:rPr>
              <a:t>Organizational Causes</a:t>
            </a:r>
          </a:p>
        </p:txBody>
      </p:sp>
      <p:sp>
        <p:nvSpPr>
          <p:cNvPr id="11" name="Content Placeholder 2"/>
          <p:cNvSpPr txBox="1">
            <a:spLocks/>
          </p:cNvSpPr>
          <p:nvPr/>
        </p:nvSpPr>
        <p:spPr bwMode="auto">
          <a:xfrm>
            <a:off x="323398" y="2286000"/>
            <a:ext cx="456768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10" tIns="40755" rIns="81510" bIns="40755" numCol="1" anchor="t" anchorCtr="0" compatLnSpc="1">
            <a:prstTxWarp prst="textNoShape">
              <a:avLst/>
            </a:prstTxWarp>
          </a:bodyPr>
          <a:lstStyle>
            <a:lvl1pPr marL="390822" indent="-390822" algn="l" rtl="0" eaLnBrk="1" fontAlgn="base" hangingPunct="1">
              <a:spcBef>
                <a:spcPct val="20000"/>
              </a:spcBef>
              <a:spcAft>
                <a:spcPct val="0"/>
              </a:spcAft>
              <a:buChar char="•"/>
              <a:defRPr sz="2042">
                <a:solidFill>
                  <a:srgbClr val="3D3D3D"/>
                </a:solidFill>
                <a:latin typeface="+mn-lt"/>
                <a:ea typeface="+mn-ea"/>
                <a:cs typeface="+mn-cs"/>
              </a:defRPr>
            </a:lvl1pPr>
            <a:lvl2pPr marL="779842" indent="-389020" algn="l" rtl="0" eaLnBrk="1" fontAlgn="base" hangingPunct="1">
              <a:spcBef>
                <a:spcPct val="20000"/>
              </a:spcBef>
              <a:spcAft>
                <a:spcPct val="0"/>
              </a:spcAft>
              <a:buChar char="–"/>
              <a:defRPr sz="2042">
                <a:solidFill>
                  <a:srgbClr val="3D3D3D"/>
                </a:solidFill>
                <a:latin typeface="+mn-lt"/>
                <a:cs typeface="+mn-cs"/>
              </a:defRPr>
            </a:lvl2pPr>
            <a:lvl3pPr marL="1155908" indent="-231182" algn="l" rtl="0" eaLnBrk="1" fontAlgn="base" hangingPunct="1">
              <a:spcBef>
                <a:spcPct val="20000"/>
              </a:spcBef>
              <a:spcAft>
                <a:spcPct val="0"/>
              </a:spcAft>
              <a:buChar char="•"/>
              <a:defRPr sz="2042">
                <a:solidFill>
                  <a:srgbClr val="3D3D3D"/>
                </a:solidFill>
                <a:latin typeface="+mn-lt"/>
                <a:cs typeface="+mn-cs"/>
              </a:defRPr>
            </a:lvl3pPr>
            <a:lvl4pPr marL="1618271" indent="-231182" algn="l" rtl="0" eaLnBrk="1" fontAlgn="base" hangingPunct="1">
              <a:spcBef>
                <a:spcPct val="20000"/>
              </a:spcBef>
              <a:spcAft>
                <a:spcPct val="0"/>
              </a:spcAft>
              <a:buChar char="–"/>
              <a:defRPr sz="2042">
                <a:solidFill>
                  <a:srgbClr val="3D3D3D"/>
                </a:solidFill>
                <a:latin typeface="+mn-lt"/>
                <a:cs typeface="+mn-cs"/>
              </a:defRPr>
            </a:lvl4pPr>
            <a:lvl5pPr marL="2080634" indent="-231182" algn="l" rtl="0" eaLnBrk="1" fontAlgn="base" hangingPunct="1">
              <a:spcBef>
                <a:spcPct val="20000"/>
              </a:spcBef>
              <a:spcAft>
                <a:spcPct val="0"/>
              </a:spcAft>
              <a:buChar char="»"/>
              <a:defRPr sz="2042">
                <a:solidFill>
                  <a:srgbClr val="3D3D3D"/>
                </a:solidFill>
                <a:latin typeface="+mn-lt"/>
                <a:cs typeface="+mn-cs"/>
              </a:defRPr>
            </a:lvl5pPr>
            <a:lvl6pPr marL="2542998" indent="-231182" algn="l" rtl="0" eaLnBrk="1" fontAlgn="base" hangingPunct="1">
              <a:spcBef>
                <a:spcPct val="20000"/>
              </a:spcBef>
              <a:spcAft>
                <a:spcPct val="0"/>
              </a:spcAft>
              <a:buChar char="»"/>
              <a:defRPr sz="2042">
                <a:solidFill>
                  <a:schemeClr val="tx1"/>
                </a:solidFill>
                <a:latin typeface="+mn-lt"/>
                <a:cs typeface="+mn-cs"/>
              </a:defRPr>
            </a:lvl6pPr>
            <a:lvl7pPr marL="3005362" indent="-231182" algn="l" rtl="0" eaLnBrk="1" fontAlgn="base" hangingPunct="1">
              <a:spcBef>
                <a:spcPct val="20000"/>
              </a:spcBef>
              <a:spcAft>
                <a:spcPct val="0"/>
              </a:spcAft>
              <a:buChar char="»"/>
              <a:defRPr sz="2042">
                <a:solidFill>
                  <a:schemeClr val="tx1"/>
                </a:solidFill>
                <a:latin typeface="+mn-lt"/>
                <a:cs typeface="+mn-cs"/>
              </a:defRPr>
            </a:lvl7pPr>
            <a:lvl8pPr marL="3467725" indent="-231182" algn="l" rtl="0" eaLnBrk="1" fontAlgn="base" hangingPunct="1">
              <a:spcBef>
                <a:spcPct val="20000"/>
              </a:spcBef>
              <a:spcAft>
                <a:spcPct val="0"/>
              </a:spcAft>
              <a:buChar char="»"/>
              <a:defRPr sz="2042">
                <a:solidFill>
                  <a:schemeClr val="tx1"/>
                </a:solidFill>
                <a:latin typeface="+mn-lt"/>
                <a:cs typeface="+mn-cs"/>
              </a:defRPr>
            </a:lvl8pPr>
            <a:lvl9pPr marL="3930088" indent="-231182" algn="l" rtl="0" eaLnBrk="1" fontAlgn="base" hangingPunct="1">
              <a:spcBef>
                <a:spcPct val="20000"/>
              </a:spcBef>
              <a:spcAft>
                <a:spcPct val="0"/>
              </a:spcAft>
              <a:buChar char="»"/>
              <a:defRPr sz="2042">
                <a:solidFill>
                  <a:schemeClr val="tx1"/>
                </a:solidFill>
                <a:latin typeface="+mn-lt"/>
                <a:cs typeface="+mn-cs"/>
              </a:defRPr>
            </a:lvl9pPr>
          </a:lstStyle>
          <a:p>
            <a:pPr marL="0" indent="0">
              <a:spcBef>
                <a:spcPct val="0"/>
              </a:spcBef>
              <a:spcAft>
                <a:spcPts val="1000"/>
              </a:spcAft>
              <a:buFontTx/>
              <a:buNone/>
            </a:pPr>
            <a:r>
              <a:rPr lang="en-US" altLang="en-US" sz="1300" b="1" kern="0" dirty="0" smtClean="0">
                <a:solidFill>
                  <a:srgbClr val="DA5500"/>
                </a:solidFill>
                <a:latin typeface="+mj-lt"/>
                <a:ea typeface="Open Sans" panose="020B0606030504020204" pitchFamily="34" charset="0"/>
                <a:cs typeface="Open Sans" panose="020B0606030504020204" pitchFamily="34" charset="0"/>
              </a:rPr>
              <a:t>Examples:</a:t>
            </a:r>
          </a:p>
          <a:p>
            <a:pPr marL="342900" indent="-342900">
              <a:spcBef>
                <a:spcPct val="0"/>
              </a:spcBef>
              <a:spcAft>
                <a:spcPts val="1300"/>
              </a:spcAft>
              <a:buFont typeface="Tahoma"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Inadequate training</a:t>
            </a:r>
          </a:p>
          <a:p>
            <a:pPr marL="342900" indent="-342900">
              <a:spcBef>
                <a:spcPct val="0"/>
              </a:spcBef>
              <a:spcAft>
                <a:spcPts val="1300"/>
              </a:spcAft>
              <a:buFont typeface="Tahoma" pitchFamily="34" charset="0"/>
              <a:buChar char="•"/>
            </a:pPr>
            <a:r>
              <a:rPr lang="en-US" altLang="en-US" sz="1300" b="0" kern="0" dirty="0">
                <a:solidFill>
                  <a:srgbClr val="333333"/>
                </a:solidFill>
                <a:latin typeface="+mj-lt"/>
                <a:ea typeface="Open Sans" panose="020B0606030504020204" pitchFamily="34" charset="0"/>
                <a:cs typeface="Open Sans" panose="020B0606030504020204" pitchFamily="34" charset="0"/>
              </a:rPr>
              <a:t>Inadequate communication</a:t>
            </a:r>
          </a:p>
          <a:p>
            <a:pPr marL="342900" indent="-342900">
              <a:spcBef>
                <a:spcPct val="0"/>
              </a:spcBef>
              <a:spcAft>
                <a:spcPts val="1300"/>
              </a:spcAft>
              <a:buFont typeface="Tahoma"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Inadequate supervision or accountability processes</a:t>
            </a:r>
          </a:p>
          <a:p>
            <a:pPr marL="342900" indent="-342900">
              <a:spcBef>
                <a:spcPct val="0"/>
              </a:spcBef>
              <a:spcAft>
                <a:spcPts val="1300"/>
              </a:spcAft>
              <a:buFont typeface="Tahoma"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Inadequate safety programs or procedures</a:t>
            </a:r>
          </a:p>
          <a:p>
            <a:pPr marL="342900" indent="-342900">
              <a:spcBef>
                <a:spcPct val="0"/>
              </a:spcBef>
              <a:spcAft>
                <a:spcPts val="1300"/>
              </a:spcAft>
              <a:buFont typeface="Tahoma"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Lack of safeguards, resources, or equipment</a:t>
            </a:r>
          </a:p>
          <a:p>
            <a:pPr marL="342900" indent="-342900">
              <a:spcBef>
                <a:spcPct val="0"/>
              </a:spcBef>
              <a:spcAft>
                <a:spcPts val="1300"/>
              </a:spcAft>
              <a:buFont typeface="Tahoma"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Lack of preventative maintenance</a:t>
            </a:r>
          </a:p>
          <a:p>
            <a:pPr marL="342900" indent="-342900">
              <a:spcBef>
                <a:spcPct val="0"/>
              </a:spcBef>
              <a:spcAft>
                <a:spcPts val="1300"/>
              </a:spcAft>
              <a:buFont typeface="Tahoma"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Non-enabled tasks</a:t>
            </a:r>
          </a:p>
          <a:p>
            <a:pPr marL="342900" indent="-342900">
              <a:spcBef>
                <a:spcPct val="0"/>
              </a:spcBef>
              <a:spcAft>
                <a:spcPts val="1300"/>
              </a:spcAft>
              <a:buFont typeface="Tahoma"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Poor </a:t>
            </a:r>
            <a:r>
              <a:rPr lang="en-US" altLang="en-US" sz="1300" b="0" kern="0" dirty="0">
                <a:solidFill>
                  <a:srgbClr val="333333"/>
                </a:solidFill>
                <a:latin typeface="+mj-lt"/>
                <a:ea typeface="Open Sans" panose="020B0606030504020204" pitchFamily="34" charset="0"/>
                <a:cs typeface="Open Sans" panose="020B0606030504020204" pitchFamily="34" charset="0"/>
              </a:rPr>
              <a:t>hiring or placement </a:t>
            </a:r>
            <a:r>
              <a:rPr lang="en-US" altLang="en-US" sz="1300" b="0" kern="0" dirty="0" smtClean="0">
                <a:solidFill>
                  <a:srgbClr val="333333"/>
                </a:solidFill>
                <a:latin typeface="+mj-lt"/>
                <a:ea typeface="Open Sans" panose="020B0606030504020204" pitchFamily="34" charset="0"/>
                <a:cs typeface="Open Sans" panose="020B0606030504020204" pitchFamily="34" charset="0"/>
              </a:rPr>
              <a:t>procedures</a:t>
            </a:r>
            <a:endParaRPr lang="en-US" altLang="en-US" sz="1300" b="0" kern="0" dirty="0" smtClean="0">
              <a:solidFill>
                <a:srgbClr val="333333"/>
              </a:solidFill>
              <a:latin typeface="+mj-lt"/>
            </a:endParaRPr>
          </a:p>
        </p:txBody>
      </p:sp>
      <p:sp>
        <p:nvSpPr>
          <p:cNvPr id="2" name="Rectangle 1"/>
          <p:cNvSpPr/>
          <p:nvPr/>
        </p:nvSpPr>
        <p:spPr>
          <a:xfrm>
            <a:off x="6083935" y="1593503"/>
            <a:ext cx="3663457" cy="692497"/>
          </a:xfrm>
          <a:prstGeom prst="rect">
            <a:avLst/>
          </a:prstGeom>
        </p:spPr>
        <p:txBody>
          <a:bodyPr wrap="square">
            <a:spAutoFit/>
          </a:bodyPr>
          <a:lstStyle/>
          <a:p>
            <a:pPr>
              <a:spcAft>
                <a:spcPts val="1300"/>
              </a:spcAft>
            </a:pPr>
            <a:r>
              <a:rPr lang="en-US" altLang="en-US" sz="1300" b="0" dirty="0" smtClean="0">
                <a:solidFill>
                  <a:srgbClr val="333333"/>
                </a:solidFill>
                <a:latin typeface="+mj-lt"/>
                <a:ea typeface="Open Sans Light" panose="020B0306030504020204" pitchFamily="34" charset="0"/>
                <a:cs typeface="Open Sans Light" panose="020B0306030504020204" pitchFamily="34" charset="0"/>
              </a:rPr>
              <a:t>Unsafe acts, unsafe conditions, and organizational causes are not mutually exclusive: they may all be contributing factors. </a:t>
            </a:r>
            <a:endParaRPr lang="en-US" altLang="en-US" sz="1300" b="0" dirty="0">
              <a:solidFill>
                <a:srgbClr val="333333"/>
              </a:solidFill>
              <a:latin typeface="+mj-lt"/>
              <a:ea typeface="Open Sans Light" panose="020B0306030504020204" pitchFamily="34" charset="0"/>
              <a:cs typeface="Open Sans Light" panose="020B0306030504020204" pitchFamily="34" charset="0"/>
            </a:endParaRPr>
          </a:p>
        </p:txBody>
      </p:sp>
      <p:sp>
        <p:nvSpPr>
          <p:cNvPr id="13" name="Rectangle 12"/>
          <p:cNvSpPr/>
          <p:nvPr/>
        </p:nvSpPr>
        <p:spPr>
          <a:xfrm>
            <a:off x="6036071" y="3015503"/>
            <a:ext cx="3747692" cy="9985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ectangle 13"/>
          <p:cNvSpPr/>
          <p:nvPr/>
        </p:nvSpPr>
        <p:spPr>
          <a:xfrm>
            <a:off x="6112271" y="3083702"/>
            <a:ext cx="3275409" cy="692497"/>
          </a:xfrm>
          <a:prstGeom prst="rect">
            <a:avLst/>
          </a:prstGeom>
        </p:spPr>
        <p:txBody>
          <a:bodyPr wrap="square">
            <a:spAutoFit/>
          </a:bodyPr>
          <a:lstStyle/>
          <a:p>
            <a:pPr>
              <a:spcAft>
                <a:spcPts val="1300"/>
              </a:spcAft>
            </a:pPr>
            <a:r>
              <a:rPr lang="en-US" altLang="en-US" sz="1300" b="0" dirty="0" smtClean="0">
                <a:solidFill>
                  <a:srgbClr val="333333"/>
                </a:solidFill>
                <a:latin typeface="+mj-lt"/>
                <a:ea typeface="Open Sans Light" panose="020B0306030504020204" pitchFamily="34" charset="0"/>
                <a:cs typeface="Open Sans Light" panose="020B0306030504020204" pitchFamily="34" charset="0"/>
              </a:rPr>
              <a:t>Minimize </a:t>
            </a:r>
            <a:r>
              <a:rPr lang="en-US" altLang="en-US" sz="1300" b="0" dirty="0">
                <a:solidFill>
                  <a:srgbClr val="333333"/>
                </a:solidFill>
                <a:latin typeface="+mj-lt"/>
                <a:ea typeface="Open Sans Light" panose="020B0306030504020204" pitchFamily="34" charset="0"/>
                <a:cs typeface="Open Sans Light" panose="020B0306030504020204" pitchFamily="34" charset="0"/>
              </a:rPr>
              <a:t>incidents caused by unsafe behaviors by fostering a culture of safety in the workplace.</a:t>
            </a:r>
          </a:p>
        </p:txBody>
      </p:sp>
      <p:sp>
        <p:nvSpPr>
          <p:cNvPr id="15" name="Rectangle 14"/>
          <p:cNvSpPr/>
          <p:nvPr/>
        </p:nvSpPr>
        <p:spPr>
          <a:xfrm flipH="1">
            <a:off x="5960663" y="3015504"/>
            <a:ext cx="75405" cy="998544"/>
          </a:xfrm>
          <a:prstGeom prst="rect">
            <a:avLst/>
          </a:prstGeom>
          <a:solidFill>
            <a:srgbClr val="DA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6" name="Straight Connector 1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Rectangle 16"/>
          <p:cNvSpPr/>
          <p:nvPr/>
        </p:nvSpPr>
        <p:spPr>
          <a:xfrm>
            <a:off x="315119" y="164812"/>
            <a:ext cx="2210594" cy="246221"/>
          </a:xfrm>
          <a:prstGeom prst="rect">
            <a:avLst/>
          </a:prstGeom>
        </p:spPr>
        <p:txBody>
          <a:bodyPr wrap="square">
            <a:spAutoFit/>
          </a:bodyPr>
          <a:lstStyle/>
          <a:p>
            <a:r>
              <a:rPr lang="en-US" altLang="en-US" sz="1000" kern="0" dirty="0" smtClean="0">
                <a:solidFill>
                  <a:schemeClr val="bg1"/>
                </a:solidFill>
                <a:latin typeface="+mj-lt"/>
                <a:ea typeface="Tahoma" panose="020B0604030504040204" pitchFamily="34" charset="0"/>
                <a:cs typeface="Tahoma" panose="020B0604030504040204" pitchFamily="34" charset="0"/>
              </a:rPr>
              <a:t>1</a:t>
            </a:r>
            <a:r>
              <a:rPr lang="en-US" altLang="en-US" sz="1000" b="0" kern="0" dirty="0">
                <a:solidFill>
                  <a:srgbClr val="FA834E"/>
                </a:solidFill>
                <a:latin typeface="+mj-lt"/>
                <a:ea typeface="Tahoma" panose="020B0604030504040204" pitchFamily="34" charset="0"/>
                <a:cs typeface="Tahoma" panose="020B0604030504040204" pitchFamily="34" charset="0"/>
              </a:rPr>
              <a:t> </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Overview</a:t>
            </a:r>
          </a:p>
        </p:txBody>
      </p:sp>
    </p:spTree>
    <p:extLst>
      <p:ext uri="{BB962C8B-B14F-4D97-AF65-F5344CB8AC3E}">
        <p14:creationId xmlns:p14="http://schemas.microsoft.com/office/powerpoint/2010/main" val="2339128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335756" y="533400"/>
            <a:ext cx="2549525" cy="381000"/>
          </a:xfrm>
          <a:prstGeom prst="rect">
            <a:avLst/>
          </a:prstGeom>
          <a:noFill/>
          <a:ln>
            <a:noFill/>
          </a:ln>
        </p:spPr>
        <p:txBody>
          <a:bodyPr vert="horz" wrap="square" lIns="81510" tIns="40755" rIns="81510" bIns="40755" numCol="1" anchor="ctr" anchorCtr="0" compatLnSpc="1">
            <a:prstTxWarp prst="textNoShape">
              <a:avLst/>
            </a:prstTxWarp>
          </a:bodyPr>
          <a:lstStyle/>
          <a:p>
            <a:pPr algn="l" eaLnBrk="0" hangingPunct="0"/>
            <a:r>
              <a:rPr lang="en-US" sz="2800" b="1" dirty="0">
                <a:solidFill>
                  <a:srgbClr val="4A72A8"/>
                </a:solidFill>
                <a:latin typeface="Tahoma" panose="020B0604030504040204" pitchFamily="34" charset="0"/>
                <a:ea typeface="Open Sans Condensed" panose="020B0806030504020204" pitchFamily="34" charset="0"/>
                <a:cs typeface="Open Sans Condensed" panose="020B0806030504020204" pitchFamily="34" charset="0"/>
              </a:rPr>
              <a:t>Disclaimer</a:t>
            </a:r>
          </a:p>
        </p:txBody>
      </p:sp>
      <p:sp>
        <p:nvSpPr>
          <p:cNvPr id="5123" name="Content Placeholder 2"/>
          <p:cNvSpPr>
            <a:spLocks noGrp="1"/>
          </p:cNvSpPr>
          <p:nvPr>
            <p:ph idx="4294967295"/>
          </p:nvPr>
        </p:nvSpPr>
        <p:spPr>
          <a:xfrm>
            <a:off x="320675" y="1371600"/>
            <a:ext cx="4495800" cy="3505200"/>
          </a:xfrm>
          <a:prstGeom prst="rect">
            <a:avLst/>
          </a:prstGeom>
        </p:spPr>
        <p:txBody>
          <a:bodyPr/>
          <a:lstStyle/>
          <a:p>
            <a:pPr>
              <a:spcBef>
                <a:spcPct val="0"/>
              </a:spcBef>
              <a:spcAft>
                <a:spcPts val="1300"/>
              </a:spcAft>
            </a:pPr>
            <a:r>
              <a:rPr lang="en-US" altLang="en-US" sz="1300" dirty="0">
                <a:solidFill>
                  <a:srgbClr val="333333"/>
                </a:solidFill>
                <a:latin typeface="+mj-lt"/>
                <a:ea typeface="Open Sans" panose="020B0606030504020204" pitchFamily="34" charset="0"/>
                <a:cs typeface="Open Sans" panose="020B0606030504020204" pitchFamily="34" charset="0"/>
              </a:rPr>
              <a:t>This training material presents very important, pertinent information. It should not be assumed, however, that this program satisfies every legal requirement of every state. Some states require the training be developed and delivered by an individual with specific training and experience.</a:t>
            </a:r>
          </a:p>
          <a:p>
            <a:pPr>
              <a:spcBef>
                <a:spcPct val="0"/>
              </a:spcBef>
              <a:spcAft>
                <a:spcPts val="1000"/>
              </a:spcAft>
            </a:pPr>
            <a:r>
              <a:rPr lang="en-US" altLang="en-US" sz="1300" dirty="0">
                <a:solidFill>
                  <a:srgbClr val="333333"/>
                </a:solidFill>
                <a:latin typeface="+mj-lt"/>
                <a:ea typeface="Open Sans" panose="020B0606030504020204" pitchFamily="34" charset="0"/>
                <a:cs typeface="Open Sans" panose="020B0606030504020204" pitchFamily="34" charset="0"/>
              </a:rPr>
              <a:t>This training is AWARENESS LEVEL and does not authorize any person to perform work or validate the level of their competency; it must be supplemented with operation and process-specific assessments and training, as well as management oversight, to assure that all training is understood and followed.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8457"/>
          <a:stretch/>
        </p:blipFill>
        <p:spPr>
          <a:xfrm>
            <a:off x="0" y="-2500"/>
            <a:ext cx="9783763" cy="98192"/>
          </a:xfrm>
          <a:prstGeom prst="rect">
            <a:avLst/>
          </a:prstGeom>
        </p:spPr>
      </p:pic>
      <p:sp>
        <p:nvSpPr>
          <p:cNvPr id="6" name="Content Placeholder 2"/>
          <p:cNvSpPr txBox="1">
            <a:spLocks/>
          </p:cNvSpPr>
          <p:nvPr/>
        </p:nvSpPr>
        <p:spPr>
          <a:xfrm>
            <a:off x="4901820" y="1371600"/>
            <a:ext cx="4495800" cy="3276600"/>
          </a:xfrm>
          <a:prstGeom prst="rect">
            <a:avLst/>
          </a:prstGeom>
        </p:spPr>
        <p:txBody>
          <a:bodyPr/>
          <a:lstStyle>
            <a:lvl1pPr marL="304800" indent="-304800" algn="l" rtl="0" eaLnBrk="0" fontAlgn="base" hangingPunct="0">
              <a:spcBef>
                <a:spcPct val="20000"/>
              </a:spcBef>
              <a:spcAft>
                <a:spcPct val="0"/>
              </a:spcAft>
              <a:buChar char="•"/>
              <a:defRPr sz="2900">
                <a:solidFill>
                  <a:schemeClr val="tx1"/>
                </a:solidFill>
                <a:latin typeface="+mn-lt"/>
                <a:ea typeface="+mn-ea"/>
                <a:cs typeface="+mn-cs"/>
              </a:defRPr>
            </a:lvl1pPr>
            <a:lvl2pPr marL="661988" indent="-254000" algn="l" rtl="0" eaLnBrk="0" fontAlgn="base" hangingPunct="0">
              <a:spcBef>
                <a:spcPct val="20000"/>
              </a:spcBef>
              <a:spcAft>
                <a:spcPct val="0"/>
              </a:spcAft>
              <a:buChar char="–"/>
              <a:defRPr sz="2500">
                <a:solidFill>
                  <a:schemeClr val="tx1"/>
                </a:solidFill>
                <a:latin typeface="+mn-lt"/>
                <a:cs typeface="+mn-cs"/>
              </a:defRPr>
            </a:lvl2pPr>
            <a:lvl3pPr marL="1017588" indent="-203200" algn="l" rtl="0" eaLnBrk="0" fontAlgn="base" hangingPunct="0">
              <a:spcBef>
                <a:spcPct val="20000"/>
              </a:spcBef>
              <a:spcAft>
                <a:spcPct val="0"/>
              </a:spcAft>
              <a:buChar char="•"/>
              <a:defRPr sz="2100">
                <a:solidFill>
                  <a:schemeClr val="tx1"/>
                </a:solidFill>
                <a:latin typeface="+mn-lt"/>
                <a:cs typeface="+mn-cs"/>
              </a:defRPr>
            </a:lvl3pPr>
            <a:lvl4pPr marL="1425575" indent="-203200" algn="l" rtl="0" eaLnBrk="0" fontAlgn="base" hangingPunct="0">
              <a:spcBef>
                <a:spcPct val="20000"/>
              </a:spcBef>
              <a:spcAft>
                <a:spcPct val="0"/>
              </a:spcAft>
              <a:buChar char="–"/>
              <a:defRPr>
                <a:solidFill>
                  <a:schemeClr val="tx1"/>
                </a:solidFill>
                <a:latin typeface="+mn-lt"/>
                <a:cs typeface="+mn-cs"/>
              </a:defRPr>
            </a:lvl4pPr>
            <a:lvl5pPr marL="1833563" indent="-203200" algn="l" rtl="0" eaLnBrk="0" fontAlgn="base" hangingPunct="0">
              <a:spcBef>
                <a:spcPct val="20000"/>
              </a:spcBef>
              <a:spcAft>
                <a:spcPct val="0"/>
              </a:spcAft>
              <a:buChar char="»"/>
              <a:defRPr>
                <a:solidFill>
                  <a:schemeClr val="tx1"/>
                </a:solidFill>
                <a:latin typeface="+mn-lt"/>
                <a:cs typeface="+mn-cs"/>
              </a:defRPr>
            </a:lvl5pPr>
            <a:lvl6pPr marL="2241514" indent="-203774" algn="l" rtl="0" fontAlgn="base">
              <a:spcBef>
                <a:spcPct val="20000"/>
              </a:spcBef>
              <a:spcAft>
                <a:spcPct val="0"/>
              </a:spcAft>
              <a:buChar char="»"/>
              <a:defRPr sz="1800">
                <a:solidFill>
                  <a:schemeClr val="tx1"/>
                </a:solidFill>
                <a:latin typeface="+mn-lt"/>
                <a:cs typeface="+mn-cs"/>
              </a:defRPr>
            </a:lvl6pPr>
            <a:lvl7pPr marL="2649063" indent="-203774" algn="l" rtl="0" fontAlgn="base">
              <a:spcBef>
                <a:spcPct val="20000"/>
              </a:spcBef>
              <a:spcAft>
                <a:spcPct val="0"/>
              </a:spcAft>
              <a:buChar char="»"/>
              <a:defRPr sz="1800">
                <a:solidFill>
                  <a:schemeClr val="tx1"/>
                </a:solidFill>
                <a:latin typeface="+mn-lt"/>
                <a:cs typeface="+mn-cs"/>
              </a:defRPr>
            </a:lvl7pPr>
            <a:lvl8pPr marL="3056611" indent="-203774" algn="l" rtl="0" fontAlgn="base">
              <a:spcBef>
                <a:spcPct val="20000"/>
              </a:spcBef>
              <a:spcAft>
                <a:spcPct val="0"/>
              </a:spcAft>
              <a:buChar char="»"/>
              <a:defRPr sz="1800">
                <a:solidFill>
                  <a:schemeClr val="tx1"/>
                </a:solidFill>
                <a:latin typeface="+mn-lt"/>
                <a:cs typeface="+mn-cs"/>
              </a:defRPr>
            </a:lvl8pPr>
            <a:lvl9pPr marL="3464159" indent="-203774" algn="l" rtl="0" fontAlgn="base">
              <a:spcBef>
                <a:spcPct val="20000"/>
              </a:spcBef>
              <a:spcAft>
                <a:spcPct val="0"/>
              </a:spcAft>
              <a:buChar char="»"/>
              <a:defRPr sz="1800">
                <a:solidFill>
                  <a:schemeClr val="tx1"/>
                </a:solidFill>
                <a:latin typeface="+mn-lt"/>
                <a:cs typeface="+mn-cs"/>
              </a:defRPr>
            </a:lvl9pPr>
          </a:lstStyle>
          <a:p>
            <a:pPr>
              <a:spcBef>
                <a:spcPct val="0"/>
              </a:spcBef>
              <a:spcAft>
                <a:spcPts val="1300"/>
              </a:spcAft>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Your organization must do an evaluation of all exposures and applicable codes and regulations. In addition, establish proper controls, training, and protective measures to effectively control exposures and assure compliance. </a:t>
            </a:r>
          </a:p>
          <a:p>
            <a:pPr>
              <a:spcBef>
                <a:spcPct val="0"/>
              </a:spcBef>
              <a:spcAft>
                <a:spcPts val="1000"/>
              </a:spcAft>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This program is neither a determination that the conditions and practices of your organization are safe, nor a warranty that reliance upon this program will prevent accidents and losses or satisfy local, state, or federal regulations. </a:t>
            </a:r>
            <a:endParaRPr lang="en-US" altLang="en-US" sz="1300" b="0" kern="0" dirty="0">
              <a:solidFill>
                <a:srgbClr val="333333"/>
              </a:solidFill>
              <a:latin typeface="+mj-lt"/>
              <a:ea typeface="Open Sans" panose="020B0606030504020204" pitchFamily="34" charset="0"/>
              <a:cs typeface="Open Sans" panose="020B0606030504020204" pitchFamily="34" charset="0"/>
            </a:endParaRPr>
          </a:p>
        </p:txBody>
      </p:sp>
      <p:sp>
        <p:nvSpPr>
          <p:cNvPr id="8" name="Rectangle 7"/>
          <p:cNvSpPr/>
          <p:nvPr/>
        </p:nvSpPr>
        <p:spPr>
          <a:xfrm>
            <a:off x="315119" y="164812"/>
            <a:ext cx="2210594" cy="246221"/>
          </a:xfrm>
          <a:prstGeom prst="rect">
            <a:avLst/>
          </a:prstGeom>
        </p:spPr>
        <p:txBody>
          <a:bodyPr wrap="square">
            <a:spAutoFit/>
          </a:bodyPr>
          <a:lstStyle/>
          <a:p>
            <a:r>
              <a:rPr lang="en-US" altLang="en-US" sz="1000" b="0" kern="0" dirty="0" smtClean="0">
                <a:solidFill>
                  <a:srgbClr val="FA834E"/>
                </a:solidFill>
                <a:latin typeface="+mj-lt"/>
                <a:ea typeface="Tahoma" panose="020B0604030504040204" pitchFamily="34" charset="0"/>
                <a:cs typeface="Tahoma" panose="020B0604030504040204" pitchFamily="34" charset="0"/>
              </a:rPr>
              <a:t>&gt;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Introduction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417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20361" y="1371600"/>
            <a:ext cx="4557520" cy="3489008"/>
          </a:xfrm>
          <a:prstGeom prst="rect">
            <a:avLst/>
          </a:prstGeom>
        </p:spPr>
        <p:txBody>
          <a:bodyPr/>
          <a:lstStyle/>
          <a:p>
            <a:pPr marL="0" indent="0" eaLnBrk="1" hangingPunct="1">
              <a:spcBef>
                <a:spcPct val="0"/>
              </a:spcBef>
              <a:spcAft>
                <a:spcPts val="1100"/>
              </a:spcAft>
              <a:buClr>
                <a:schemeClr val="tx1"/>
              </a:buClr>
              <a:buNone/>
              <a:defRPr/>
            </a:pPr>
            <a:r>
              <a:rPr lang="en-US" sz="1500" b="1" dirty="0" smtClean="0">
                <a:solidFill>
                  <a:srgbClr val="DA5500"/>
                </a:solidFill>
                <a:latin typeface="+mj-lt"/>
                <a:ea typeface="Open Sans" panose="020B0606030504020204" pitchFamily="34" charset="0"/>
                <a:cs typeface="Open Sans" panose="020B0606030504020204" pitchFamily="34" charset="0"/>
              </a:rPr>
              <a:t>What you need to know:</a:t>
            </a:r>
            <a:endParaRPr lang="en-US" sz="1500" dirty="0">
              <a:solidFill>
                <a:srgbClr val="DA5500"/>
              </a:solidFill>
              <a:latin typeface="+mj-lt"/>
              <a:ea typeface="Open Sans" panose="020B0606030504020204" pitchFamily="34" charset="0"/>
              <a:cs typeface="Open Sans" panose="020B0606030504020204" pitchFamily="34" charset="0"/>
            </a:endParaRPr>
          </a:p>
          <a:p>
            <a:pPr marL="349250" indent="-349250" eaLnBrk="1" hangingPunct="1">
              <a:spcBef>
                <a:spcPct val="0"/>
              </a:spcBef>
              <a:spcAft>
                <a:spcPts val="1500"/>
              </a:spcAft>
              <a:buClr>
                <a:schemeClr val="tx1"/>
              </a:buClr>
              <a:buFont typeface="+mj-lt"/>
              <a:buAutoNum type="arabicPeriod"/>
              <a:defRPr/>
            </a:pPr>
            <a:r>
              <a:rPr lang="en-US" sz="1500" dirty="0" smtClean="0">
                <a:solidFill>
                  <a:srgbClr val="333333"/>
                </a:solidFill>
                <a:latin typeface="+mj-lt"/>
                <a:ea typeface="Open Sans" panose="020B0606030504020204" pitchFamily="34" charset="0"/>
                <a:cs typeface="Open Sans" panose="020B0606030504020204" pitchFamily="34" charset="0"/>
              </a:rPr>
              <a:t>Organizational preparation for incidents</a:t>
            </a:r>
          </a:p>
          <a:p>
            <a:pPr marL="349250" indent="-349250" eaLnBrk="1" hangingPunct="1">
              <a:spcBef>
                <a:spcPct val="0"/>
              </a:spcBef>
              <a:spcAft>
                <a:spcPts val="1500"/>
              </a:spcAft>
              <a:buClr>
                <a:schemeClr val="tx1"/>
              </a:buClr>
              <a:buFont typeface="+mj-lt"/>
              <a:buAutoNum type="arabicPeriod"/>
              <a:defRPr/>
            </a:pPr>
            <a:r>
              <a:rPr lang="en-US" sz="1500" dirty="0" smtClean="0">
                <a:solidFill>
                  <a:srgbClr val="333333"/>
                </a:solidFill>
                <a:latin typeface="+mj-lt"/>
                <a:ea typeface="Open Sans" panose="020B0606030504020204" pitchFamily="34" charset="0"/>
                <a:cs typeface="Open Sans" panose="020B0606030504020204" pitchFamily="34" charset="0"/>
              </a:rPr>
              <a:t>Initial incident response </a:t>
            </a:r>
          </a:p>
        </p:txBody>
      </p:sp>
      <p:sp>
        <p:nvSpPr>
          <p:cNvPr id="9" name="Title 1"/>
          <p:cNvSpPr txBox="1">
            <a:spLocks/>
          </p:cNvSpPr>
          <p:nvPr/>
        </p:nvSpPr>
        <p:spPr bwMode="auto">
          <a:xfrm>
            <a:off x="2620361" y="457200"/>
            <a:ext cx="6794329" cy="693068"/>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Preparation and Response</a:t>
            </a:r>
            <a:endParaRPr lang="en-US" altLang="en-US" sz="2800" dirty="0">
              <a:ea typeface="Open Sans Condensed" panose="020B0806030504020204" pitchFamily="34" charset="0"/>
              <a:cs typeface="Open Sans Condensed" panose="020B0806030504020204" pitchFamily="34" charset="0"/>
            </a:endParaRPr>
          </a:p>
        </p:txBody>
      </p:sp>
      <p:cxnSp>
        <p:nvCxnSpPr>
          <p:cNvPr id="5" name="Straight Connector 4"/>
          <p:cNvCxnSpPr/>
          <p:nvPr/>
        </p:nvCxnSpPr>
        <p:spPr>
          <a:xfrm>
            <a:off x="2527021" y="533400"/>
            <a:ext cx="0" cy="502920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8207" y="-134005"/>
            <a:ext cx="2133600" cy="4401205"/>
          </a:xfrm>
          <a:prstGeom prst="rect">
            <a:avLst/>
          </a:prstGeom>
          <a:noFill/>
        </p:spPr>
        <p:txBody>
          <a:bodyPr wrap="square" rtlCol="0">
            <a:spAutoFit/>
          </a:bodyPr>
          <a:lstStyle/>
          <a:p>
            <a:r>
              <a:rPr lang="en-US" sz="28000" dirty="0" smtClean="0">
                <a:solidFill>
                  <a:srgbClr val="FA834E"/>
                </a:solidFill>
              </a:rPr>
              <a:t>2</a:t>
            </a:r>
            <a:endParaRPr lang="en-US" sz="28000" dirty="0">
              <a:solidFill>
                <a:srgbClr val="FA834E"/>
              </a:solidFill>
            </a:endParaRPr>
          </a:p>
        </p:txBody>
      </p:sp>
    </p:spTree>
    <p:extLst>
      <p:ext uri="{BB962C8B-B14F-4D97-AF65-F5344CB8AC3E}">
        <p14:creationId xmlns:p14="http://schemas.microsoft.com/office/powerpoint/2010/main" val="356187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20675" y="1371600"/>
            <a:ext cx="4799806" cy="4038600"/>
          </a:xfrm>
          <a:prstGeom prst="rect">
            <a:avLst/>
          </a:prstGeom>
        </p:spPr>
        <p:txBody>
          <a:bodyPr/>
          <a:lstStyle/>
          <a:p>
            <a:pPr marL="0" indent="0">
              <a:spcBef>
                <a:spcPct val="0"/>
              </a:spcBef>
              <a:spcAft>
                <a:spcPts val="1000"/>
              </a:spcAft>
              <a:buNone/>
            </a:pPr>
            <a:r>
              <a:rPr lang="en-US" altLang="en-US" sz="1300" b="1" dirty="0" smtClean="0">
                <a:solidFill>
                  <a:srgbClr val="DA5500"/>
                </a:solidFill>
                <a:latin typeface="+mj-lt"/>
                <a:ea typeface="Open Sans" panose="020B0606030504020204" pitchFamily="34" charset="0"/>
                <a:cs typeface="Open Sans" panose="020B0606030504020204" pitchFamily="34" charset="0"/>
              </a:rPr>
              <a:t>Make sure that your organization is prepared:</a:t>
            </a:r>
            <a:endParaRPr lang="en-US" altLang="en-US" sz="1300" dirty="0" smtClean="0">
              <a:solidFill>
                <a:srgbClr val="DA5500"/>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pPr>
            <a:r>
              <a:rPr lang="en-US" altLang="en-US" sz="1300" b="1" dirty="0" smtClean="0">
                <a:solidFill>
                  <a:srgbClr val="333333"/>
                </a:solidFill>
                <a:latin typeface="+mj-lt"/>
                <a:ea typeface="Open Sans" panose="020B0606030504020204" pitchFamily="34" charset="0"/>
                <a:cs typeface="Open Sans" panose="020B0606030504020204" pitchFamily="34" charset="0"/>
              </a:rPr>
              <a:t>Implement effective and reliable methods of communication </a:t>
            </a:r>
            <a:r>
              <a:rPr lang="en-US" altLang="en-US" sz="1300" dirty="0" smtClean="0">
                <a:solidFill>
                  <a:srgbClr val="333333"/>
                </a:solidFill>
                <a:latin typeface="+mj-lt"/>
                <a:ea typeface="Open Sans" panose="020B0606030504020204" pitchFamily="34" charset="0"/>
                <a:cs typeface="Open Sans" panose="020B0606030504020204" pitchFamily="34" charset="0"/>
              </a:rPr>
              <a:t>throughout your facilities.</a:t>
            </a:r>
          </a:p>
          <a:p>
            <a:pPr marL="342900" indent="-342900">
              <a:spcBef>
                <a:spcPct val="0"/>
              </a:spcBef>
              <a:spcAft>
                <a:spcPts val="600"/>
              </a:spcAft>
            </a:pPr>
            <a:r>
              <a:rPr lang="en-US" altLang="en-US" sz="1300" b="1" dirty="0">
                <a:solidFill>
                  <a:srgbClr val="333333"/>
                </a:solidFill>
                <a:latin typeface="+mj-lt"/>
                <a:ea typeface="Open Sans" panose="020B0606030504020204" pitchFamily="34" charset="0"/>
                <a:cs typeface="Open Sans" panose="020B0606030504020204" pitchFamily="34" charset="0"/>
              </a:rPr>
              <a:t>Create contingency </a:t>
            </a:r>
            <a:r>
              <a:rPr lang="en-US" altLang="en-US" sz="1300" b="1" dirty="0" smtClean="0">
                <a:solidFill>
                  <a:srgbClr val="333333"/>
                </a:solidFill>
                <a:latin typeface="+mj-lt"/>
                <a:ea typeface="Open Sans" panose="020B0606030504020204" pitchFamily="34" charset="0"/>
                <a:cs typeface="Open Sans" panose="020B0606030504020204" pitchFamily="34" charset="0"/>
              </a:rPr>
              <a:t>plans that cover what to do</a:t>
            </a:r>
            <a:r>
              <a:rPr lang="en-US" altLang="en-US" sz="1300" dirty="0" smtClean="0">
                <a:solidFill>
                  <a:srgbClr val="333333"/>
                </a:solidFill>
                <a:latin typeface="+mj-lt"/>
                <a:ea typeface="Open Sans" panose="020B0606030504020204" pitchFamily="34" charset="0"/>
                <a:cs typeface="Open Sans" panose="020B0606030504020204" pitchFamily="34" charset="0"/>
              </a:rPr>
              <a:t>:</a:t>
            </a:r>
            <a:endParaRPr lang="en-US" altLang="en-US" sz="1300" dirty="0">
              <a:solidFill>
                <a:srgbClr val="333333"/>
              </a:solidFill>
              <a:latin typeface="+mj-lt"/>
              <a:ea typeface="Open Sans" panose="020B0606030504020204" pitchFamily="34" charset="0"/>
              <a:cs typeface="Open Sans" panose="020B0606030504020204" pitchFamily="34" charset="0"/>
            </a:endParaRPr>
          </a:p>
          <a:p>
            <a:pPr marL="685800" lvl="1" indent="-342900">
              <a:spcBef>
                <a:spcPct val="0"/>
              </a:spcBef>
              <a:spcAft>
                <a:spcPts val="6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If managers </a:t>
            </a:r>
            <a:r>
              <a:rPr lang="en-US" altLang="en-US" sz="1300" dirty="0">
                <a:solidFill>
                  <a:srgbClr val="333333"/>
                </a:solidFill>
                <a:latin typeface="+mj-lt"/>
                <a:ea typeface="Open Sans" panose="020B0606030504020204" pitchFamily="34" charset="0"/>
                <a:cs typeface="Open Sans" panose="020B0606030504020204" pitchFamily="34" charset="0"/>
              </a:rPr>
              <a:t>or supervisors are unavailable.</a:t>
            </a:r>
          </a:p>
          <a:p>
            <a:pPr marL="685800" lvl="1"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If primary </a:t>
            </a:r>
            <a:r>
              <a:rPr lang="en-US" altLang="en-US" sz="1300" dirty="0">
                <a:solidFill>
                  <a:srgbClr val="333333"/>
                </a:solidFill>
                <a:latin typeface="+mj-lt"/>
                <a:ea typeface="Open Sans" panose="020B0606030504020204" pitchFamily="34" charset="0"/>
                <a:cs typeface="Open Sans" panose="020B0606030504020204" pitchFamily="34" charset="0"/>
              </a:rPr>
              <a:t>communication channels fail.</a:t>
            </a:r>
          </a:p>
          <a:p>
            <a:pPr marL="342900" indent="-342900">
              <a:spcBef>
                <a:spcPct val="0"/>
              </a:spcBef>
              <a:spcAft>
                <a:spcPts val="600"/>
              </a:spcAft>
            </a:pPr>
            <a:r>
              <a:rPr lang="en-US" altLang="en-US" sz="1300" b="1" dirty="0" smtClean="0">
                <a:solidFill>
                  <a:srgbClr val="333333"/>
                </a:solidFill>
                <a:latin typeface="+mj-lt"/>
                <a:ea typeface="Open Sans" panose="020B0606030504020204" pitchFamily="34" charset="0"/>
                <a:cs typeface="Open Sans" panose="020B0606030504020204" pitchFamily="34" charset="0"/>
              </a:rPr>
              <a:t>Train employees:</a:t>
            </a:r>
          </a:p>
          <a:p>
            <a:pPr marL="685800" indent="-342900">
              <a:spcBef>
                <a:spcPct val="0"/>
              </a:spcBef>
              <a:spcAft>
                <a:spcPts val="600"/>
              </a:spcAft>
              <a:buFont typeface="Tahoma" panose="020B0604030504040204" pitchFamily="34" charset="0"/>
              <a:buChar char="‒"/>
            </a:pPr>
            <a:r>
              <a:rPr lang="en-US" altLang="en-US" sz="1300" dirty="0" smtClean="0">
                <a:solidFill>
                  <a:srgbClr val="333333"/>
                </a:solidFill>
                <a:latin typeface="+mj-lt"/>
                <a:ea typeface="Open Sans" panose="020B0606030504020204" pitchFamily="34" charset="0"/>
                <a:cs typeface="Open Sans" panose="020B0606030504020204" pitchFamily="34" charset="0"/>
              </a:rPr>
              <a:t>To properly report incidents and near misses.</a:t>
            </a:r>
          </a:p>
          <a:p>
            <a:pPr marL="685800" indent="-342900">
              <a:spcBef>
                <a:spcPct val="0"/>
              </a:spcBef>
              <a:spcAft>
                <a:spcPts val="600"/>
              </a:spcAft>
              <a:buFont typeface="Tahoma" panose="020B0604030504040204" pitchFamily="34" charset="0"/>
              <a:buChar char="‒"/>
            </a:pPr>
            <a:r>
              <a:rPr lang="en-US" altLang="en-US" sz="1300" dirty="0" smtClean="0">
                <a:solidFill>
                  <a:srgbClr val="333333"/>
                </a:solidFill>
                <a:latin typeface="+mj-lt"/>
                <a:ea typeface="Open Sans" panose="020B0606030504020204" pitchFamily="34" charset="0"/>
                <a:cs typeface="Open Sans" panose="020B0606030504020204" pitchFamily="34" charset="0"/>
              </a:rPr>
              <a:t>To recognize and respond to emergencies. </a:t>
            </a:r>
          </a:p>
          <a:p>
            <a:pPr marL="685800" indent="-342900">
              <a:spcBef>
                <a:spcPct val="0"/>
              </a:spcBef>
              <a:spcAft>
                <a:spcPts val="1300"/>
              </a:spcAft>
              <a:buFont typeface="Tahoma" panose="020B0604030504040204" pitchFamily="34" charset="0"/>
              <a:buChar char="‒"/>
            </a:pPr>
            <a:r>
              <a:rPr lang="en-US" altLang="en-US" sz="1300" dirty="0" smtClean="0">
                <a:solidFill>
                  <a:srgbClr val="333333"/>
                </a:solidFill>
                <a:latin typeface="+mj-lt"/>
                <a:ea typeface="Open Sans" panose="020B0606030504020204" pitchFamily="34" charset="0"/>
                <a:cs typeface="Open Sans" panose="020B0606030504020204" pitchFamily="34" charset="0"/>
              </a:rPr>
              <a:t>To follow safe practices and proper procedures at all times. </a:t>
            </a:r>
          </a:p>
          <a:p>
            <a:pPr marL="342900" lvl="1" indent="-342900">
              <a:spcBef>
                <a:spcPct val="0"/>
              </a:spcBef>
              <a:spcAft>
                <a:spcPts val="1300"/>
              </a:spcAft>
              <a:buChar char="•"/>
            </a:pPr>
            <a:r>
              <a:rPr lang="en-US" altLang="en-US" sz="1300" b="1" dirty="0" smtClean="0">
                <a:solidFill>
                  <a:srgbClr val="333333"/>
                </a:solidFill>
                <a:latin typeface="+mj-lt"/>
                <a:ea typeface="Open Sans" panose="020B0606030504020204" pitchFamily="34" charset="0"/>
                <a:cs typeface="Open Sans" panose="020B0606030504020204" pitchFamily="34" charset="0"/>
              </a:rPr>
              <a:t>Determine </a:t>
            </a:r>
            <a:r>
              <a:rPr lang="en-US" altLang="en-US" sz="1300" b="1" dirty="0">
                <a:solidFill>
                  <a:srgbClr val="333333"/>
                </a:solidFill>
                <a:latin typeface="+mj-lt"/>
                <a:ea typeface="Open Sans" panose="020B0606030504020204" pitchFamily="34" charset="0"/>
                <a:cs typeface="Open Sans" panose="020B0606030504020204" pitchFamily="34" charset="0"/>
              </a:rPr>
              <a:t>internal procedures </a:t>
            </a:r>
            <a:r>
              <a:rPr lang="en-US" altLang="en-US" sz="1300" dirty="0">
                <a:solidFill>
                  <a:srgbClr val="333333"/>
                </a:solidFill>
                <a:latin typeface="+mj-lt"/>
                <a:ea typeface="Open Sans" panose="020B0606030504020204" pitchFamily="34" charset="0"/>
                <a:cs typeface="Open Sans" panose="020B0606030504020204" pitchFamily="34" charset="0"/>
              </a:rPr>
              <a:t>to be followed during all investigations</a:t>
            </a:r>
            <a:r>
              <a:rPr lang="en-US" altLang="en-US" sz="1300" dirty="0" smtClean="0">
                <a:solidFill>
                  <a:srgbClr val="333333"/>
                </a:solidFill>
                <a:latin typeface="+mj-lt"/>
                <a:ea typeface="Open Sans" panose="020B0606030504020204" pitchFamily="34" charset="0"/>
                <a:cs typeface="Open Sans" panose="020B0606030504020204" pitchFamily="34" charset="0"/>
              </a:rPr>
              <a:t>.</a:t>
            </a:r>
          </a:p>
        </p:txBody>
      </p:sp>
      <p:sp>
        <p:nvSpPr>
          <p:cNvPr id="8" name="Title 1"/>
          <p:cNvSpPr txBox="1">
            <a:spLocks/>
          </p:cNvSpPr>
          <p:nvPr/>
        </p:nvSpPr>
        <p:spPr bwMode="auto">
          <a:xfrm>
            <a:off x="320675" y="457200"/>
            <a:ext cx="6766719" cy="531197"/>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Organization Preparation</a:t>
            </a:r>
            <a:endParaRPr lang="en-US" altLang="en-US" sz="2800" dirty="0">
              <a:ea typeface="Open Sans Condensed" panose="020B0806030504020204" pitchFamily="34" charset="0"/>
              <a:cs typeface="Open Sans Condensed" panose="020B0806030504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3834" r="41625" b="9770"/>
          <a:stretch/>
        </p:blipFill>
        <p:spPr>
          <a:xfrm>
            <a:off x="6425406" y="28574"/>
            <a:ext cx="3352800" cy="5838825"/>
          </a:xfrm>
          <a:prstGeom prst="rect">
            <a:avLst/>
          </a:prstGeom>
        </p:spPr>
      </p:pic>
      <p:cxnSp>
        <p:nvCxnSpPr>
          <p:cNvPr id="6" name="Straight Connector 5"/>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2</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Preparation and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Response</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34140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35755" y="1524000"/>
            <a:ext cx="5699126" cy="3886200"/>
          </a:xfrm>
          <a:prstGeom prst="rect">
            <a:avLst/>
          </a:prstGeom>
        </p:spPr>
        <p:txBody>
          <a:bodyPr/>
          <a:lstStyle/>
          <a:p>
            <a:pPr marL="342900" indent="-342900">
              <a:spcBef>
                <a:spcPct val="0"/>
              </a:spcBef>
              <a:spcAft>
                <a:spcPts val="1300"/>
              </a:spcAft>
              <a:buFont typeface="+mj-lt"/>
              <a:buAutoNum type="arabicPeriod"/>
            </a:pPr>
            <a:r>
              <a:rPr lang="en-US" altLang="en-US" sz="1300" b="1" dirty="0" smtClean="0">
                <a:solidFill>
                  <a:srgbClr val="333333"/>
                </a:solidFill>
                <a:latin typeface="+mj-lt"/>
                <a:ea typeface="Open Sans" panose="020B0606030504020204" pitchFamily="34" charset="0"/>
                <a:cs typeface="Open Sans" panose="020B0606030504020204" pitchFamily="34" charset="0"/>
              </a:rPr>
              <a:t>Secure the area </a:t>
            </a:r>
            <a:r>
              <a:rPr lang="en-US" altLang="en-US" sz="1300" dirty="0" smtClean="0">
                <a:solidFill>
                  <a:srgbClr val="333333"/>
                </a:solidFill>
                <a:latin typeface="+mj-lt"/>
                <a:ea typeface="Open Sans" panose="020B0606030504020204" pitchFamily="34" charset="0"/>
                <a:cs typeface="Open Sans" panose="020B0606030504020204" pitchFamily="34" charset="0"/>
              </a:rPr>
              <a:t>if necessary to prevent further injury or disruption of evidence.</a:t>
            </a:r>
          </a:p>
          <a:p>
            <a:pPr marL="342900" indent="-342900">
              <a:spcBef>
                <a:spcPct val="0"/>
              </a:spcBef>
              <a:spcAft>
                <a:spcPts val="1300"/>
              </a:spcAft>
              <a:buFont typeface="+mj-lt"/>
              <a:buAutoNum type="arabicPeriod"/>
            </a:pPr>
            <a:r>
              <a:rPr lang="en-US" altLang="en-US" sz="1300" b="1" dirty="0" smtClean="0">
                <a:solidFill>
                  <a:srgbClr val="333333"/>
                </a:solidFill>
                <a:latin typeface="+mj-lt"/>
                <a:ea typeface="Open Sans" panose="020B0606030504020204" pitchFamily="34" charset="0"/>
                <a:cs typeface="Open Sans" panose="020B0606030504020204" pitchFamily="34" charset="0"/>
              </a:rPr>
              <a:t>Control </a:t>
            </a:r>
            <a:r>
              <a:rPr lang="en-US" altLang="en-US" sz="1300" b="1" dirty="0">
                <a:solidFill>
                  <a:srgbClr val="333333"/>
                </a:solidFill>
                <a:latin typeface="+mj-lt"/>
                <a:ea typeface="Open Sans" panose="020B0606030504020204" pitchFamily="34" charset="0"/>
                <a:cs typeface="Open Sans" panose="020B0606030504020204" pitchFamily="34" charset="0"/>
              </a:rPr>
              <a:t>or eliminate hazards </a:t>
            </a:r>
            <a:r>
              <a:rPr lang="en-US" altLang="en-US" sz="1300" dirty="0">
                <a:solidFill>
                  <a:srgbClr val="333333"/>
                </a:solidFill>
                <a:latin typeface="+mj-lt"/>
                <a:ea typeface="Open Sans" panose="020B0606030504020204" pitchFamily="34" charset="0"/>
                <a:cs typeface="Open Sans" panose="020B0606030504020204" pitchFamily="34" charset="0"/>
              </a:rPr>
              <a:t>created in the incident.</a:t>
            </a:r>
          </a:p>
          <a:p>
            <a:pPr marL="342900" indent="-342900">
              <a:spcBef>
                <a:spcPct val="0"/>
              </a:spcBef>
              <a:spcAft>
                <a:spcPts val="600"/>
              </a:spcAft>
              <a:buFont typeface="+mj-lt"/>
              <a:buAutoNum type="arabicPeriod"/>
            </a:pPr>
            <a:r>
              <a:rPr lang="en-US" altLang="en-US" sz="1300" b="1" dirty="0">
                <a:solidFill>
                  <a:srgbClr val="333333"/>
                </a:solidFill>
                <a:latin typeface="+mj-lt"/>
                <a:ea typeface="Open Sans" panose="020B0606030504020204" pitchFamily="34" charset="0"/>
                <a:cs typeface="Open Sans" panose="020B0606030504020204" pitchFamily="34" charset="0"/>
              </a:rPr>
              <a:t>Contact the appropriate people </a:t>
            </a:r>
            <a:r>
              <a:rPr lang="en-US" altLang="en-US" sz="1300" dirty="0">
                <a:solidFill>
                  <a:srgbClr val="333333"/>
                </a:solidFill>
                <a:latin typeface="+mj-lt"/>
                <a:ea typeface="Open Sans" panose="020B0606030504020204" pitchFamily="34" charset="0"/>
                <a:cs typeface="Open Sans" panose="020B0606030504020204" pitchFamily="34" charset="0"/>
              </a:rPr>
              <a:t>immediately:</a:t>
            </a:r>
          </a:p>
          <a:p>
            <a:pPr marL="690563" indent="-350838">
              <a:spcBef>
                <a:spcPct val="0"/>
              </a:spcBef>
              <a:spcAft>
                <a:spcPts val="600"/>
              </a:spcAft>
              <a:buFont typeface="Tahoma" panose="020B0604030504040204" pitchFamily="34" charset="0"/>
              <a:buChar char="‒"/>
            </a:pPr>
            <a:r>
              <a:rPr lang="en-US" altLang="en-US" sz="1300" dirty="0">
                <a:solidFill>
                  <a:srgbClr val="333333"/>
                </a:solidFill>
                <a:latin typeface="+mj-lt"/>
                <a:ea typeface="Open Sans" panose="020B0606030504020204" pitchFamily="34" charset="0"/>
                <a:cs typeface="Open Sans" panose="020B0606030504020204" pitchFamily="34" charset="0"/>
              </a:rPr>
              <a:t>Management or supervisors</a:t>
            </a:r>
          </a:p>
          <a:p>
            <a:pPr marL="690563" indent="-350838">
              <a:spcBef>
                <a:spcPct val="0"/>
              </a:spcBef>
              <a:spcAft>
                <a:spcPts val="1300"/>
              </a:spcAft>
              <a:buFont typeface="Tahoma" panose="020B0604030504040204" pitchFamily="34" charset="0"/>
              <a:buChar char="‒"/>
            </a:pPr>
            <a:r>
              <a:rPr lang="en-US" altLang="en-US" sz="1300" dirty="0">
                <a:solidFill>
                  <a:srgbClr val="333333"/>
                </a:solidFill>
                <a:latin typeface="+mj-lt"/>
                <a:ea typeface="Open Sans" panose="020B0606030504020204" pitchFamily="34" charset="0"/>
                <a:cs typeface="Open Sans" panose="020B0606030504020204" pitchFamily="34" charset="0"/>
              </a:rPr>
              <a:t>Emergency personnel if necessary</a:t>
            </a:r>
          </a:p>
          <a:p>
            <a:pPr marL="342900" indent="-342900">
              <a:spcBef>
                <a:spcPct val="0"/>
              </a:spcBef>
              <a:spcAft>
                <a:spcPts val="1300"/>
              </a:spcAft>
              <a:buFont typeface="+mj-lt"/>
              <a:buAutoNum type="arabicPeriod" startAt="4"/>
            </a:pPr>
            <a:r>
              <a:rPr lang="en-US" altLang="en-US" sz="1300" b="1" dirty="0" smtClean="0">
                <a:solidFill>
                  <a:srgbClr val="333333"/>
                </a:solidFill>
                <a:latin typeface="+mj-lt"/>
                <a:ea typeface="Open Sans" panose="020B0606030504020204" pitchFamily="34" charset="0"/>
                <a:cs typeface="Open Sans" panose="020B0606030504020204" pitchFamily="34" charset="0"/>
              </a:rPr>
              <a:t>Provide first aid </a:t>
            </a:r>
            <a:r>
              <a:rPr lang="en-US" altLang="en-US" sz="1300" dirty="0" smtClean="0">
                <a:solidFill>
                  <a:srgbClr val="333333"/>
                </a:solidFill>
                <a:latin typeface="+mj-lt"/>
                <a:ea typeface="Open Sans" panose="020B0606030504020204" pitchFamily="34" charset="0"/>
                <a:cs typeface="Open Sans" panose="020B0606030504020204" pitchFamily="34" charset="0"/>
              </a:rPr>
              <a:t>if necessary and able.</a:t>
            </a:r>
          </a:p>
          <a:p>
            <a:pPr marL="342900" indent="-342900">
              <a:spcBef>
                <a:spcPts val="0"/>
              </a:spcBef>
              <a:spcAft>
                <a:spcPts val="600"/>
              </a:spcAft>
              <a:buFont typeface="+mj-lt"/>
              <a:buAutoNum type="arabicPeriod" startAt="5"/>
            </a:pPr>
            <a:r>
              <a:rPr lang="en-US" altLang="en-US" sz="1300" b="1" dirty="0" smtClean="0">
                <a:solidFill>
                  <a:srgbClr val="333333"/>
                </a:solidFill>
                <a:latin typeface="+mj-lt"/>
                <a:ea typeface="Open Sans" panose="020B0606030504020204" pitchFamily="34" charset="0"/>
                <a:cs typeface="Open Sans" panose="020B0606030504020204" pitchFamily="34" charset="0"/>
              </a:rPr>
              <a:t>Start </a:t>
            </a:r>
            <a:r>
              <a:rPr lang="en-US" altLang="en-US" sz="1300" b="1" dirty="0">
                <a:solidFill>
                  <a:srgbClr val="333333"/>
                </a:solidFill>
                <a:latin typeface="+mj-lt"/>
                <a:ea typeface="Open Sans" panose="020B0606030504020204" pitchFamily="34" charset="0"/>
                <a:cs typeface="Open Sans" panose="020B0606030504020204" pitchFamily="34" charset="0"/>
              </a:rPr>
              <a:t>preserving evidence </a:t>
            </a:r>
            <a:r>
              <a:rPr lang="en-US" altLang="en-US" sz="1300" dirty="0">
                <a:solidFill>
                  <a:srgbClr val="333333"/>
                </a:solidFill>
                <a:latin typeface="+mj-lt"/>
                <a:ea typeface="Open Sans" panose="020B0606030504020204" pitchFamily="34" charset="0"/>
                <a:cs typeface="Open Sans" panose="020B0606030504020204" pitchFamily="34" charset="0"/>
              </a:rPr>
              <a:t>that may be needed for the subsequent investigation.</a:t>
            </a:r>
          </a:p>
          <a:p>
            <a:pPr marL="690563" indent="-350838">
              <a:spcBef>
                <a:spcPts val="0"/>
              </a:spcBef>
              <a:spcAft>
                <a:spcPts val="600"/>
              </a:spcAft>
              <a:buFont typeface="Tahoma" panose="020B0604030504040204" pitchFamily="34" charset="0"/>
              <a:buChar char="‒"/>
            </a:pPr>
            <a:r>
              <a:rPr lang="en-US" altLang="en-US" sz="1300" dirty="0">
                <a:solidFill>
                  <a:srgbClr val="333333"/>
                </a:solidFill>
                <a:latin typeface="+mj-lt"/>
                <a:ea typeface="Open Sans" panose="020B0606030504020204" pitchFamily="34" charset="0"/>
                <a:cs typeface="Open Sans" panose="020B0606030504020204" pitchFamily="34" charset="0"/>
              </a:rPr>
              <a:t>Photograph details of the scene before removing any evidence.</a:t>
            </a:r>
          </a:p>
          <a:p>
            <a:pPr marL="690563" indent="-350838">
              <a:spcAft>
                <a:spcPts val="600"/>
              </a:spcAft>
              <a:buFont typeface="Tahoma" panose="020B0604030504040204" pitchFamily="34" charset="0"/>
              <a:buChar char="‒"/>
            </a:pPr>
            <a:r>
              <a:rPr lang="en-US" altLang="en-US" sz="1300" dirty="0">
                <a:solidFill>
                  <a:srgbClr val="333333"/>
                </a:solidFill>
                <a:latin typeface="+mj-lt"/>
                <a:ea typeface="Open Sans" panose="020B0606030504020204" pitchFamily="34" charset="0"/>
                <a:cs typeface="Open Sans" panose="020B0606030504020204" pitchFamily="34" charset="0"/>
              </a:rPr>
              <a:t>Take measures to </a:t>
            </a:r>
            <a:r>
              <a:rPr lang="en-US" altLang="en-US" sz="1300" dirty="0" smtClean="0">
                <a:solidFill>
                  <a:srgbClr val="333333"/>
                </a:solidFill>
                <a:latin typeface="+mj-lt"/>
                <a:ea typeface="Open Sans" panose="020B0606030504020204" pitchFamily="34" charset="0"/>
                <a:cs typeface="Open Sans" panose="020B0606030504020204" pitchFamily="34" charset="0"/>
              </a:rPr>
              <a:t>isolate </a:t>
            </a:r>
            <a:r>
              <a:rPr lang="en-US" altLang="en-US" sz="1300" dirty="0">
                <a:solidFill>
                  <a:srgbClr val="333333"/>
                </a:solidFill>
                <a:latin typeface="+mj-lt"/>
                <a:ea typeface="Open Sans" panose="020B0606030504020204" pitchFamily="34" charset="0"/>
                <a:cs typeface="Open Sans" panose="020B0606030504020204" pitchFamily="34" charset="0"/>
              </a:rPr>
              <a:t>any evidence that may not be able to be removed from the scene (e.g., damaged heavy machinery</a:t>
            </a:r>
            <a:r>
              <a:rPr lang="en-US" altLang="en-US" sz="1300" dirty="0" smtClean="0">
                <a:latin typeface="+mj-lt"/>
                <a:ea typeface="Open Sans" panose="020B0606030504020204" pitchFamily="34" charset="0"/>
                <a:cs typeface="Open Sans" panose="020B0606030504020204" pitchFamily="34" charset="0"/>
              </a:rPr>
              <a:t>).</a:t>
            </a:r>
            <a:endParaRPr lang="en-US" altLang="en-US" sz="1300" dirty="0">
              <a:latin typeface="+mj-lt"/>
              <a:ea typeface="Open Sans" panose="020B0606030504020204" pitchFamily="34" charset="0"/>
              <a:cs typeface="Open Sans" panose="020B0606030504020204" pitchFamily="34" charset="0"/>
            </a:endParaRPr>
          </a:p>
        </p:txBody>
      </p:sp>
      <p:sp>
        <p:nvSpPr>
          <p:cNvPr id="8" name="Title 1"/>
          <p:cNvSpPr txBox="1">
            <a:spLocks/>
          </p:cNvSpPr>
          <p:nvPr/>
        </p:nvSpPr>
        <p:spPr bwMode="auto">
          <a:xfrm>
            <a:off x="335755" y="457200"/>
            <a:ext cx="5318126"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Initial Incident Response</a:t>
            </a:r>
            <a:endParaRPr lang="en-US" altLang="en-US" sz="2800" dirty="0">
              <a:ea typeface="Open Sans Condensed" panose="020B0806030504020204" pitchFamily="34" charset="0"/>
              <a:cs typeface="Open Sans Condensed" panose="020B080603050402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6298" r="-74" b="6643"/>
          <a:stretch/>
        </p:blipFill>
        <p:spPr>
          <a:xfrm rot="5400000">
            <a:off x="5186931" y="1268839"/>
            <a:ext cx="5841765" cy="3367882"/>
          </a:xfrm>
          <a:prstGeom prst="rect">
            <a:avLst/>
          </a:prstGeom>
        </p:spPr>
      </p:pic>
      <p:cxnSp>
        <p:nvCxnSpPr>
          <p:cNvPr id="12" name="Straight Connector 11"/>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2</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Preparation and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Response</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29732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12231" y="1371599"/>
            <a:ext cx="5022850" cy="3706813"/>
          </a:xfrm>
          <a:prstGeom prst="rect">
            <a:avLst/>
          </a:prstGeom>
        </p:spPr>
        <p:txBody>
          <a:bodyPr/>
          <a:lstStyle/>
          <a:p>
            <a:pPr marL="0" indent="0" eaLnBrk="1" hangingPunct="1">
              <a:spcBef>
                <a:spcPct val="0"/>
              </a:spcBef>
              <a:spcAft>
                <a:spcPts val="1100"/>
              </a:spcAft>
              <a:buClr>
                <a:schemeClr val="tx1"/>
              </a:buClr>
              <a:buNone/>
              <a:defRPr/>
            </a:pPr>
            <a:r>
              <a:rPr lang="en-US" sz="1500" b="1" dirty="0" smtClean="0">
                <a:solidFill>
                  <a:srgbClr val="DA5500"/>
                </a:solidFill>
                <a:latin typeface="+mj-lt"/>
                <a:ea typeface="Open Sans" panose="020B0606030504020204" pitchFamily="34" charset="0"/>
                <a:cs typeface="Open Sans" panose="020B0606030504020204" pitchFamily="34" charset="0"/>
              </a:rPr>
              <a:t>What you need to know: </a:t>
            </a:r>
            <a:endParaRPr lang="en-US" sz="1500" dirty="0">
              <a:solidFill>
                <a:srgbClr val="DA5500"/>
              </a:solidFill>
              <a:latin typeface="+mj-lt"/>
              <a:ea typeface="Open Sans" panose="020B0606030504020204" pitchFamily="34" charset="0"/>
              <a:cs typeface="Open Sans" panose="020B0606030504020204" pitchFamily="34" charset="0"/>
            </a:endParaRPr>
          </a:p>
          <a:p>
            <a:pPr marL="342900" indent="-342900" eaLnBrk="1" hangingPunct="1">
              <a:spcBef>
                <a:spcPct val="0"/>
              </a:spcBef>
              <a:spcAft>
                <a:spcPts val="1500"/>
              </a:spcAft>
              <a:buClr>
                <a:schemeClr val="tx1"/>
              </a:buClr>
              <a:buFont typeface="+mj-lt"/>
              <a:buAutoNum type="arabicPeriod"/>
              <a:defRPr/>
            </a:pPr>
            <a:r>
              <a:rPr lang="en-US" sz="1500" dirty="0" smtClean="0">
                <a:solidFill>
                  <a:srgbClr val="333333"/>
                </a:solidFill>
                <a:latin typeface="+mj-lt"/>
                <a:ea typeface="Open Sans" panose="020B0606030504020204" pitchFamily="34" charset="0"/>
                <a:cs typeface="Open Sans" panose="020B0606030504020204" pitchFamily="34" charset="0"/>
              </a:rPr>
              <a:t>Investigation guidelines</a:t>
            </a:r>
          </a:p>
          <a:p>
            <a:pPr marL="342900" indent="-342900">
              <a:spcBef>
                <a:spcPct val="0"/>
              </a:spcBef>
              <a:spcAft>
                <a:spcPts val="1500"/>
              </a:spcAft>
              <a:buClr>
                <a:schemeClr val="tx1"/>
              </a:buClr>
              <a:buFont typeface="+mj-lt"/>
              <a:buAutoNum type="arabicPeriod"/>
              <a:defRPr/>
            </a:pPr>
            <a:r>
              <a:rPr lang="en-US" sz="1500" dirty="0">
                <a:solidFill>
                  <a:srgbClr val="333333"/>
                </a:solidFill>
                <a:latin typeface="+mj-lt"/>
                <a:ea typeface="Open Sans" panose="020B0606030504020204" pitchFamily="34" charset="0"/>
                <a:cs typeface="Open Sans" panose="020B0606030504020204" pitchFamily="34" charset="0"/>
              </a:rPr>
              <a:t>Proper interview techniques</a:t>
            </a:r>
          </a:p>
          <a:p>
            <a:pPr marL="342900" indent="-342900" eaLnBrk="1" hangingPunct="1">
              <a:spcBef>
                <a:spcPct val="0"/>
              </a:spcBef>
              <a:spcAft>
                <a:spcPts val="1500"/>
              </a:spcAft>
              <a:buClr>
                <a:schemeClr val="tx1"/>
              </a:buClr>
              <a:buFont typeface="+mj-lt"/>
              <a:buAutoNum type="arabicPeriod"/>
              <a:defRPr/>
            </a:pPr>
            <a:r>
              <a:rPr lang="en-US" sz="1500" dirty="0" smtClean="0">
                <a:solidFill>
                  <a:srgbClr val="333333"/>
                </a:solidFill>
                <a:latin typeface="+mj-lt"/>
                <a:ea typeface="Open Sans" panose="020B0606030504020204" pitchFamily="34" charset="0"/>
                <a:cs typeface="Open Sans" panose="020B0606030504020204" pitchFamily="34" charset="0"/>
              </a:rPr>
              <a:t>Person-focused </a:t>
            </a:r>
            <a:r>
              <a:rPr lang="en-US" sz="1500" dirty="0">
                <a:solidFill>
                  <a:srgbClr val="333333"/>
                </a:solidFill>
                <a:latin typeface="+mj-lt"/>
                <a:ea typeface="Open Sans" panose="020B0606030504020204" pitchFamily="34" charset="0"/>
                <a:cs typeface="Open Sans" panose="020B0606030504020204" pitchFamily="34" charset="0"/>
              </a:rPr>
              <a:t>vs. </a:t>
            </a:r>
            <a:r>
              <a:rPr lang="en-US" sz="1500" dirty="0" smtClean="0">
                <a:solidFill>
                  <a:srgbClr val="333333"/>
                </a:solidFill>
                <a:latin typeface="+mj-lt"/>
                <a:ea typeface="Open Sans" panose="020B0606030504020204" pitchFamily="34" charset="0"/>
                <a:cs typeface="Open Sans" panose="020B0606030504020204" pitchFamily="34" charset="0"/>
              </a:rPr>
              <a:t>system-focused investigations</a:t>
            </a:r>
            <a:endParaRPr lang="en-US" sz="1500" dirty="0">
              <a:solidFill>
                <a:srgbClr val="333333"/>
              </a:solidFill>
              <a:latin typeface="+mj-lt"/>
              <a:ea typeface="Open Sans" panose="020B0606030504020204" pitchFamily="34" charset="0"/>
              <a:cs typeface="Open Sans" panose="020B0606030504020204" pitchFamily="34" charset="0"/>
            </a:endParaRPr>
          </a:p>
          <a:p>
            <a:pPr marL="342900" indent="-342900" eaLnBrk="1" hangingPunct="1">
              <a:spcBef>
                <a:spcPct val="0"/>
              </a:spcBef>
              <a:spcAft>
                <a:spcPts val="1500"/>
              </a:spcAft>
              <a:buClr>
                <a:schemeClr val="tx1"/>
              </a:buClr>
              <a:buFont typeface="+mj-lt"/>
              <a:buAutoNum type="arabicPeriod"/>
              <a:defRPr/>
            </a:pPr>
            <a:endParaRPr lang="en-US" sz="1300" dirty="0">
              <a:solidFill>
                <a:srgbClr val="333333"/>
              </a:solidFill>
              <a:latin typeface="+mj-lt"/>
              <a:ea typeface="Open Sans" panose="020B0606030504020204" pitchFamily="34" charset="0"/>
              <a:cs typeface="Open Sans" panose="020B0606030504020204" pitchFamily="34" charset="0"/>
            </a:endParaRPr>
          </a:p>
        </p:txBody>
      </p:sp>
      <p:sp>
        <p:nvSpPr>
          <p:cNvPr id="9" name="Title 1"/>
          <p:cNvSpPr txBox="1">
            <a:spLocks/>
          </p:cNvSpPr>
          <p:nvPr/>
        </p:nvSpPr>
        <p:spPr bwMode="auto">
          <a:xfrm>
            <a:off x="2606675" y="466725"/>
            <a:ext cx="4353560" cy="485775"/>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The Investigation</a:t>
            </a:r>
            <a:endParaRPr lang="en-US" altLang="en-US" sz="2800" dirty="0">
              <a:ea typeface="Open Sans Condensed" panose="020B0806030504020204" pitchFamily="34" charset="0"/>
              <a:cs typeface="Open Sans Condensed" panose="020B0806030504020204" pitchFamily="34" charset="0"/>
            </a:endParaRPr>
          </a:p>
        </p:txBody>
      </p:sp>
      <p:cxnSp>
        <p:nvCxnSpPr>
          <p:cNvPr id="7" name="Straight Connector 6"/>
          <p:cNvCxnSpPr/>
          <p:nvPr/>
        </p:nvCxnSpPr>
        <p:spPr>
          <a:xfrm>
            <a:off x="2527021" y="533400"/>
            <a:ext cx="0" cy="502920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8207" y="-134005"/>
            <a:ext cx="2133600" cy="4401205"/>
          </a:xfrm>
          <a:prstGeom prst="rect">
            <a:avLst/>
          </a:prstGeom>
          <a:noFill/>
        </p:spPr>
        <p:txBody>
          <a:bodyPr wrap="square" rtlCol="0">
            <a:spAutoFit/>
          </a:bodyPr>
          <a:lstStyle/>
          <a:p>
            <a:r>
              <a:rPr lang="en-US" sz="28000" dirty="0" smtClean="0">
                <a:solidFill>
                  <a:srgbClr val="FA834E"/>
                </a:solidFill>
              </a:rPr>
              <a:t>3</a:t>
            </a:r>
            <a:endParaRPr lang="en-US" sz="28000" dirty="0">
              <a:solidFill>
                <a:srgbClr val="FA834E"/>
              </a:solidFill>
            </a:endParaRPr>
          </a:p>
        </p:txBody>
      </p:sp>
    </p:spTree>
    <p:extLst>
      <p:ext uri="{BB962C8B-B14F-4D97-AF65-F5344CB8AC3E}">
        <p14:creationId xmlns:p14="http://schemas.microsoft.com/office/powerpoint/2010/main" val="3966927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73299" b="1904"/>
          <a:stretch/>
        </p:blipFill>
        <p:spPr>
          <a:xfrm>
            <a:off x="0" y="21176"/>
            <a:ext cx="9783763" cy="2121487"/>
          </a:xfrm>
          <a:prstGeom prst="rect">
            <a:avLst/>
          </a:prstGeom>
        </p:spPr>
      </p:pic>
      <p:sp>
        <p:nvSpPr>
          <p:cNvPr id="8" name="Title 1"/>
          <p:cNvSpPr txBox="1">
            <a:spLocks/>
          </p:cNvSpPr>
          <p:nvPr/>
        </p:nvSpPr>
        <p:spPr bwMode="auto">
          <a:xfrm>
            <a:off x="320675" y="2362200"/>
            <a:ext cx="7002463" cy="533400"/>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Investigation Guidelines</a:t>
            </a:r>
            <a:endParaRPr lang="en-US" altLang="en-US" sz="2800" dirty="0">
              <a:ea typeface="Open Sans Condensed" panose="020B0806030504020204" pitchFamily="34" charset="0"/>
              <a:cs typeface="Open Sans Condensed" panose="020B0806030504020204" pitchFamily="34" charset="0"/>
            </a:endParaRPr>
          </a:p>
        </p:txBody>
      </p:sp>
      <p:sp>
        <p:nvSpPr>
          <p:cNvPr id="2" name="TextBox 1"/>
          <p:cNvSpPr txBox="1"/>
          <p:nvPr/>
        </p:nvSpPr>
        <p:spPr>
          <a:xfrm>
            <a:off x="330201" y="3117356"/>
            <a:ext cx="4560888" cy="2026196"/>
          </a:xfrm>
          <a:prstGeom prst="rect">
            <a:avLst/>
          </a:prstGeom>
          <a:noFill/>
        </p:spPr>
        <p:txBody>
          <a:bodyPr wrap="square" rtlCol="0">
            <a:spAutoFit/>
          </a:bodyPr>
          <a:lstStyle/>
          <a:p>
            <a:pPr marL="342900" indent="-342900">
              <a:spcAft>
                <a:spcPts val="1300"/>
              </a:spcAft>
              <a:buFont typeface="Arial" panose="020B0604020202020204" pitchFamily="34" charset="0"/>
              <a:buChar char="•"/>
            </a:pPr>
            <a:r>
              <a:rPr lang="en-US" sz="1300" dirty="0">
                <a:solidFill>
                  <a:srgbClr val="333333"/>
                </a:solidFill>
                <a:latin typeface="+mj-lt"/>
                <a:ea typeface="Open Sans" panose="020B0606030504020204" pitchFamily="34" charset="0"/>
                <a:cs typeface="Open Sans" panose="020B0606030504020204" pitchFamily="34" charset="0"/>
              </a:rPr>
              <a:t>Include </a:t>
            </a:r>
            <a:r>
              <a:rPr lang="en-US" sz="1300" dirty="0" smtClean="0">
                <a:solidFill>
                  <a:srgbClr val="333333"/>
                </a:solidFill>
                <a:latin typeface="+mj-lt"/>
                <a:ea typeface="Open Sans" panose="020B0606030504020204" pitchFamily="34" charset="0"/>
                <a:cs typeface="Open Sans" panose="020B0606030504020204" pitchFamily="34" charset="0"/>
              </a:rPr>
              <a:t>both </a:t>
            </a:r>
            <a:r>
              <a:rPr lang="en-US" sz="1300" dirty="0">
                <a:solidFill>
                  <a:srgbClr val="333333"/>
                </a:solidFill>
                <a:latin typeface="+mj-lt"/>
                <a:ea typeface="Open Sans" panose="020B0606030504020204" pitchFamily="34" charset="0"/>
                <a:cs typeface="Open Sans" panose="020B0606030504020204" pitchFamily="34" charset="0"/>
              </a:rPr>
              <a:t>management and employees </a:t>
            </a:r>
            <a:r>
              <a:rPr lang="en-US" sz="1300" b="0" dirty="0">
                <a:solidFill>
                  <a:srgbClr val="333333"/>
                </a:solidFill>
                <a:latin typeface="+mj-lt"/>
                <a:ea typeface="Open Sans" panose="020B0606030504020204" pitchFamily="34" charset="0"/>
                <a:cs typeface="Open Sans" panose="020B0606030504020204" pitchFamily="34" charset="0"/>
              </a:rPr>
              <a:t>in the investigation. </a:t>
            </a:r>
            <a:r>
              <a:rPr lang="en-US" sz="1300" b="0" dirty="0" smtClean="0">
                <a:solidFill>
                  <a:srgbClr val="333333"/>
                </a:solidFill>
                <a:latin typeface="+mj-lt"/>
                <a:ea typeface="Open Sans" panose="020B0606030504020204" pitchFamily="34" charset="0"/>
                <a:cs typeface="Open Sans" panose="020B0606030504020204" pitchFamily="34" charset="0"/>
              </a:rPr>
              <a:t>Multiple perspectives are invaluable.</a:t>
            </a:r>
          </a:p>
          <a:p>
            <a:pPr marL="342900" indent="-342900">
              <a:spcAft>
                <a:spcPts val="1300"/>
              </a:spcAft>
              <a:buFont typeface="Arial" panose="020B0604020202020204" pitchFamily="34" charset="0"/>
              <a:buChar char="•"/>
            </a:pPr>
            <a:r>
              <a:rPr lang="en-US" altLang="en-US" sz="1300" b="0" kern="0" dirty="0">
                <a:solidFill>
                  <a:srgbClr val="333333"/>
                </a:solidFill>
                <a:latin typeface="+mj-lt"/>
                <a:ea typeface="Open Sans" panose="020B0606030504020204" pitchFamily="34" charset="0"/>
                <a:cs typeface="Open Sans" panose="020B0606030504020204" pitchFamily="34" charset="0"/>
              </a:rPr>
              <a:t>Make sure that the investigation team </a:t>
            </a:r>
            <a:r>
              <a:rPr lang="en-US" altLang="en-US" sz="1300" b="0" kern="0" dirty="0" smtClean="0">
                <a:solidFill>
                  <a:srgbClr val="333333"/>
                </a:solidFill>
                <a:latin typeface="+mj-lt"/>
                <a:ea typeface="Open Sans" panose="020B0606030504020204" pitchFamily="34" charset="0"/>
                <a:cs typeface="Open Sans" panose="020B0606030504020204" pitchFamily="34" charset="0"/>
              </a:rPr>
              <a:t>includes </a:t>
            </a:r>
            <a:r>
              <a:rPr lang="en-US" altLang="en-US" sz="1300" b="0" kern="0" dirty="0">
                <a:solidFill>
                  <a:srgbClr val="333333"/>
                </a:solidFill>
                <a:latin typeface="+mj-lt"/>
                <a:ea typeface="Open Sans" panose="020B0606030504020204" pitchFamily="34" charset="0"/>
                <a:cs typeface="Open Sans" panose="020B0606030504020204" pitchFamily="34" charset="0"/>
              </a:rPr>
              <a:t>or has access </a:t>
            </a:r>
            <a:r>
              <a:rPr lang="en-US" altLang="en-US" sz="1300" b="0" kern="0" dirty="0" smtClean="0">
                <a:solidFill>
                  <a:srgbClr val="333333"/>
                </a:solidFill>
                <a:latin typeface="+mj-lt"/>
                <a:ea typeface="Open Sans" panose="020B0606030504020204" pitchFamily="34" charset="0"/>
                <a:cs typeface="Open Sans" panose="020B0606030504020204" pitchFamily="34" charset="0"/>
              </a:rPr>
              <a:t>to </a:t>
            </a:r>
            <a:r>
              <a:rPr lang="en-US" altLang="en-US" sz="1300" kern="0" dirty="0" smtClean="0">
                <a:solidFill>
                  <a:srgbClr val="333333"/>
                </a:solidFill>
                <a:latin typeface="+mj-lt"/>
                <a:ea typeface="Open Sans" panose="020B0606030504020204" pitchFamily="34" charset="0"/>
                <a:cs typeface="Open Sans" panose="020B0606030504020204" pitchFamily="34" charset="0"/>
              </a:rPr>
              <a:t>technical expertise </a:t>
            </a:r>
            <a:r>
              <a:rPr lang="en-US" altLang="en-US" sz="1300" b="0" kern="0" dirty="0" smtClean="0">
                <a:solidFill>
                  <a:srgbClr val="333333"/>
                </a:solidFill>
                <a:latin typeface="+mj-lt"/>
                <a:ea typeface="Open Sans" panose="020B0606030504020204" pitchFamily="34" charset="0"/>
                <a:cs typeface="Open Sans" panose="020B0606030504020204" pitchFamily="34" charset="0"/>
              </a:rPr>
              <a:t>in safety</a:t>
            </a:r>
            <a:r>
              <a:rPr lang="en-US" altLang="en-US" sz="1300" b="0" kern="0" dirty="0">
                <a:solidFill>
                  <a:srgbClr val="333333"/>
                </a:solidFill>
                <a:latin typeface="+mj-lt"/>
                <a:ea typeface="Open Sans" panose="020B0606030504020204" pitchFamily="34" charset="0"/>
                <a:cs typeface="Open Sans" panose="020B0606030504020204" pitchFamily="34" charset="0"/>
              </a:rPr>
              <a:t>, engineering, operations, </a:t>
            </a:r>
            <a:r>
              <a:rPr lang="en-US" altLang="en-US" sz="1300" b="0" kern="0" dirty="0" smtClean="0">
                <a:solidFill>
                  <a:srgbClr val="333333"/>
                </a:solidFill>
                <a:latin typeface="+mj-lt"/>
                <a:ea typeface="Open Sans" panose="020B0606030504020204" pitchFamily="34" charset="0"/>
                <a:cs typeface="Open Sans" panose="020B0606030504020204" pitchFamily="34" charset="0"/>
              </a:rPr>
              <a:t>or </a:t>
            </a:r>
            <a:r>
              <a:rPr lang="en-US" altLang="en-US" sz="1300" b="0" kern="0" dirty="0">
                <a:solidFill>
                  <a:srgbClr val="333333"/>
                </a:solidFill>
                <a:latin typeface="+mj-lt"/>
                <a:ea typeface="Open Sans" panose="020B0606030504020204" pitchFamily="34" charset="0"/>
                <a:cs typeface="Open Sans" panose="020B0606030504020204" pitchFamily="34" charset="0"/>
              </a:rPr>
              <a:t>any other subjects that might </a:t>
            </a:r>
            <a:r>
              <a:rPr lang="en-US" altLang="en-US" sz="1300" b="0" kern="0" dirty="0" smtClean="0">
                <a:solidFill>
                  <a:srgbClr val="333333"/>
                </a:solidFill>
                <a:latin typeface="+mj-lt"/>
                <a:ea typeface="Open Sans" panose="020B0606030504020204" pitchFamily="34" charset="0"/>
                <a:cs typeface="Open Sans" panose="020B0606030504020204" pitchFamily="34" charset="0"/>
              </a:rPr>
              <a:t>be helpful.</a:t>
            </a:r>
            <a:endParaRPr lang="en-US" sz="1300" b="0" dirty="0">
              <a:solidFill>
                <a:srgbClr val="333333"/>
              </a:solidFill>
              <a:latin typeface="+mj-lt"/>
              <a:ea typeface="Open Sans" panose="020B0606030504020204" pitchFamily="34" charset="0"/>
              <a:cs typeface="Open Sans" panose="020B0606030504020204" pitchFamily="34" charset="0"/>
            </a:endParaRPr>
          </a:p>
          <a:p>
            <a:pPr marL="342900" indent="-342900">
              <a:spcAft>
                <a:spcPts val="1300"/>
              </a:spcAft>
              <a:buFont typeface="Arial" panose="020B0604020202020204" pitchFamily="34" charset="0"/>
              <a:buChar char="•"/>
            </a:pPr>
            <a:r>
              <a:rPr lang="en-US" sz="1300" dirty="0" smtClean="0">
                <a:solidFill>
                  <a:srgbClr val="333333"/>
                </a:solidFill>
                <a:latin typeface="+mj-lt"/>
                <a:ea typeface="Open Sans" panose="020B0606030504020204" pitchFamily="34" charset="0"/>
                <a:cs typeface="Open Sans" panose="020B0606030504020204" pitchFamily="34" charset="0"/>
              </a:rPr>
              <a:t>Focus on finding causes </a:t>
            </a:r>
            <a:r>
              <a:rPr lang="en-US" sz="1300" b="0" dirty="0" smtClean="0">
                <a:solidFill>
                  <a:srgbClr val="333333"/>
                </a:solidFill>
                <a:latin typeface="+mj-lt"/>
                <a:ea typeface="Open Sans" panose="020B0606030504020204" pitchFamily="34" charset="0"/>
                <a:cs typeface="Open Sans" panose="020B0606030504020204" pitchFamily="34" charset="0"/>
              </a:rPr>
              <a:t>for the issue rather than placing blame.</a:t>
            </a:r>
          </a:p>
        </p:txBody>
      </p:sp>
      <p:sp>
        <p:nvSpPr>
          <p:cNvPr id="12" name="TextBox 11"/>
          <p:cNvSpPr txBox="1"/>
          <p:nvPr/>
        </p:nvSpPr>
        <p:spPr>
          <a:xfrm>
            <a:off x="4900614" y="3117356"/>
            <a:ext cx="4560888" cy="164660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altLang="en-US" sz="1300" dirty="0" smtClean="0">
                <a:solidFill>
                  <a:srgbClr val="333333"/>
                </a:solidFill>
                <a:latin typeface="+mj-lt"/>
                <a:ea typeface="Open Sans" panose="020B0606030504020204" pitchFamily="34" charset="0"/>
                <a:cs typeface="Open Sans" panose="020B0606030504020204" pitchFamily="34" charset="0"/>
              </a:rPr>
              <a:t>Collect as much data as possible. </a:t>
            </a:r>
            <a:r>
              <a:rPr lang="en-US" altLang="en-US" sz="1300" b="0" dirty="0" smtClean="0">
                <a:solidFill>
                  <a:srgbClr val="333333"/>
                </a:solidFill>
                <a:latin typeface="+mj-lt"/>
                <a:ea typeface="Open Sans" panose="020B0606030504020204" pitchFamily="34" charset="0"/>
                <a:cs typeface="Open Sans" panose="020B0606030504020204" pitchFamily="34" charset="0"/>
              </a:rPr>
              <a:t>The more information you have, the easier it will be to </a:t>
            </a:r>
            <a:r>
              <a:rPr lang="en-US" sz="1300" b="0" dirty="0" smtClean="0">
                <a:solidFill>
                  <a:srgbClr val="333333"/>
                </a:solidFill>
                <a:latin typeface="+mj-lt"/>
                <a:ea typeface="Open Sans" panose="020B0606030504020204" pitchFamily="34" charset="0"/>
                <a:cs typeface="Open Sans" panose="020B0606030504020204" pitchFamily="34" charset="0"/>
              </a:rPr>
              <a:t>see the big picture.</a:t>
            </a:r>
          </a:p>
          <a:p>
            <a:pPr marL="690563" indent="-350838">
              <a:spcAft>
                <a:spcPts val="600"/>
              </a:spcAft>
              <a:buFont typeface="Tahoma" panose="020B0604030504040204" pitchFamily="34" charset="0"/>
              <a:buChar char="‒"/>
            </a:pPr>
            <a:r>
              <a:rPr lang="en-US" sz="1300" b="0" dirty="0" smtClean="0">
                <a:solidFill>
                  <a:srgbClr val="333333"/>
                </a:solidFill>
                <a:latin typeface="+mj-lt"/>
                <a:ea typeface="Open Sans" panose="020B0606030504020204" pitchFamily="34" charset="0"/>
                <a:cs typeface="Open Sans" panose="020B0606030504020204" pitchFamily="34" charset="0"/>
              </a:rPr>
              <a:t>Interview personnel involved in the accident, as well as any witnesses.</a:t>
            </a:r>
          </a:p>
          <a:p>
            <a:pPr marL="690563" indent="-350838">
              <a:spcAft>
                <a:spcPts val="1300"/>
              </a:spcAft>
              <a:buFont typeface="Tahoma" panose="020B0604030504040204" pitchFamily="34" charset="0"/>
              <a:buChar char="‒"/>
            </a:pPr>
            <a:r>
              <a:rPr lang="en-US" altLang="en-US" sz="1300" b="0" dirty="0" smtClean="0">
                <a:solidFill>
                  <a:srgbClr val="333333"/>
                </a:solidFill>
                <a:latin typeface="+mj-lt"/>
                <a:ea typeface="Open Sans" panose="020B0606030504020204" pitchFamily="34" charset="0"/>
                <a:cs typeface="Open Sans" panose="020B0606030504020204" pitchFamily="34" charset="0"/>
              </a:rPr>
              <a:t>Document the site of the incident. For example, take photographs or video. </a:t>
            </a:r>
            <a:endParaRPr lang="en-US" sz="1300" b="0" dirty="0" smtClean="0">
              <a:solidFill>
                <a:srgbClr val="333333"/>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6667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35756" y="1371600"/>
            <a:ext cx="4098925" cy="3505200"/>
          </a:xfrm>
          <a:prstGeom prst="rect">
            <a:avLst/>
          </a:prstGeom>
        </p:spPr>
        <p:txBody>
          <a:bodyPr/>
          <a:lstStyle/>
          <a:p>
            <a:pPr marL="0" indent="0">
              <a:spcBef>
                <a:spcPct val="0"/>
              </a:spcBef>
              <a:spcAft>
                <a:spcPts val="1300"/>
              </a:spcAft>
              <a:buNone/>
            </a:pPr>
            <a:r>
              <a:rPr lang="en-US" altLang="en-US" sz="1300" b="1" dirty="0" smtClean="0">
                <a:solidFill>
                  <a:srgbClr val="DA5500"/>
                </a:solidFill>
                <a:latin typeface="+mj-lt"/>
                <a:ea typeface="Open Sans" panose="020B0606030504020204" pitchFamily="34" charset="0"/>
                <a:cs typeface="Open Sans" panose="020B0606030504020204" pitchFamily="34" charset="0"/>
              </a:rPr>
              <a:t>Look for the following information:</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Who was involved, including all witnesses</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The time, date, and location of the accident</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The activities being performed when the accident occurred</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All equipment being used when the accident occurred</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Existing safety policies for the activities and equipment</a:t>
            </a:r>
          </a:p>
        </p:txBody>
      </p:sp>
      <p:sp>
        <p:nvSpPr>
          <p:cNvPr id="8" name="Title 1"/>
          <p:cNvSpPr txBox="1">
            <a:spLocks/>
          </p:cNvSpPr>
          <p:nvPr/>
        </p:nvSpPr>
        <p:spPr bwMode="auto">
          <a:xfrm>
            <a:off x="320676" y="457200"/>
            <a:ext cx="7112794"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a:ea typeface="Open Sans Condensed" panose="020B0806030504020204" pitchFamily="34" charset="0"/>
                <a:cs typeface="Open Sans Condensed" panose="020B0806030504020204" pitchFamily="34" charset="0"/>
              </a:rPr>
              <a:t>Collecting Data</a:t>
            </a:r>
          </a:p>
        </p:txBody>
      </p:sp>
      <p:sp>
        <p:nvSpPr>
          <p:cNvPr id="11" name="Content Placeholder 2"/>
          <p:cNvSpPr txBox="1">
            <a:spLocks/>
          </p:cNvSpPr>
          <p:nvPr/>
        </p:nvSpPr>
        <p:spPr bwMode="auto">
          <a:xfrm>
            <a:off x="5120482" y="1371600"/>
            <a:ext cx="411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10" tIns="40755" rIns="81510" bIns="40755" numCol="1" anchor="t" anchorCtr="0" compatLnSpc="1">
            <a:prstTxWarp prst="textNoShape">
              <a:avLst/>
            </a:prstTxWarp>
          </a:bodyPr>
          <a:lstStyle>
            <a:lvl1pPr marL="390822" indent="-390822" algn="l" rtl="0" eaLnBrk="1" fontAlgn="base" hangingPunct="1">
              <a:spcBef>
                <a:spcPct val="20000"/>
              </a:spcBef>
              <a:spcAft>
                <a:spcPct val="0"/>
              </a:spcAft>
              <a:buChar char="•"/>
              <a:defRPr sz="2042">
                <a:solidFill>
                  <a:srgbClr val="3D3D3D"/>
                </a:solidFill>
                <a:latin typeface="+mn-lt"/>
                <a:ea typeface="+mn-ea"/>
                <a:cs typeface="+mn-cs"/>
              </a:defRPr>
            </a:lvl1pPr>
            <a:lvl2pPr marL="779842" indent="-389020" algn="l" rtl="0" eaLnBrk="1" fontAlgn="base" hangingPunct="1">
              <a:spcBef>
                <a:spcPct val="20000"/>
              </a:spcBef>
              <a:spcAft>
                <a:spcPct val="0"/>
              </a:spcAft>
              <a:buChar char="–"/>
              <a:defRPr sz="2042">
                <a:solidFill>
                  <a:srgbClr val="3D3D3D"/>
                </a:solidFill>
                <a:latin typeface="+mn-lt"/>
                <a:cs typeface="+mn-cs"/>
              </a:defRPr>
            </a:lvl2pPr>
            <a:lvl3pPr marL="1155908" indent="-231182" algn="l" rtl="0" eaLnBrk="1" fontAlgn="base" hangingPunct="1">
              <a:spcBef>
                <a:spcPct val="20000"/>
              </a:spcBef>
              <a:spcAft>
                <a:spcPct val="0"/>
              </a:spcAft>
              <a:buChar char="•"/>
              <a:defRPr sz="2042">
                <a:solidFill>
                  <a:srgbClr val="3D3D3D"/>
                </a:solidFill>
                <a:latin typeface="+mn-lt"/>
                <a:cs typeface="+mn-cs"/>
              </a:defRPr>
            </a:lvl3pPr>
            <a:lvl4pPr marL="1618271" indent="-231182" algn="l" rtl="0" eaLnBrk="1" fontAlgn="base" hangingPunct="1">
              <a:spcBef>
                <a:spcPct val="20000"/>
              </a:spcBef>
              <a:spcAft>
                <a:spcPct val="0"/>
              </a:spcAft>
              <a:buChar char="–"/>
              <a:defRPr sz="2042">
                <a:solidFill>
                  <a:srgbClr val="3D3D3D"/>
                </a:solidFill>
                <a:latin typeface="+mn-lt"/>
                <a:cs typeface="+mn-cs"/>
              </a:defRPr>
            </a:lvl4pPr>
            <a:lvl5pPr marL="2080634" indent="-231182" algn="l" rtl="0" eaLnBrk="1" fontAlgn="base" hangingPunct="1">
              <a:spcBef>
                <a:spcPct val="20000"/>
              </a:spcBef>
              <a:spcAft>
                <a:spcPct val="0"/>
              </a:spcAft>
              <a:buChar char="»"/>
              <a:defRPr sz="2042">
                <a:solidFill>
                  <a:srgbClr val="3D3D3D"/>
                </a:solidFill>
                <a:latin typeface="+mn-lt"/>
                <a:cs typeface="+mn-cs"/>
              </a:defRPr>
            </a:lvl5pPr>
            <a:lvl6pPr marL="2542998" indent="-231182" algn="l" rtl="0" eaLnBrk="1" fontAlgn="base" hangingPunct="1">
              <a:spcBef>
                <a:spcPct val="20000"/>
              </a:spcBef>
              <a:spcAft>
                <a:spcPct val="0"/>
              </a:spcAft>
              <a:buChar char="»"/>
              <a:defRPr sz="2042">
                <a:solidFill>
                  <a:schemeClr val="tx1"/>
                </a:solidFill>
                <a:latin typeface="+mn-lt"/>
                <a:cs typeface="+mn-cs"/>
              </a:defRPr>
            </a:lvl6pPr>
            <a:lvl7pPr marL="3005362" indent="-231182" algn="l" rtl="0" eaLnBrk="1" fontAlgn="base" hangingPunct="1">
              <a:spcBef>
                <a:spcPct val="20000"/>
              </a:spcBef>
              <a:spcAft>
                <a:spcPct val="0"/>
              </a:spcAft>
              <a:buChar char="»"/>
              <a:defRPr sz="2042">
                <a:solidFill>
                  <a:schemeClr val="tx1"/>
                </a:solidFill>
                <a:latin typeface="+mn-lt"/>
                <a:cs typeface="+mn-cs"/>
              </a:defRPr>
            </a:lvl7pPr>
            <a:lvl8pPr marL="3467725" indent="-231182" algn="l" rtl="0" eaLnBrk="1" fontAlgn="base" hangingPunct="1">
              <a:spcBef>
                <a:spcPct val="20000"/>
              </a:spcBef>
              <a:spcAft>
                <a:spcPct val="0"/>
              </a:spcAft>
              <a:buChar char="»"/>
              <a:defRPr sz="2042">
                <a:solidFill>
                  <a:schemeClr val="tx1"/>
                </a:solidFill>
                <a:latin typeface="+mn-lt"/>
                <a:cs typeface="+mn-cs"/>
              </a:defRPr>
            </a:lvl8pPr>
            <a:lvl9pPr marL="3930088" indent="-231182" algn="l" rtl="0" eaLnBrk="1" fontAlgn="base" hangingPunct="1">
              <a:spcBef>
                <a:spcPct val="20000"/>
              </a:spcBef>
              <a:spcAft>
                <a:spcPct val="0"/>
              </a:spcAft>
              <a:buChar char="»"/>
              <a:defRPr sz="2042">
                <a:solidFill>
                  <a:schemeClr val="tx1"/>
                </a:solidFill>
                <a:latin typeface="+mn-lt"/>
                <a:cs typeface="+mn-cs"/>
              </a:defRPr>
            </a:lvl9pPr>
          </a:lstStyle>
          <a:p>
            <a:pPr marL="0" indent="0">
              <a:spcBef>
                <a:spcPct val="0"/>
              </a:spcBef>
              <a:spcAft>
                <a:spcPts val="1000"/>
              </a:spcAft>
              <a:buFontTx/>
              <a:buNone/>
            </a:pPr>
            <a:r>
              <a:rPr lang="en-US" altLang="en-US" sz="1300" b="1" kern="0" dirty="0" smtClean="0">
                <a:solidFill>
                  <a:srgbClr val="DA5500"/>
                </a:solidFill>
                <a:latin typeface="+mj-lt"/>
                <a:ea typeface="Open Sans" panose="020B0606030504020204" pitchFamily="34" charset="0"/>
                <a:cs typeface="Open Sans" panose="020B0606030504020204" pitchFamily="34" charset="0"/>
              </a:rPr>
              <a:t>Information sources:</a:t>
            </a:r>
          </a:p>
          <a:p>
            <a:pPr marL="342900" indent="-342900">
              <a:spcBef>
                <a:spcPct val="0"/>
              </a:spcBef>
              <a:spcAft>
                <a:spcPts val="1300"/>
              </a:spcAft>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Witness accounts</a:t>
            </a:r>
          </a:p>
          <a:p>
            <a:pPr marL="342900" indent="-342900">
              <a:spcBef>
                <a:spcPct val="0"/>
              </a:spcBef>
              <a:spcAft>
                <a:spcPts val="1300"/>
              </a:spcAft>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Photos and evidence collected at the scene</a:t>
            </a:r>
          </a:p>
          <a:p>
            <a:pPr marL="342900" indent="-342900">
              <a:spcBef>
                <a:spcPct val="0"/>
              </a:spcBef>
              <a:spcAft>
                <a:spcPts val="1300"/>
              </a:spcAft>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Surveillance videos</a:t>
            </a:r>
          </a:p>
          <a:p>
            <a:pPr marL="342900" indent="-342900">
              <a:spcBef>
                <a:spcPct val="0"/>
              </a:spcBef>
              <a:spcAft>
                <a:spcPts val="1300"/>
              </a:spcAft>
            </a:pPr>
            <a:r>
              <a:rPr lang="en-US" altLang="en-US" sz="1300" b="0" kern="0" dirty="0">
                <a:solidFill>
                  <a:srgbClr val="333333"/>
                </a:solidFill>
                <a:latin typeface="+mj-lt"/>
                <a:ea typeface="Open Sans" panose="020B0606030504020204" pitchFamily="34" charset="0"/>
                <a:cs typeface="Open Sans" panose="020B0606030504020204" pitchFamily="34" charset="0"/>
              </a:rPr>
              <a:t>M</a:t>
            </a:r>
            <a:r>
              <a:rPr lang="en-US" altLang="en-US" sz="1300" b="0" kern="0" dirty="0" smtClean="0">
                <a:solidFill>
                  <a:srgbClr val="333333"/>
                </a:solidFill>
                <a:latin typeface="+mj-lt"/>
                <a:ea typeface="Open Sans" panose="020B0606030504020204" pitchFamily="34" charset="0"/>
                <a:cs typeface="Open Sans" panose="020B0606030504020204" pitchFamily="34" charset="0"/>
              </a:rPr>
              <a:t>aintenance records, work orders, or any other documentation regarding the personnel or equipment involved</a:t>
            </a:r>
          </a:p>
        </p:txBody>
      </p:sp>
      <p:cxnSp>
        <p:nvCxnSpPr>
          <p:cNvPr id="6" name="Straight Connector 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3002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04723" y="1371600"/>
            <a:ext cx="5349158" cy="4162425"/>
          </a:xfrm>
          <a:prstGeom prst="rect">
            <a:avLst/>
          </a:prstGeom>
        </p:spPr>
        <p:txBody>
          <a:bodyPr/>
          <a:lstStyle/>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Conduct interviews in private.</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If possible, conduct interviews close to the scene of the incident.</a:t>
            </a:r>
          </a:p>
          <a:p>
            <a:pPr marL="342900" indent="-342900">
              <a:spcBef>
                <a:spcPct val="0"/>
              </a:spcBef>
              <a:spcAft>
                <a:spcPts val="1300"/>
              </a:spcAft>
            </a:pPr>
            <a:r>
              <a:rPr lang="en-US" altLang="en-US" sz="1300" dirty="0">
                <a:solidFill>
                  <a:srgbClr val="333333"/>
                </a:solidFill>
                <a:latin typeface="+mj-lt"/>
                <a:ea typeface="Open Sans" panose="020B0606030504020204" pitchFamily="34" charset="0"/>
                <a:cs typeface="Open Sans" panose="020B0606030504020204" pitchFamily="34" charset="0"/>
              </a:rPr>
              <a:t>Plan the questions ahead of time, but allow the subject’s answers to guide what is asked next. </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Do not make assumptions about what you expect the answers to be: keep an open mind.</a:t>
            </a:r>
          </a:p>
          <a:p>
            <a:pPr marL="342900" indent="-342900">
              <a:spcBef>
                <a:spcPct val="0"/>
              </a:spcBef>
              <a:spcAft>
                <a:spcPts val="1300"/>
              </a:spcAft>
            </a:pPr>
            <a:r>
              <a:rPr lang="en-US" altLang="en-US" sz="1300" dirty="0">
                <a:solidFill>
                  <a:srgbClr val="333333"/>
                </a:solidFill>
                <a:latin typeface="+mj-lt"/>
                <a:ea typeface="Open Sans" panose="020B0606030504020204" pitchFamily="34" charset="0"/>
                <a:cs typeface="Open Sans" panose="020B0606030504020204" pitchFamily="34" charset="0"/>
              </a:rPr>
              <a:t>Ask open-ended questions, allowing the subject to tell the story in their own words.</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Ask </a:t>
            </a:r>
            <a:r>
              <a:rPr lang="en-US" altLang="en-US" sz="1300" b="1" dirty="0">
                <a:solidFill>
                  <a:srgbClr val="333333"/>
                </a:solidFill>
                <a:latin typeface="+mj-lt"/>
                <a:ea typeface="Open Sans" panose="020B0606030504020204" pitchFamily="34" charset="0"/>
                <a:cs typeface="Open Sans" panose="020B0606030504020204" pitchFamily="34" charset="0"/>
              </a:rPr>
              <a:t>who-what-when-where-why-how</a:t>
            </a:r>
            <a:r>
              <a:rPr lang="en-US" altLang="en-US" sz="1300" dirty="0" smtClean="0">
                <a:solidFill>
                  <a:srgbClr val="333333"/>
                </a:solidFill>
                <a:latin typeface="+mj-lt"/>
                <a:ea typeface="Open Sans" panose="020B0606030504020204" pitchFamily="34" charset="0"/>
                <a:cs typeface="Open Sans" panose="020B0606030504020204" pitchFamily="34" charset="0"/>
              </a:rPr>
              <a:t> </a:t>
            </a:r>
            <a:r>
              <a:rPr lang="en-US" altLang="en-US" sz="1300" dirty="0">
                <a:solidFill>
                  <a:srgbClr val="333333"/>
                </a:solidFill>
                <a:latin typeface="+mj-lt"/>
                <a:ea typeface="Open Sans" panose="020B0606030504020204" pitchFamily="34" charset="0"/>
                <a:cs typeface="Open Sans" panose="020B0606030504020204" pitchFamily="34" charset="0"/>
              </a:rPr>
              <a:t>questions.</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Do not interrupt or try to assist with an answer.</a:t>
            </a:r>
            <a:endParaRPr lang="en-US" altLang="en-US" sz="1300" dirty="0" smtClean="0">
              <a:solidFill>
                <a:srgbClr val="333333"/>
              </a:solidFill>
              <a:latin typeface="+mj-lt"/>
            </a:endParaRPr>
          </a:p>
        </p:txBody>
      </p:sp>
      <p:sp>
        <p:nvSpPr>
          <p:cNvPr id="8" name="Title 1"/>
          <p:cNvSpPr txBox="1">
            <a:spLocks/>
          </p:cNvSpPr>
          <p:nvPr/>
        </p:nvSpPr>
        <p:spPr bwMode="auto">
          <a:xfrm>
            <a:off x="330200" y="466725"/>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Interview Techniques</a:t>
            </a:r>
            <a:endParaRPr lang="en-US" altLang="en-US" sz="2800" dirty="0">
              <a:ea typeface="Open Sans Condensed" panose="020B0806030504020204" pitchFamily="34" charset="0"/>
              <a:cs typeface="Open Sans Condensed" panose="020B0806030504020204" pitchFamily="34" charset="0"/>
            </a:endParaRPr>
          </a:p>
        </p:txBody>
      </p:sp>
      <p:cxnSp>
        <p:nvCxnSpPr>
          <p:cNvPr id="7" name="Straight Connector 6"/>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696" t="447" r="-10" b="-447"/>
          <a:stretch/>
        </p:blipFill>
        <p:spPr>
          <a:xfrm>
            <a:off x="6492874" y="26067"/>
            <a:ext cx="3278857" cy="5833312"/>
          </a:xfrm>
          <a:prstGeom prst="rect">
            <a:avLst/>
          </a:prstGeom>
        </p:spPr>
      </p:pic>
    </p:spTree>
    <p:extLst>
      <p:ext uri="{BB962C8B-B14F-4D97-AF65-F5344CB8AC3E}">
        <p14:creationId xmlns:p14="http://schemas.microsoft.com/office/powerpoint/2010/main" val="1665020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810" y="1353661"/>
            <a:ext cx="2836658" cy="4536776"/>
          </a:xfrm>
          <a:prstGeom prst="rect">
            <a:avLst/>
          </a:prstGeom>
        </p:spPr>
      </p:pic>
      <p:sp>
        <p:nvSpPr>
          <p:cNvPr id="8" name="Title 1"/>
          <p:cNvSpPr txBox="1">
            <a:spLocks/>
          </p:cNvSpPr>
          <p:nvPr/>
        </p:nvSpPr>
        <p:spPr bwMode="auto">
          <a:xfrm>
            <a:off x="320675" y="457200"/>
            <a:ext cx="7847806"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Focus on the System</a:t>
            </a:r>
            <a:endParaRPr lang="en-US" altLang="en-US" sz="2800" dirty="0">
              <a:ea typeface="Open Sans Condensed" panose="020B0806030504020204" pitchFamily="34" charset="0"/>
              <a:cs typeface="Open Sans Condensed" panose="020B0806030504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70632634"/>
              </p:ext>
            </p:extLst>
          </p:nvPr>
        </p:nvGraphicFramePr>
        <p:xfrm>
          <a:off x="1310481" y="2438400"/>
          <a:ext cx="8229600" cy="2438398"/>
        </p:xfrm>
        <a:graphic>
          <a:graphicData uri="http://schemas.openxmlformats.org/drawingml/2006/table">
            <a:tbl>
              <a:tblPr firstRow="1" bandRow="1">
                <a:tableStyleId>{5C22544A-7EE6-4342-B048-85BDC9FD1C3A}</a:tableStyleId>
              </a:tblPr>
              <a:tblGrid>
                <a:gridCol w="1487420"/>
                <a:gridCol w="3371090"/>
                <a:gridCol w="3371090"/>
              </a:tblGrid>
              <a:tr h="487453">
                <a:tc>
                  <a:txBody>
                    <a:bodyPr/>
                    <a:lstStyle/>
                    <a:p>
                      <a:endParaRPr lang="en-US" sz="13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r>
                        <a:rPr lang="en-US" altLang="en-US" sz="1600" b="1" dirty="0" smtClean="0">
                          <a:solidFill>
                            <a:srgbClr val="333333"/>
                          </a:solidFill>
                          <a:latin typeface="+mj-lt"/>
                          <a:ea typeface="Open Sans Condensed" panose="020B0806030504020204" pitchFamily="34" charset="0"/>
                          <a:cs typeface="Open Sans Condensed" panose="020B0806030504020204" pitchFamily="34" charset="0"/>
                        </a:rPr>
                        <a:t>Person-Focused</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r>
                        <a:rPr lang="en-US" altLang="en-US" sz="1600" kern="0" dirty="0" smtClean="0">
                          <a:solidFill>
                            <a:srgbClr val="333333"/>
                          </a:solidFill>
                          <a:latin typeface="+mj-lt"/>
                          <a:ea typeface="Open Sans Condensed" panose="020B0806030504020204" pitchFamily="34" charset="0"/>
                          <a:cs typeface="Open Sans Condensed" panose="020B0806030504020204" pitchFamily="34" charset="0"/>
                        </a:rPr>
                        <a:t>System-Focused</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r>
              <a:tr h="843670">
                <a:tc>
                  <a:txBody>
                    <a:bodyPr/>
                    <a:lstStyle/>
                    <a:p>
                      <a:r>
                        <a:rPr lang="en-US" sz="1600" b="1" baseline="0" dirty="0" smtClean="0">
                          <a:solidFill>
                            <a:srgbClr val="333333"/>
                          </a:solidFill>
                          <a:latin typeface="+mj-lt"/>
                          <a:ea typeface="Open Sans Condensed" panose="020B0806030504020204" pitchFamily="34" charset="0"/>
                          <a:cs typeface="Open Sans Condensed" panose="020B0806030504020204" pitchFamily="34" charset="0"/>
                        </a:rPr>
                        <a:t>Perspective</a:t>
                      </a:r>
                      <a:endParaRPr lang="en-US" sz="1600" b="1" dirty="0">
                        <a:solidFill>
                          <a:srgbClr val="333333"/>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n-US" altLang="en-US" sz="1200" dirty="0" smtClean="0">
                          <a:solidFill>
                            <a:srgbClr val="333333"/>
                          </a:solidFill>
                          <a:latin typeface="+mj-lt"/>
                          <a:ea typeface="Open Sans" panose="020B0606030504020204" pitchFamily="34" charset="0"/>
                          <a:cs typeface="Open Sans" panose="020B0606030504020204" pitchFamily="34" charset="0"/>
                        </a:rPr>
                        <a:t>Considers</a:t>
                      </a:r>
                      <a:r>
                        <a:rPr lang="en-US" altLang="en-US" sz="1200" baseline="0" dirty="0" smtClean="0">
                          <a:solidFill>
                            <a:srgbClr val="333333"/>
                          </a:solidFill>
                          <a:latin typeface="+mj-lt"/>
                          <a:ea typeface="Open Sans" panose="020B0606030504020204" pitchFamily="34" charset="0"/>
                          <a:cs typeface="Open Sans" panose="020B0606030504020204" pitchFamily="34" charset="0"/>
                        </a:rPr>
                        <a:t> the incident to be</a:t>
                      </a:r>
                      <a:r>
                        <a:rPr lang="en-US" altLang="en-US" sz="1200" dirty="0" smtClean="0">
                          <a:solidFill>
                            <a:srgbClr val="333333"/>
                          </a:solidFill>
                          <a:latin typeface="+mj-lt"/>
                          <a:ea typeface="Open Sans" panose="020B0606030504020204" pitchFamily="34" charset="0"/>
                          <a:cs typeface="Open Sans" panose="020B0606030504020204" pitchFamily="34" charset="0"/>
                        </a:rPr>
                        <a:t> the </a:t>
                      </a:r>
                      <a:r>
                        <a:rPr lang="en-US" altLang="en-US" sz="1200" b="1" dirty="0" smtClean="0">
                          <a:solidFill>
                            <a:srgbClr val="333333"/>
                          </a:solidFill>
                          <a:latin typeface="+mj-lt"/>
                          <a:ea typeface="Open Sans" panose="020B0606030504020204" pitchFamily="34" charset="0"/>
                          <a:cs typeface="Open Sans" panose="020B0606030504020204" pitchFamily="34" charset="0"/>
                        </a:rPr>
                        <a:t>starting point</a:t>
                      </a:r>
                      <a:r>
                        <a:rPr lang="en-US" altLang="en-US" sz="1200" dirty="0" smtClean="0">
                          <a:solidFill>
                            <a:srgbClr val="333333"/>
                          </a:solidFill>
                          <a:latin typeface="+mj-lt"/>
                          <a:ea typeface="Open Sans" panose="020B0606030504020204" pitchFamily="34" charset="0"/>
                          <a:cs typeface="Open Sans" panose="020B0606030504020204" pitchFamily="34" charset="0"/>
                        </a:rPr>
                        <a:t> of the issue and investigation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kern="1200" dirty="0" smtClean="0">
                          <a:solidFill>
                            <a:srgbClr val="333333"/>
                          </a:solidFill>
                          <a:effectLst/>
                          <a:latin typeface="+mj-lt"/>
                          <a:ea typeface="Open Sans" panose="020B0606030504020204" pitchFamily="34" charset="0"/>
                          <a:cs typeface="Open Sans" panose="020B0606030504020204" pitchFamily="34" charset="0"/>
                        </a:rPr>
                        <a:t>Recognizes that an incident may be the </a:t>
                      </a:r>
                      <a:r>
                        <a:rPr lang="en-US" sz="1200" b="1" kern="1200" dirty="0" smtClean="0">
                          <a:solidFill>
                            <a:srgbClr val="333333"/>
                          </a:solidFill>
                          <a:effectLst/>
                          <a:latin typeface="+mj-lt"/>
                          <a:ea typeface="Open Sans" panose="020B0606030504020204" pitchFamily="34" charset="0"/>
                          <a:cs typeface="Open Sans" panose="020B0606030504020204" pitchFamily="34" charset="0"/>
                        </a:rPr>
                        <a:t>result</a:t>
                      </a:r>
                      <a:r>
                        <a:rPr lang="en-US" sz="1200" kern="1200" dirty="0" smtClean="0">
                          <a:solidFill>
                            <a:srgbClr val="333333"/>
                          </a:solidFill>
                          <a:effectLst/>
                          <a:latin typeface="+mj-lt"/>
                          <a:ea typeface="Open Sans" panose="020B0606030504020204" pitchFamily="34" charset="0"/>
                          <a:cs typeface="Open Sans" panose="020B0606030504020204" pitchFamily="34" charset="0"/>
                        </a:rPr>
                        <a:t> of an </a:t>
                      </a:r>
                      <a:r>
                        <a:rPr lang="en-US" sz="1200" b="0" kern="1200" dirty="0" smtClean="0">
                          <a:solidFill>
                            <a:srgbClr val="333333"/>
                          </a:solidFill>
                          <a:effectLst/>
                          <a:latin typeface="+mj-lt"/>
                          <a:ea typeface="Open Sans" panose="020B0606030504020204" pitchFamily="34" charset="0"/>
                          <a:cs typeface="Open Sans" panose="020B0606030504020204" pitchFamily="34" charset="0"/>
                        </a:rPr>
                        <a:t>inherent risk </a:t>
                      </a:r>
                      <a:r>
                        <a:rPr lang="en-US" sz="1200" kern="1200" dirty="0" smtClean="0">
                          <a:solidFill>
                            <a:srgbClr val="333333"/>
                          </a:solidFill>
                          <a:effectLst/>
                          <a:latin typeface="+mj-lt"/>
                          <a:ea typeface="Open Sans" panose="020B0606030504020204" pitchFamily="34" charset="0"/>
                          <a:cs typeface="Open Sans" panose="020B0606030504020204" pitchFamily="34" charset="0"/>
                        </a:rPr>
                        <a:t>in the system</a:t>
                      </a:r>
                      <a:endParaRPr lang="en-US" sz="1200" kern="1200" dirty="0">
                        <a:solidFill>
                          <a:srgbClr val="333333"/>
                        </a:solidFill>
                        <a:effectLst/>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99943">
                <a:tc>
                  <a:txBody>
                    <a:bodyPr/>
                    <a:lstStyle/>
                    <a:p>
                      <a:r>
                        <a:rPr lang="en-US" sz="1600" b="1" dirty="0" smtClean="0">
                          <a:solidFill>
                            <a:srgbClr val="333333"/>
                          </a:solidFill>
                          <a:latin typeface="+mj-lt"/>
                          <a:ea typeface="Open Sans Condensed" panose="020B0806030504020204" pitchFamily="34" charset="0"/>
                          <a:cs typeface="Open Sans Condensed" panose="020B0806030504020204" pitchFamily="34" charset="0"/>
                        </a:rPr>
                        <a:t>Scope</a:t>
                      </a:r>
                      <a:endParaRPr lang="en-US" sz="1600" b="1" dirty="0">
                        <a:solidFill>
                          <a:srgbClr val="333333"/>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n-US" altLang="en-US" sz="1200" dirty="0" smtClean="0">
                          <a:solidFill>
                            <a:srgbClr val="333333"/>
                          </a:solidFill>
                          <a:latin typeface="+mj-lt"/>
                          <a:ea typeface="Open Sans" panose="020B0606030504020204" pitchFamily="34" charset="0"/>
                          <a:cs typeface="Open Sans" panose="020B0606030504020204" pitchFamily="34" charset="0"/>
                        </a:rPr>
                        <a:t>The direct cause of the incident and </a:t>
                      </a:r>
                      <a:br>
                        <a:rPr lang="en-US" altLang="en-US" sz="1200" dirty="0" smtClean="0">
                          <a:solidFill>
                            <a:srgbClr val="333333"/>
                          </a:solidFill>
                          <a:latin typeface="+mj-lt"/>
                          <a:ea typeface="Open Sans" panose="020B0606030504020204" pitchFamily="34" charset="0"/>
                          <a:cs typeface="Open Sans" panose="020B0606030504020204" pitchFamily="34" charset="0"/>
                        </a:rPr>
                      </a:br>
                      <a:r>
                        <a:rPr lang="en-US" altLang="en-US" sz="1200" dirty="0" smtClean="0">
                          <a:solidFill>
                            <a:srgbClr val="333333"/>
                          </a:solidFill>
                          <a:latin typeface="+mj-lt"/>
                          <a:ea typeface="Open Sans" panose="020B0606030504020204" pitchFamily="34" charset="0"/>
                          <a:cs typeface="Open Sans" panose="020B0606030504020204" pitchFamily="34" charset="0"/>
                        </a:rPr>
                        <a:t>its aftermath</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n-US" altLang="en-US" sz="1200" b="0" kern="0" dirty="0" smtClean="0">
                          <a:solidFill>
                            <a:srgbClr val="333333"/>
                          </a:solidFill>
                          <a:latin typeface="+mj-lt"/>
                          <a:ea typeface="Open Sans" panose="020B0606030504020204" pitchFamily="34" charset="0"/>
                          <a:cs typeface="Open Sans" panose="020B0606030504020204" pitchFamily="34" charset="0"/>
                        </a:rPr>
                        <a:t>The system as a whole, in order to identify risk or failures</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07332">
                <a:tc>
                  <a:txBody>
                    <a:bodyPr/>
                    <a:lstStyle/>
                    <a:p>
                      <a:r>
                        <a:rPr lang="en-US" sz="1600" b="0" dirty="0" smtClean="0">
                          <a:solidFill>
                            <a:srgbClr val="333333"/>
                          </a:solidFill>
                          <a:latin typeface="+mj-lt"/>
                          <a:ea typeface="Open Sans Condensed" panose="020B0806030504020204" pitchFamily="34" charset="0"/>
                          <a:cs typeface="Open Sans Condensed" panose="020B0806030504020204" pitchFamily="34" charset="0"/>
                        </a:rPr>
                        <a:t>Outcome</a:t>
                      </a:r>
                      <a:endParaRPr lang="en-US" sz="1600" b="0" dirty="0">
                        <a:solidFill>
                          <a:srgbClr val="333333"/>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n-US" altLang="en-US" sz="1200" b="1" dirty="0" smtClean="0">
                          <a:solidFill>
                            <a:srgbClr val="333333"/>
                          </a:solidFill>
                          <a:latin typeface="+mj-lt"/>
                          <a:ea typeface="Open Sans" panose="020B0606030504020204" pitchFamily="34" charset="0"/>
                          <a:cs typeface="Open Sans" panose="020B0606030504020204" pitchFamily="34" charset="0"/>
                        </a:rPr>
                        <a:t>Damage control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n-US" altLang="en-US" sz="1200" b="1" kern="1200" dirty="0" smtClean="0">
                          <a:solidFill>
                            <a:srgbClr val="DA5500"/>
                          </a:solidFill>
                          <a:latin typeface="+mj-lt"/>
                          <a:ea typeface="Open Sans" panose="020B0606030504020204" pitchFamily="34" charset="0"/>
                          <a:cs typeface="Open Sans" panose="020B0606030504020204" pitchFamily="34" charset="0"/>
                        </a:rPr>
                        <a:t>Process control and improvement</a:t>
                      </a: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7" name="Rectangle 6"/>
          <p:cNvSpPr/>
          <p:nvPr/>
        </p:nvSpPr>
        <p:spPr>
          <a:xfrm>
            <a:off x="2605881" y="1381125"/>
            <a:ext cx="6858794" cy="553998"/>
          </a:xfrm>
          <a:prstGeom prst="rect">
            <a:avLst/>
          </a:prstGeom>
        </p:spPr>
        <p:txBody>
          <a:bodyPr wrap="square">
            <a:spAutoFit/>
          </a:bodyPr>
          <a:lstStyle/>
          <a:p>
            <a:pPr>
              <a:spcAft>
                <a:spcPts val="1300"/>
              </a:spcAft>
            </a:pPr>
            <a:r>
              <a:rPr lang="en-US" sz="1500" b="0" dirty="0" smtClean="0">
                <a:solidFill>
                  <a:srgbClr val="333333"/>
                </a:solidFill>
                <a:latin typeface="+mj-lt"/>
                <a:ea typeface="Open Sans" panose="020B0606030504020204" pitchFamily="34" charset="0"/>
                <a:cs typeface="Open Sans" panose="020B0606030504020204" pitchFamily="34" charset="0"/>
              </a:rPr>
              <a:t>In order to discover root causes, the analysis should be </a:t>
            </a:r>
            <a:br>
              <a:rPr lang="en-US" sz="1500" b="0" dirty="0" smtClean="0">
                <a:solidFill>
                  <a:srgbClr val="333333"/>
                </a:solidFill>
                <a:latin typeface="+mj-lt"/>
                <a:ea typeface="Open Sans" panose="020B0606030504020204" pitchFamily="34" charset="0"/>
                <a:cs typeface="Open Sans" panose="020B0606030504020204" pitchFamily="34" charset="0"/>
              </a:rPr>
            </a:br>
            <a:r>
              <a:rPr lang="en-US" sz="1500" dirty="0" smtClean="0">
                <a:solidFill>
                  <a:srgbClr val="333333"/>
                </a:solidFill>
                <a:latin typeface="+mj-lt"/>
                <a:ea typeface="Open Sans" panose="020B0606030504020204" pitchFamily="34" charset="0"/>
                <a:cs typeface="Open Sans" panose="020B0606030504020204" pitchFamily="34" charset="0"/>
              </a:rPr>
              <a:t>system-focused</a:t>
            </a:r>
            <a:r>
              <a:rPr lang="en-US" sz="1500" b="0" dirty="0" smtClean="0">
                <a:solidFill>
                  <a:srgbClr val="333333"/>
                </a:solidFill>
                <a:latin typeface="+mj-lt"/>
                <a:ea typeface="Open Sans" panose="020B0606030504020204" pitchFamily="34" charset="0"/>
                <a:cs typeface="Open Sans" panose="020B0606030504020204" pitchFamily="34" charset="0"/>
              </a:rPr>
              <a:t> rather </a:t>
            </a:r>
            <a:r>
              <a:rPr lang="en-US" sz="1500" b="0" dirty="0">
                <a:solidFill>
                  <a:srgbClr val="333333"/>
                </a:solidFill>
                <a:latin typeface="+mj-lt"/>
                <a:ea typeface="Open Sans" panose="020B0606030504020204" pitchFamily="34" charset="0"/>
                <a:cs typeface="Open Sans" panose="020B0606030504020204" pitchFamily="34" charset="0"/>
              </a:rPr>
              <a:t>than </a:t>
            </a:r>
            <a:r>
              <a:rPr lang="en-US" sz="1500" b="0" dirty="0" smtClean="0">
                <a:solidFill>
                  <a:srgbClr val="333333"/>
                </a:solidFill>
                <a:latin typeface="+mj-lt"/>
                <a:ea typeface="Open Sans" panose="020B0606030504020204" pitchFamily="34" charset="0"/>
                <a:cs typeface="Open Sans" panose="020B0606030504020204" pitchFamily="34" charset="0"/>
              </a:rPr>
              <a:t>person-focused. </a:t>
            </a:r>
            <a:endParaRPr lang="en-US" sz="1500" b="0" dirty="0">
              <a:solidFill>
                <a:srgbClr val="333333"/>
              </a:solidFill>
              <a:latin typeface="+mj-lt"/>
              <a:ea typeface="Open Sans" panose="020B0606030504020204" pitchFamily="34" charset="0"/>
              <a:cs typeface="Open Sans" panose="020B0606030504020204" pitchFamily="34" charset="0"/>
            </a:endParaRPr>
          </a:p>
        </p:txBody>
      </p:sp>
      <p:cxnSp>
        <p:nvCxnSpPr>
          <p:cNvPr id="6" name="Straight Connector 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4152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911" y="838200"/>
            <a:ext cx="5046852" cy="4419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9138" y="3455128"/>
            <a:ext cx="5372093" cy="1286822"/>
          </a:xfrm>
          <a:prstGeom prst="rect">
            <a:avLst/>
          </a:prstGeom>
        </p:spPr>
      </p:pic>
      <p:sp>
        <p:nvSpPr>
          <p:cNvPr id="23" name="Title 15"/>
          <p:cNvSpPr>
            <a:spLocks noGrp="1"/>
          </p:cNvSpPr>
          <p:nvPr>
            <p:ph type="title"/>
          </p:nvPr>
        </p:nvSpPr>
        <p:spPr>
          <a:xfrm>
            <a:off x="320675" y="457200"/>
            <a:ext cx="6400006"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11" name="TextBox 10"/>
          <p:cNvSpPr txBox="1"/>
          <p:nvPr/>
        </p:nvSpPr>
        <p:spPr>
          <a:xfrm>
            <a:off x="315119" y="1752600"/>
            <a:ext cx="4303930" cy="913070"/>
          </a:xfrm>
          <a:prstGeom prst="rect">
            <a:avLst/>
          </a:prstGeom>
          <a:noFill/>
        </p:spPr>
        <p:txBody>
          <a:bodyPr wrap="square" rtlCol="0">
            <a:spAutoFit/>
          </a:bodyPr>
          <a:lstStyle/>
          <a:p>
            <a:pPr>
              <a:spcAft>
                <a:spcPts val="1000"/>
              </a:spcAft>
            </a:pPr>
            <a:r>
              <a:rPr lang="en-US" sz="1500" dirty="0" smtClean="0">
                <a:solidFill>
                  <a:srgbClr val="DA5500"/>
                </a:solidFill>
                <a:latin typeface="+mj-lt"/>
                <a:ea typeface="Open Sans" panose="020B0606030504020204" pitchFamily="34" charset="0"/>
                <a:cs typeface="Open Sans" panose="020B0606030504020204" pitchFamily="34" charset="0"/>
              </a:rPr>
              <a:t>Incident: </a:t>
            </a:r>
            <a:endParaRPr lang="en-US" sz="1500" dirty="0">
              <a:latin typeface="+mj-lt"/>
              <a:ea typeface="Open Sans" panose="020B0606030504020204" pitchFamily="34" charset="0"/>
              <a:cs typeface="Open Sans" panose="020B0606030504020204" pitchFamily="34" charset="0"/>
            </a:endParaRPr>
          </a:p>
          <a:p>
            <a:pPr>
              <a:spcAft>
                <a:spcPts val="1000"/>
              </a:spcAft>
            </a:pPr>
            <a:r>
              <a:rPr lang="en-US" sz="1500" b="0" dirty="0" smtClean="0">
                <a:solidFill>
                  <a:srgbClr val="333333"/>
                </a:solidFill>
                <a:latin typeface="+mj-lt"/>
                <a:ea typeface="Open Sans" panose="020B0606030504020204" pitchFamily="34" charset="0"/>
                <a:cs typeface="Open Sans" panose="020B0606030504020204" pitchFamily="34" charset="0"/>
              </a:rPr>
              <a:t>A warehouse worker’s ankle is seriously injured when he is struck by a turning forklift.</a:t>
            </a:r>
            <a:endParaRPr lang="en-US" sz="1500" b="0" dirty="0">
              <a:solidFill>
                <a:srgbClr val="333333"/>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17477225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911" y="914400"/>
            <a:ext cx="5046852" cy="4419600"/>
          </a:xfrm>
          <a:prstGeom prst="rect">
            <a:avLst/>
          </a:prstGeom>
        </p:spPr>
      </p:pic>
      <p:sp>
        <p:nvSpPr>
          <p:cNvPr id="23" name="Title 15"/>
          <p:cNvSpPr>
            <a:spLocks noGrp="1"/>
          </p:cNvSpPr>
          <p:nvPr>
            <p:ph type="title"/>
          </p:nvPr>
        </p:nvSpPr>
        <p:spPr>
          <a:xfrm>
            <a:off x="320675" y="457200"/>
            <a:ext cx="5638006"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2393"/>
          <a:stretch/>
        </p:blipFill>
        <p:spPr>
          <a:xfrm>
            <a:off x="4736911" y="914401"/>
            <a:ext cx="5046852" cy="48768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7081" y="4343400"/>
            <a:ext cx="1024516" cy="770106"/>
          </a:xfrm>
          <a:prstGeom prst="rect">
            <a:avLst/>
          </a:prstGeom>
        </p:spPr>
      </p:pic>
      <p:sp>
        <p:nvSpPr>
          <p:cNvPr id="10" name="Oval 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13" name="TextBox 12"/>
          <p:cNvSpPr txBox="1"/>
          <p:nvPr/>
        </p:nvSpPr>
        <p:spPr>
          <a:xfrm>
            <a:off x="315119" y="1752600"/>
            <a:ext cx="4303930" cy="913070"/>
          </a:xfrm>
          <a:prstGeom prst="rect">
            <a:avLst/>
          </a:prstGeom>
          <a:noFill/>
        </p:spPr>
        <p:txBody>
          <a:bodyPr wrap="square" rtlCol="0">
            <a:spAutoFit/>
          </a:bodyPr>
          <a:lstStyle/>
          <a:p>
            <a:pPr>
              <a:spcAft>
                <a:spcPts val="1000"/>
              </a:spcAft>
            </a:pPr>
            <a:r>
              <a:rPr lang="en-US" sz="1500" dirty="0" smtClean="0">
                <a:solidFill>
                  <a:srgbClr val="DA5500"/>
                </a:solidFill>
                <a:latin typeface="+mj-lt"/>
                <a:ea typeface="Open Sans" panose="020B0606030504020204" pitchFamily="34" charset="0"/>
                <a:cs typeface="Open Sans" panose="020B0606030504020204" pitchFamily="34" charset="0"/>
              </a:rPr>
              <a:t>Incident: </a:t>
            </a:r>
            <a:endParaRPr lang="en-US" sz="1500" dirty="0">
              <a:latin typeface="+mj-lt"/>
              <a:ea typeface="Open Sans" panose="020B0606030504020204" pitchFamily="34" charset="0"/>
              <a:cs typeface="Open Sans" panose="020B0606030504020204" pitchFamily="34" charset="0"/>
            </a:endParaRPr>
          </a:p>
          <a:p>
            <a:pPr>
              <a:spcAft>
                <a:spcPts val="1000"/>
              </a:spcAft>
            </a:pPr>
            <a:r>
              <a:rPr lang="en-US" sz="1500" b="0" dirty="0" smtClean="0">
                <a:solidFill>
                  <a:srgbClr val="333333"/>
                </a:solidFill>
                <a:latin typeface="+mj-lt"/>
                <a:ea typeface="Open Sans" panose="020B0606030504020204" pitchFamily="34" charset="0"/>
                <a:cs typeface="Open Sans" panose="020B0606030504020204" pitchFamily="34" charset="0"/>
              </a:rPr>
              <a:t>A warehouse worker’s ankle is seriously injured when he is struck by a turning forklift.</a:t>
            </a:r>
            <a:endParaRPr lang="en-US" sz="1500" b="0" dirty="0">
              <a:solidFill>
                <a:srgbClr val="333333"/>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47257706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bwMode="auto">
          <a:xfrm>
            <a:off x="320675" y="457200"/>
            <a:ext cx="3580606" cy="685800"/>
          </a:xfrm>
          <a:prstGeom prst="rect">
            <a:avLst/>
          </a:prstGeom>
          <a:noFill/>
          <a:ln>
            <a:miter lim="800000"/>
            <a:headEnd/>
            <a:tailEnd/>
          </a:ln>
          <a:extLst/>
        </p:spPr>
        <p:txBody>
          <a:bodyPr lIns="91485" tIns="45742" rIns="91485" bIns="45742" anchor="t"/>
          <a:lstStyle/>
          <a:p>
            <a:pPr algn="l" eaLnBrk="1" hangingPunct="1"/>
            <a:r>
              <a:rPr lang="en-US" altLang="en-US" sz="2800" b="1" dirty="0">
                <a:solidFill>
                  <a:srgbClr val="4A72A8"/>
                </a:solidFill>
                <a:ea typeface="Open Sans Condensed" panose="020B0806030504020204" pitchFamily="34" charset="0"/>
                <a:cs typeface="Open Sans Condensed" panose="020B0806030504020204" pitchFamily="34" charset="0"/>
              </a:rPr>
              <a:t>Course Outline</a:t>
            </a:r>
          </a:p>
        </p:txBody>
      </p:sp>
      <p:sp>
        <p:nvSpPr>
          <p:cNvPr id="11267" name="Content Placeholder 2"/>
          <p:cNvSpPr>
            <a:spLocks noGrp="1"/>
          </p:cNvSpPr>
          <p:nvPr>
            <p:ph idx="4294967295"/>
          </p:nvPr>
        </p:nvSpPr>
        <p:spPr bwMode="auto">
          <a:xfrm>
            <a:off x="330199" y="1381124"/>
            <a:ext cx="4256882" cy="3495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2900" indent="-342900">
              <a:spcBef>
                <a:spcPts val="0"/>
              </a:spcBef>
              <a:spcAft>
                <a:spcPts val="1300"/>
              </a:spcAft>
              <a:buFont typeface="Tahoma" panose="020B0604030504040204" pitchFamily="34" charset="0"/>
              <a:buAutoNum type="arabicPeriod"/>
            </a:pPr>
            <a:r>
              <a:rPr lang="en-US" altLang="en-US" sz="1500" dirty="0" smtClean="0">
                <a:solidFill>
                  <a:srgbClr val="333333"/>
                </a:solidFill>
                <a:latin typeface="+mj-lt"/>
                <a:ea typeface="Open Sans" panose="020B0606030504020204" pitchFamily="34" charset="0"/>
                <a:cs typeface="Open Sans" panose="020B0606030504020204" pitchFamily="34" charset="0"/>
              </a:rPr>
              <a:t>Introduction </a:t>
            </a:r>
          </a:p>
          <a:p>
            <a:pPr marL="342900" indent="-342900">
              <a:spcBef>
                <a:spcPts val="0"/>
              </a:spcBef>
              <a:spcAft>
                <a:spcPts val="1300"/>
              </a:spcAft>
              <a:buFont typeface="Tahoma" panose="020B0604030504040204" pitchFamily="34" charset="0"/>
              <a:buAutoNum type="arabicPeriod"/>
            </a:pPr>
            <a:r>
              <a:rPr lang="en-US" altLang="en-US" sz="1500" dirty="0">
                <a:solidFill>
                  <a:srgbClr val="333333"/>
                </a:solidFill>
                <a:latin typeface="+mj-lt"/>
                <a:ea typeface="Open Sans" panose="020B0606030504020204" pitchFamily="34" charset="0"/>
                <a:cs typeface="Open Sans" panose="020B0606030504020204" pitchFamily="34" charset="0"/>
              </a:rPr>
              <a:t>Part </a:t>
            </a:r>
            <a:r>
              <a:rPr lang="en-US" altLang="en-US" sz="1500" dirty="0" smtClean="0">
                <a:solidFill>
                  <a:srgbClr val="333333"/>
                </a:solidFill>
                <a:latin typeface="+mj-lt"/>
                <a:ea typeface="Open Sans" panose="020B0606030504020204" pitchFamily="34" charset="0"/>
                <a:cs typeface="Open Sans" panose="020B0606030504020204" pitchFamily="34" charset="0"/>
              </a:rPr>
              <a:t>1: Overview</a:t>
            </a:r>
            <a:endParaRPr lang="en-US" altLang="en-US" sz="1500" dirty="0">
              <a:solidFill>
                <a:srgbClr val="333333"/>
              </a:solidFill>
              <a:latin typeface="+mj-lt"/>
              <a:ea typeface="Open Sans" panose="020B0606030504020204" pitchFamily="34" charset="0"/>
              <a:cs typeface="Open Sans" panose="020B0606030504020204" pitchFamily="34" charset="0"/>
            </a:endParaRPr>
          </a:p>
          <a:p>
            <a:pPr marL="342900" indent="-342900">
              <a:spcBef>
                <a:spcPts val="0"/>
              </a:spcBef>
              <a:spcAft>
                <a:spcPts val="1300"/>
              </a:spcAft>
              <a:buFont typeface="Tahoma" panose="020B0604030504040204" pitchFamily="34" charset="0"/>
              <a:buAutoNum type="arabicPeriod"/>
            </a:pPr>
            <a:r>
              <a:rPr lang="en-US" altLang="en-US" sz="1500" dirty="0" smtClean="0">
                <a:solidFill>
                  <a:srgbClr val="333333"/>
                </a:solidFill>
                <a:latin typeface="+mj-lt"/>
                <a:ea typeface="Open Sans" panose="020B0606030504020204" pitchFamily="34" charset="0"/>
                <a:cs typeface="Open Sans" panose="020B0606030504020204" pitchFamily="34" charset="0"/>
              </a:rPr>
              <a:t>Part 2: </a:t>
            </a:r>
            <a:r>
              <a:rPr lang="en-US" altLang="en-US" sz="1500" dirty="0">
                <a:solidFill>
                  <a:srgbClr val="333333"/>
                </a:solidFill>
                <a:latin typeface="+mj-lt"/>
                <a:ea typeface="Open Sans" panose="020B0606030504020204" pitchFamily="34" charset="0"/>
                <a:cs typeface="Open Sans" panose="020B0606030504020204" pitchFamily="34" charset="0"/>
              </a:rPr>
              <a:t>Preparation and Response</a:t>
            </a:r>
          </a:p>
          <a:p>
            <a:pPr marL="342900" indent="-342900">
              <a:spcBef>
                <a:spcPts val="0"/>
              </a:spcBef>
              <a:spcAft>
                <a:spcPts val="1300"/>
              </a:spcAft>
              <a:buFont typeface="Tahoma" panose="020B0604030504040204" pitchFamily="34" charset="0"/>
              <a:buAutoNum type="arabicPeriod"/>
            </a:pPr>
            <a:r>
              <a:rPr lang="en-US" altLang="en-US" sz="1500" dirty="0" smtClean="0">
                <a:solidFill>
                  <a:srgbClr val="333333"/>
                </a:solidFill>
                <a:latin typeface="+mj-lt"/>
                <a:ea typeface="Open Sans" panose="020B0606030504020204" pitchFamily="34" charset="0"/>
                <a:cs typeface="Open Sans" panose="020B0606030504020204" pitchFamily="34" charset="0"/>
              </a:rPr>
              <a:t>Part </a:t>
            </a:r>
            <a:r>
              <a:rPr lang="en-US" altLang="en-US" sz="1500" dirty="0">
                <a:solidFill>
                  <a:srgbClr val="333333"/>
                </a:solidFill>
                <a:latin typeface="+mj-lt"/>
                <a:ea typeface="Open Sans" panose="020B0606030504020204" pitchFamily="34" charset="0"/>
                <a:cs typeface="Open Sans" panose="020B0606030504020204" pitchFamily="34" charset="0"/>
              </a:rPr>
              <a:t>3: </a:t>
            </a:r>
            <a:r>
              <a:rPr lang="en-US" altLang="en-US" sz="1500" dirty="0" smtClean="0">
                <a:solidFill>
                  <a:srgbClr val="333333"/>
                </a:solidFill>
                <a:latin typeface="+mj-lt"/>
                <a:ea typeface="Open Sans" panose="020B0606030504020204" pitchFamily="34" charset="0"/>
                <a:cs typeface="Open Sans" panose="020B0606030504020204" pitchFamily="34" charset="0"/>
              </a:rPr>
              <a:t>The Investigation </a:t>
            </a:r>
            <a:endParaRPr lang="en-US" altLang="en-US" sz="1500" dirty="0">
              <a:solidFill>
                <a:srgbClr val="333333"/>
              </a:solidFill>
              <a:latin typeface="+mj-lt"/>
              <a:ea typeface="Open Sans" panose="020B0606030504020204" pitchFamily="34" charset="0"/>
              <a:cs typeface="Open Sans" panose="020B0606030504020204" pitchFamily="34" charset="0"/>
            </a:endParaRPr>
          </a:p>
          <a:p>
            <a:pPr marL="342900" indent="-342900">
              <a:spcBef>
                <a:spcPts val="0"/>
              </a:spcBef>
              <a:spcAft>
                <a:spcPts val="1300"/>
              </a:spcAft>
              <a:buFont typeface="Tahoma" panose="020B0604030504040204" pitchFamily="34" charset="0"/>
              <a:buAutoNum type="arabicPeriod"/>
            </a:pPr>
            <a:r>
              <a:rPr lang="en-US" altLang="en-US" sz="1500" dirty="0" smtClean="0">
                <a:solidFill>
                  <a:srgbClr val="333333"/>
                </a:solidFill>
                <a:latin typeface="+mj-lt"/>
                <a:ea typeface="Open Sans" panose="020B0606030504020204" pitchFamily="34" charset="0"/>
                <a:cs typeface="Open Sans" panose="020B0606030504020204" pitchFamily="34" charset="0"/>
              </a:rPr>
              <a:t>Part 4: Analysis</a:t>
            </a:r>
          </a:p>
          <a:p>
            <a:pPr marL="342900" indent="-342900">
              <a:spcBef>
                <a:spcPts val="0"/>
              </a:spcBef>
              <a:spcAft>
                <a:spcPts val="1300"/>
              </a:spcAft>
              <a:buFont typeface="Tahoma" panose="020B0604030504040204" pitchFamily="34" charset="0"/>
              <a:buAutoNum type="arabicPeriod"/>
            </a:pPr>
            <a:r>
              <a:rPr lang="en-US" altLang="en-US" sz="1500" dirty="0" smtClean="0">
                <a:solidFill>
                  <a:srgbClr val="333333"/>
                </a:solidFill>
                <a:latin typeface="+mj-lt"/>
                <a:ea typeface="Open Sans" panose="020B0606030504020204" pitchFamily="34" charset="0"/>
                <a:cs typeface="Open Sans" panose="020B0606030504020204" pitchFamily="34" charset="0"/>
              </a:rPr>
              <a:t>Part 5: Follow-Up</a:t>
            </a:r>
          </a:p>
          <a:p>
            <a:pPr marL="342900" indent="-342900">
              <a:spcBef>
                <a:spcPts val="0"/>
              </a:spcBef>
              <a:spcAft>
                <a:spcPts val="1300"/>
              </a:spcAft>
              <a:buFont typeface="Tahoma" panose="020B0604030504040204" pitchFamily="34" charset="0"/>
              <a:buAutoNum type="arabicPeriod"/>
            </a:pPr>
            <a:r>
              <a:rPr lang="en-US" altLang="en-US" sz="1500" dirty="0" smtClean="0">
                <a:solidFill>
                  <a:srgbClr val="333333"/>
                </a:solidFill>
                <a:latin typeface="+mj-lt"/>
                <a:ea typeface="Open Sans" panose="020B0606030504020204" pitchFamily="34" charset="0"/>
                <a:cs typeface="Open Sans" panose="020B0606030504020204" pitchFamily="34" charset="0"/>
              </a:rPr>
              <a:t>Summary</a:t>
            </a:r>
          </a:p>
          <a:p>
            <a:pPr marL="342900" indent="-342900">
              <a:spcBef>
                <a:spcPts val="0"/>
              </a:spcBef>
              <a:spcAft>
                <a:spcPts val="1300"/>
              </a:spcAft>
              <a:buFont typeface="Tahoma" panose="020B0604030504040204" pitchFamily="34" charset="0"/>
              <a:buAutoNum type="arabicPeriod"/>
            </a:pPr>
            <a:endParaRPr lang="en-US" altLang="en-US" sz="1500" dirty="0">
              <a:solidFill>
                <a:srgbClr val="333333"/>
              </a:solidFill>
              <a:latin typeface="+mj-lt"/>
            </a:endParaRPr>
          </a:p>
          <a:p>
            <a:pPr marL="342900" indent="-342900">
              <a:spcBef>
                <a:spcPts val="0"/>
              </a:spcBef>
              <a:spcAft>
                <a:spcPts val="1300"/>
              </a:spcAft>
              <a:buFont typeface="Tahoma" panose="020B0604030504040204" pitchFamily="34" charset="0"/>
              <a:buAutoNum type="arabicPeriod"/>
            </a:pPr>
            <a:endParaRPr lang="en-US" altLang="en-US" sz="1500" dirty="0" smtClean="0">
              <a:solidFill>
                <a:srgbClr val="333333"/>
              </a:solidFill>
              <a:latin typeface="+mj-lt"/>
              <a:ea typeface="MS PGothic" panose="020B0600070205080204" pitchFamily="34" charset="-128"/>
            </a:endParaRPr>
          </a:p>
        </p:txBody>
      </p:sp>
      <p:sp>
        <p:nvSpPr>
          <p:cNvPr id="5" name="Rectangle 4"/>
          <p:cNvSpPr/>
          <p:nvPr/>
        </p:nvSpPr>
        <p:spPr>
          <a:xfrm>
            <a:off x="315119" y="164812"/>
            <a:ext cx="2210594" cy="246221"/>
          </a:xfrm>
          <a:prstGeom prst="rect">
            <a:avLst/>
          </a:prstGeom>
        </p:spPr>
        <p:txBody>
          <a:bodyPr wrap="square">
            <a:spAutoFit/>
          </a:bodyPr>
          <a:lstStyle/>
          <a:p>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&gt;   Introduction</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sp>
        <p:nvSpPr>
          <p:cNvPr id="6" name="Oval 5"/>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580" r="8317"/>
          <a:stretch/>
        </p:blipFill>
        <p:spPr>
          <a:xfrm>
            <a:off x="6425406" y="28575"/>
            <a:ext cx="3352800" cy="5838825"/>
          </a:xfrm>
          <a:prstGeom prst="rect">
            <a:avLst/>
          </a:prstGeom>
        </p:spPr>
      </p:pic>
    </p:spTree>
    <p:extLst>
      <p:ext uri="{BB962C8B-B14F-4D97-AF65-F5344CB8AC3E}">
        <p14:creationId xmlns:p14="http://schemas.microsoft.com/office/powerpoint/2010/main" val="160767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5"/>
          <p:cNvSpPr>
            <a:spLocks noGrp="1"/>
          </p:cNvSpPr>
          <p:nvPr>
            <p:ph type="title"/>
          </p:nvPr>
        </p:nvSpPr>
        <p:spPr>
          <a:xfrm>
            <a:off x="320675" y="457200"/>
            <a:ext cx="5561806"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1063"/>
          <a:stretch/>
        </p:blipFill>
        <p:spPr>
          <a:xfrm>
            <a:off x="4740644" y="924129"/>
            <a:ext cx="5046852" cy="4943272"/>
          </a:xfrm>
          <a:prstGeom prst="rect">
            <a:avLst/>
          </a:prstGeom>
        </p:spPr>
      </p:pic>
      <p:sp>
        <p:nvSpPr>
          <p:cNvPr id="11" name="TextBox 10"/>
          <p:cNvSpPr txBox="1"/>
          <p:nvPr/>
        </p:nvSpPr>
        <p:spPr>
          <a:xfrm>
            <a:off x="315119" y="1752600"/>
            <a:ext cx="4195762" cy="2118529"/>
          </a:xfrm>
          <a:prstGeom prst="rect">
            <a:avLst/>
          </a:prstGeom>
          <a:noFill/>
        </p:spPr>
        <p:txBody>
          <a:bodyPr wrap="square" rtlCol="0">
            <a:spAutoFit/>
          </a:bodyPr>
          <a:lstStyle/>
          <a:p>
            <a:pPr>
              <a:spcAft>
                <a:spcPts val="1000"/>
              </a:spcAft>
            </a:pPr>
            <a:r>
              <a:rPr lang="en-US" sz="1500" dirty="0" smtClean="0">
                <a:solidFill>
                  <a:srgbClr val="DA5500"/>
                </a:solidFill>
                <a:latin typeface="+mj-lt"/>
                <a:ea typeface="Open Sans" panose="020B0606030504020204" pitchFamily="34" charset="0"/>
                <a:cs typeface="Open Sans" panose="020B0606030504020204" pitchFamily="34" charset="0"/>
              </a:rPr>
              <a:t>Person-focused questions:</a:t>
            </a:r>
            <a:endParaRPr lang="en-US" sz="1500" dirty="0">
              <a:solidFill>
                <a:srgbClr val="DA5500"/>
              </a:solidFill>
              <a:latin typeface="+mj-lt"/>
              <a:ea typeface="Open Sans" panose="020B0606030504020204" pitchFamily="34" charset="0"/>
              <a:cs typeface="Open Sans" panose="020B0606030504020204" pitchFamily="34" charset="0"/>
            </a:endParaRPr>
          </a:p>
          <a:p>
            <a:pPr marL="339725" indent="-339725">
              <a:spcAft>
                <a:spcPts val="600"/>
              </a:spcAft>
              <a:buFont typeface="Arial" panose="020B0604020202020204" pitchFamily="34" charset="0"/>
              <a:buChar char="•"/>
            </a:pPr>
            <a:r>
              <a:rPr lang="en-US" sz="1500" dirty="0" smtClean="0">
                <a:solidFill>
                  <a:srgbClr val="333333"/>
                </a:solidFill>
                <a:latin typeface="+mj-lt"/>
                <a:ea typeface="Open Sans" panose="020B0606030504020204" pitchFamily="34" charset="0"/>
                <a:cs typeface="Open Sans" panose="020B0606030504020204" pitchFamily="34" charset="0"/>
              </a:rPr>
              <a:t>How was the operator at fault?</a:t>
            </a:r>
            <a:endParaRPr lang="en-US" sz="1500" b="0" dirty="0" smtClean="0">
              <a:solidFill>
                <a:srgbClr val="333333"/>
              </a:solidFill>
              <a:latin typeface="+mj-lt"/>
              <a:ea typeface="Open Sans" panose="020B0606030504020204" pitchFamily="34" charset="0"/>
              <a:cs typeface="Open Sans" panose="020B0606030504020204" pitchFamily="34" charset="0"/>
            </a:endParaRPr>
          </a:p>
          <a:p>
            <a:pPr marL="690563" lvl="1" indent="-350838">
              <a:spcAft>
                <a:spcPts val="600"/>
              </a:spcAft>
              <a:buFont typeface="Tahoma" panose="020B0604030504040204" pitchFamily="34" charset="0"/>
              <a:buChar char="‒"/>
            </a:pPr>
            <a:r>
              <a:rPr lang="en-US" sz="1500" b="0" dirty="0" smtClean="0">
                <a:solidFill>
                  <a:srgbClr val="333333"/>
                </a:solidFill>
                <a:latin typeface="+mj-lt"/>
                <a:ea typeface="Open Sans" panose="020B0606030504020204" pitchFamily="34" charset="0"/>
                <a:cs typeface="Open Sans" panose="020B0606030504020204" pitchFamily="34" charset="0"/>
              </a:rPr>
              <a:t>Was he paying attention?</a:t>
            </a:r>
          </a:p>
          <a:p>
            <a:pPr marL="690563" lvl="1" indent="-350838">
              <a:spcAft>
                <a:spcPts val="1300"/>
              </a:spcAft>
              <a:buFont typeface="Tahoma" panose="020B0604030504040204" pitchFamily="34" charset="0"/>
              <a:buChar char="‒"/>
            </a:pPr>
            <a:r>
              <a:rPr lang="en-US" sz="1500" b="0" dirty="0" smtClean="0">
                <a:solidFill>
                  <a:srgbClr val="333333"/>
                </a:solidFill>
                <a:latin typeface="+mj-lt"/>
                <a:ea typeface="Open Sans" panose="020B0606030504020204" pitchFamily="34" charset="0"/>
                <a:cs typeface="Open Sans" panose="020B0606030504020204" pitchFamily="34" charset="0"/>
              </a:rPr>
              <a:t>Was he driving recklessly?</a:t>
            </a:r>
          </a:p>
          <a:p>
            <a:pPr marL="339725" indent="-339725">
              <a:spcAft>
                <a:spcPts val="1500"/>
              </a:spcAft>
              <a:buFont typeface="Arial" panose="020B0604020202020204" pitchFamily="34" charset="0"/>
              <a:buChar char="•"/>
            </a:pPr>
            <a:r>
              <a:rPr lang="en-US" sz="1500" b="0" dirty="0" smtClean="0">
                <a:solidFill>
                  <a:srgbClr val="333333"/>
                </a:solidFill>
                <a:latin typeface="+mj-lt"/>
                <a:ea typeface="Open Sans" panose="020B0606030504020204" pitchFamily="34" charset="0"/>
                <a:cs typeface="Open Sans" panose="020B0606030504020204" pitchFamily="34" charset="0"/>
              </a:rPr>
              <a:t>How </a:t>
            </a:r>
            <a:r>
              <a:rPr lang="en-US" sz="1500" b="0" dirty="0">
                <a:solidFill>
                  <a:srgbClr val="333333"/>
                </a:solidFill>
                <a:latin typeface="+mj-lt"/>
                <a:ea typeface="Open Sans" panose="020B0606030504020204" pitchFamily="34" charset="0"/>
                <a:cs typeface="Open Sans" panose="020B0606030504020204" pitchFamily="34" charset="0"/>
              </a:rPr>
              <a:t>serious is the </a:t>
            </a:r>
            <a:r>
              <a:rPr lang="en-US" sz="1500" b="0" dirty="0" smtClean="0">
                <a:solidFill>
                  <a:srgbClr val="333333"/>
                </a:solidFill>
                <a:latin typeface="+mj-lt"/>
                <a:ea typeface="Open Sans" panose="020B0606030504020204" pitchFamily="34" charset="0"/>
                <a:cs typeface="Open Sans" panose="020B0606030504020204" pitchFamily="34" charset="0"/>
              </a:rPr>
              <a:t>damage?</a:t>
            </a:r>
          </a:p>
          <a:p>
            <a:pPr marL="339725" indent="-339725">
              <a:spcAft>
                <a:spcPts val="1500"/>
              </a:spcAft>
              <a:buFont typeface="Arial" panose="020B0604020202020204" pitchFamily="34" charset="0"/>
              <a:buChar char="•"/>
            </a:pPr>
            <a:r>
              <a:rPr lang="en-US" sz="1500" b="0" dirty="0" smtClean="0">
                <a:solidFill>
                  <a:srgbClr val="333333"/>
                </a:solidFill>
                <a:latin typeface="+mj-lt"/>
                <a:ea typeface="Open Sans" panose="020B0606030504020204" pitchFamily="34" charset="0"/>
                <a:cs typeface="Open Sans" panose="020B0606030504020204" pitchFamily="34" charset="0"/>
              </a:rPr>
              <a:t>What are the financial implications?</a:t>
            </a:r>
            <a:endParaRPr lang="en-US" sz="1500" b="0" dirty="0">
              <a:solidFill>
                <a:srgbClr val="333333"/>
              </a:solidFill>
              <a:latin typeface="+mj-lt"/>
              <a:ea typeface="Open Sans" panose="020B0606030504020204" pitchFamily="34" charset="0"/>
              <a:cs typeface="Open Sans" panose="020B0606030504020204" pitchFamily="34" charset="0"/>
            </a:endParaRPr>
          </a:p>
        </p:txBody>
      </p:sp>
      <p:sp>
        <p:nvSpPr>
          <p:cNvPr id="7" name="Oval 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56610908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667312"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The Operator</a:t>
            </a:r>
          </a:p>
        </p:txBody>
      </p:sp>
      <p:sp>
        <p:nvSpPr>
          <p:cNvPr id="23" name="Title 15"/>
          <p:cNvSpPr>
            <a:spLocks noGrp="1"/>
          </p:cNvSpPr>
          <p:nvPr>
            <p:ph type="title"/>
          </p:nvPr>
        </p:nvSpPr>
        <p:spPr>
          <a:xfrm>
            <a:off x="320675" y="457200"/>
            <a:ext cx="5942806"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873376"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p:cNvSpPr/>
          <p:nvPr/>
        </p:nvSpPr>
        <p:spPr>
          <a:xfrm>
            <a:off x="4076403"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p:cNvSpPr/>
          <p:nvPr/>
        </p:nvSpPr>
        <p:spPr>
          <a:xfrm>
            <a:off x="5279867"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 name="TextBox 2"/>
          <p:cNvSpPr txBox="1"/>
          <p:nvPr/>
        </p:nvSpPr>
        <p:spPr>
          <a:xfrm>
            <a:off x="4167154" y="2346003"/>
            <a:ext cx="1149617"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Liability</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980909" y="2346003"/>
            <a:ext cx="1132835"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Damage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1" name="TextBox 20"/>
          <p:cNvSpPr txBox="1"/>
          <p:nvPr/>
        </p:nvSpPr>
        <p:spPr>
          <a:xfrm>
            <a:off x="5522364" y="2346003"/>
            <a:ext cx="919613"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Blame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13" name="Oval 12"/>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ectangle 13"/>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4561" t="8333" r="12636"/>
          <a:stretch/>
        </p:blipFill>
        <p:spPr>
          <a:xfrm>
            <a:off x="3677027" y="3368834"/>
            <a:ext cx="2423554" cy="2362199"/>
          </a:xfrm>
          <a:prstGeom prst="rect">
            <a:avLst/>
          </a:prstGeom>
        </p:spPr>
      </p:pic>
    </p:spTree>
    <p:custDataLst>
      <p:tags r:id="rId1"/>
    </p:custDataLst>
    <p:extLst>
      <p:ext uri="{BB962C8B-B14F-4D97-AF65-F5344CB8AC3E}">
        <p14:creationId xmlns:p14="http://schemas.microsoft.com/office/powerpoint/2010/main" val="1044980408"/>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877112"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The Operator</a:t>
            </a:r>
          </a:p>
        </p:txBody>
      </p:sp>
      <p:sp>
        <p:nvSpPr>
          <p:cNvPr id="23" name="Title 15"/>
          <p:cNvSpPr>
            <a:spLocks noGrp="1"/>
          </p:cNvSpPr>
          <p:nvPr>
            <p:ph type="title"/>
          </p:nvPr>
        </p:nvSpPr>
        <p:spPr>
          <a:xfrm>
            <a:off x="320674" y="457200"/>
            <a:ext cx="5556437"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5083176"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p:cNvSpPr/>
          <p:nvPr/>
        </p:nvSpPr>
        <p:spPr>
          <a:xfrm>
            <a:off x="6286203"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p:cNvSpPr/>
          <p:nvPr/>
        </p:nvSpPr>
        <p:spPr>
          <a:xfrm>
            <a:off x="7489667"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 name="TextBox 2"/>
          <p:cNvSpPr txBox="1"/>
          <p:nvPr/>
        </p:nvSpPr>
        <p:spPr>
          <a:xfrm>
            <a:off x="6376954" y="2346003"/>
            <a:ext cx="1149617"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Liability</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0" name="TextBox 19"/>
          <p:cNvSpPr txBox="1"/>
          <p:nvPr/>
        </p:nvSpPr>
        <p:spPr>
          <a:xfrm>
            <a:off x="5190709" y="2346003"/>
            <a:ext cx="1132835"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Damage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1" name="TextBox 20"/>
          <p:cNvSpPr txBox="1"/>
          <p:nvPr/>
        </p:nvSpPr>
        <p:spPr>
          <a:xfrm>
            <a:off x="7732164" y="2346003"/>
            <a:ext cx="919613"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Blame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14" name="Oval 13"/>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Rectangle 14"/>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24561" t="8333" r="12636"/>
          <a:stretch/>
        </p:blipFill>
        <p:spPr>
          <a:xfrm>
            <a:off x="5877112" y="3342164"/>
            <a:ext cx="2487500" cy="2424526"/>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144" t="6339" r="22763" b="41701"/>
          <a:stretch/>
        </p:blipFill>
        <p:spPr>
          <a:xfrm flipH="1">
            <a:off x="320675" y="2321507"/>
            <a:ext cx="3275806" cy="3487252"/>
          </a:xfrm>
          <a:prstGeom prst="rect">
            <a:avLst/>
          </a:prstGeom>
        </p:spPr>
      </p:pic>
    </p:spTree>
    <p:custDataLst>
      <p:tags r:id="rId1"/>
    </p:custDataLst>
    <p:extLst>
      <p:ext uri="{BB962C8B-B14F-4D97-AF65-F5344CB8AC3E}">
        <p14:creationId xmlns:p14="http://schemas.microsoft.com/office/powerpoint/2010/main" val="8607742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V="1">
            <a:off x="4968081" y="1447800"/>
            <a:ext cx="0" cy="2057400"/>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853281"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8"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2"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7" name="TextBox 26"/>
          <p:cNvSpPr txBox="1"/>
          <p:nvPr/>
        </p:nvSpPr>
        <p:spPr>
          <a:xfrm>
            <a:off x="6121940"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The Operator</a:t>
            </a:r>
          </a:p>
        </p:txBody>
      </p:sp>
      <p:sp>
        <p:nvSpPr>
          <p:cNvPr id="23" name="Title 15"/>
          <p:cNvSpPr>
            <a:spLocks noGrp="1"/>
          </p:cNvSpPr>
          <p:nvPr>
            <p:ph type="title"/>
          </p:nvPr>
        </p:nvSpPr>
        <p:spPr>
          <a:xfrm>
            <a:off x="320675" y="457200"/>
            <a:ext cx="6933406"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301642" y="2148102"/>
            <a:ext cx="1225083" cy="899898"/>
            <a:chOff x="5221478" y="689046"/>
            <a:chExt cx="1317307" cy="967641"/>
          </a:xfrm>
        </p:grpSpPr>
        <p:sp>
          <p:nvSpPr>
            <p:cNvPr id="15" name="Oval 14"/>
            <p:cNvSpPr/>
            <p:nvPr/>
          </p:nvSpPr>
          <p:spPr>
            <a:xfrm>
              <a:off x="5438073" y="689046"/>
              <a:ext cx="967641" cy="9676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err="1" smtClean="0">
                <a:solidFill>
                  <a:schemeClr val="accent5"/>
                </a:solidFill>
                <a:latin typeface="+mj-lt"/>
              </a:endParaRPr>
            </a:p>
          </p:txBody>
        </p:sp>
        <p:sp>
          <p:nvSpPr>
            <p:cNvPr id="16" name="Text Box 10"/>
            <p:cNvSpPr txBox="1">
              <a:spLocks noChangeArrowheads="1"/>
            </p:cNvSpPr>
            <p:nvPr/>
          </p:nvSpPr>
          <p:spPr bwMode="auto">
            <a:xfrm>
              <a:off x="5221478" y="1033560"/>
              <a:ext cx="1317307" cy="297851"/>
            </a:xfrm>
            <a:prstGeom prst="rect">
              <a:avLst/>
            </a:prstGeom>
            <a:noFill/>
            <a:ln>
              <a:noFill/>
            </a:ln>
            <a:effectLst/>
            <a:extLst>
              <a:ext uri="{909E8E84-426E-40DD-AFC4-6F175D3DCCD1}">
                <a14:hiddenFill xmlns:a14="http://schemas.microsoft.com/office/drawing/2010/main">
                  <a:gradFill rotWithShape="1">
                    <a:gsLst>
                      <a:gs pos="0">
                        <a:srgbClr val="B2B2B2">
                          <a:gamma/>
                          <a:shade val="46275"/>
                          <a:invGamma/>
                        </a:srgbClr>
                      </a:gs>
                      <a:gs pos="50000">
                        <a:srgbClr val="B2B2B2"/>
                      </a:gs>
                      <a:gs pos="100000">
                        <a:srgbClr val="B2B2B2">
                          <a:gamma/>
                          <a:shade val="46275"/>
                          <a:invGamma/>
                        </a:srgbClr>
                      </a:gs>
                    </a:gsLst>
                    <a:lin ang="540000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defRPr/>
              </a:pPr>
              <a:r>
                <a:rPr lang="en-US" sz="1200" b="1" dirty="0" smtClean="0">
                  <a:solidFill>
                    <a:schemeClr val="bg1"/>
                  </a:solidFill>
                  <a:latin typeface="+mj-lt"/>
                  <a:ea typeface="Open Sans Condensed" panose="020B0806030504020204" pitchFamily="34" charset="0"/>
                  <a:cs typeface="Open Sans Condensed" panose="020B0806030504020204" pitchFamily="34" charset="0"/>
                </a:rPr>
                <a:t>INCIDENT</a:t>
              </a:r>
              <a:endParaRPr lang="en-US" sz="1200" b="1" dirty="0">
                <a:solidFill>
                  <a:schemeClr val="bg1"/>
                </a:solidFill>
                <a:latin typeface="+mj-lt"/>
                <a:ea typeface="Open Sans Condensed" panose="020B0806030504020204" pitchFamily="34" charset="0"/>
                <a:cs typeface="Open Sans Condensed" panose="020B0806030504020204" pitchFamily="34" charset="0"/>
              </a:endParaRPr>
            </a:p>
          </p:txBody>
        </p:sp>
      </p:grpSp>
      <p:sp>
        <p:nvSpPr>
          <p:cNvPr id="28" name="TextBox 27"/>
          <p:cNvSpPr txBox="1"/>
          <p:nvPr/>
        </p:nvSpPr>
        <p:spPr>
          <a:xfrm>
            <a:off x="1725038"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The System</a:t>
            </a:r>
          </a:p>
        </p:txBody>
      </p:sp>
      <p:sp>
        <p:nvSpPr>
          <p:cNvPr id="29" name="TextBox 28"/>
          <p:cNvSpPr txBox="1"/>
          <p:nvPr/>
        </p:nvSpPr>
        <p:spPr>
          <a:xfrm>
            <a:off x="914008" y="2280294"/>
            <a:ext cx="1132835" cy="584775"/>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Process</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Failure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0" name="TextBox 29"/>
          <p:cNvSpPr txBox="1"/>
          <p:nvPr/>
        </p:nvSpPr>
        <p:spPr>
          <a:xfrm>
            <a:off x="2124441" y="2280294"/>
            <a:ext cx="1132835" cy="830997"/>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Inherent</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Risk</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1" name="TextBox 30"/>
          <p:cNvSpPr txBox="1"/>
          <p:nvPr/>
        </p:nvSpPr>
        <p:spPr>
          <a:xfrm>
            <a:off x="3363546" y="2346003"/>
            <a:ext cx="1132835" cy="338554"/>
          </a:xfrm>
          <a:prstGeom prst="rect">
            <a:avLst/>
          </a:prstGeom>
          <a:noFill/>
        </p:spPr>
        <p:txBody>
          <a:bodyPr wrap="square" rtlCol="0">
            <a:spAutoFit/>
          </a:bodyPr>
          <a:lstStyle/>
          <a:p>
            <a:pPr algn="ctr"/>
            <a:r>
              <a:rPr lang="en-US" sz="1600" smtClean="0">
                <a:solidFill>
                  <a:srgbClr val="333333"/>
                </a:solidFill>
                <a:latin typeface="+mj-lt"/>
                <a:ea typeface="Open Sans Condensed" panose="020B0806030504020204" pitchFamily="34" charset="0"/>
                <a:cs typeface="Open Sans Condensed" panose="020B0806030504020204" pitchFamily="34" charset="0"/>
              </a:rPr>
              <a:t>Variance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 name="Oval 1"/>
          <p:cNvSpPr/>
          <p:nvPr/>
        </p:nvSpPr>
        <p:spPr>
          <a:xfrm>
            <a:off x="5328004"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17" name="Oval 16"/>
          <p:cNvSpPr/>
          <p:nvPr/>
        </p:nvSpPr>
        <p:spPr>
          <a:xfrm>
            <a:off x="6531031"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18" name="Oval 17"/>
          <p:cNvSpPr/>
          <p:nvPr/>
        </p:nvSpPr>
        <p:spPr>
          <a:xfrm>
            <a:off x="7734495"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3" name="TextBox 2"/>
          <p:cNvSpPr txBox="1"/>
          <p:nvPr/>
        </p:nvSpPr>
        <p:spPr>
          <a:xfrm>
            <a:off x="6621782" y="2346003"/>
            <a:ext cx="1149617"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Liability</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0" name="TextBox 19"/>
          <p:cNvSpPr txBox="1"/>
          <p:nvPr/>
        </p:nvSpPr>
        <p:spPr>
          <a:xfrm>
            <a:off x="5435537" y="2346003"/>
            <a:ext cx="1132835"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Damage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1" name="TextBox 20"/>
          <p:cNvSpPr txBox="1"/>
          <p:nvPr/>
        </p:nvSpPr>
        <p:spPr>
          <a:xfrm>
            <a:off x="7923308" y="2346003"/>
            <a:ext cx="919613"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Blame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2" name="Oval 31"/>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ectangle 32"/>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366149466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V="1">
            <a:off x="4968081" y="1447800"/>
            <a:ext cx="0" cy="2057400"/>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853281"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8"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2"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7" name="TextBox 26"/>
          <p:cNvSpPr txBox="1"/>
          <p:nvPr/>
        </p:nvSpPr>
        <p:spPr>
          <a:xfrm>
            <a:off x="6121940"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The </a:t>
            </a:r>
            <a:r>
              <a:rPr lang="en-US" dirty="0">
                <a:solidFill>
                  <a:srgbClr val="DA5500"/>
                </a:solidFill>
                <a:latin typeface="+mj-lt"/>
                <a:ea typeface="Open Sans Condensed" panose="020B0806030504020204" pitchFamily="34" charset="0"/>
                <a:cs typeface="Open Sans Condensed" panose="020B0806030504020204" pitchFamily="34" charset="0"/>
              </a:rPr>
              <a:t>Operator</a:t>
            </a:r>
          </a:p>
        </p:txBody>
      </p:sp>
      <p:sp>
        <p:nvSpPr>
          <p:cNvPr id="23" name="Title 15"/>
          <p:cNvSpPr>
            <a:spLocks noGrp="1"/>
          </p:cNvSpPr>
          <p:nvPr>
            <p:ph type="title"/>
          </p:nvPr>
        </p:nvSpPr>
        <p:spPr>
          <a:xfrm>
            <a:off x="320675" y="457200"/>
            <a:ext cx="6019006"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310880" y="2148102"/>
            <a:ext cx="1225083" cy="899898"/>
            <a:chOff x="5231412" y="689046"/>
            <a:chExt cx="1317307" cy="967641"/>
          </a:xfrm>
        </p:grpSpPr>
        <p:sp>
          <p:nvSpPr>
            <p:cNvPr id="15" name="Oval 14"/>
            <p:cNvSpPr/>
            <p:nvPr/>
          </p:nvSpPr>
          <p:spPr>
            <a:xfrm>
              <a:off x="5438073" y="689046"/>
              <a:ext cx="967641" cy="9676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err="1" smtClean="0">
                <a:solidFill>
                  <a:schemeClr val="accent5"/>
                </a:solidFill>
                <a:latin typeface="+mj-lt"/>
              </a:endParaRPr>
            </a:p>
          </p:txBody>
        </p:sp>
        <p:sp>
          <p:nvSpPr>
            <p:cNvPr id="16" name="Text Box 10"/>
            <p:cNvSpPr txBox="1">
              <a:spLocks noChangeArrowheads="1"/>
            </p:cNvSpPr>
            <p:nvPr/>
          </p:nvSpPr>
          <p:spPr bwMode="auto">
            <a:xfrm>
              <a:off x="5231412" y="996661"/>
              <a:ext cx="1317307" cy="297851"/>
            </a:xfrm>
            <a:prstGeom prst="rect">
              <a:avLst/>
            </a:prstGeom>
            <a:noFill/>
            <a:ln>
              <a:noFill/>
            </a:ln>
            <a:effectLst/>
            <a:extLst>
              <a:ext uri="{909E8E84-426E-40DD-AFC4-6F175D3DCCD1}">
                <a14:hiddenFill xmlns:a14="http://schemas.microsoft.com/office/drawing/2010/main">
                  <a:gradFill rotWithShape="1">
                    <a:gsLst>
                      <a:gs pos="0">
                        <a:srgbClr val="B2B2B2">
                          <a:gamma/>
                          <a:shade val="46275"/>
                          <a:invGamma/>
                        </a:srgbClr>
                      </a:gs>
                      <a:gs pos="50000">
                        <a:srgbClr val="B2B2B2"/>
                      </a:gs>
                      <a:gs pos="100000">
                        <a:srgbClr val="B2B2B2">
                          <a:gamma/>
                          <a:shade val="46275"/>
                          <a:invGamma/>
                        </a:srgbClr>
                      </a:gs>
                    </a:gsLst>
                    <a:lin ang="540000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defRPr/>
              </a:pPr>
              <a:r>
                <a:rPr lang="en-US" sz="1200" b="1" dirty="0" smtClean="0">
                  <a:solidFill>
                    <a:schemeClr val="bg1"/>
                  </a:solidFill>
                  <a:latin typeface="+mj-lt"/>
                  <a:ea typeface="Open Sans Condensed" panose="020B0806030504020204" pitchFamily="34" charset="0"/>
                  <a:cs typeface="Open Sans Condensed" panose="020B0806030504020204" pitchFamily="34" charset="0"/>
                </a:rPr>
                <a:t>INCIDENT</a:t>
              </a:r>
              <a:endParaRPr lang="en-US" sz="1200" b="1" dirty="0">
                <a:solidFill>
                  <a:schemeClr val="bg1"/>
                </a:solidFill>
                <a:latin typeface="+mj-lt"/>
                <a:ea typeface="Open Sans Condensed" panose="020B0806030504020204" pitchFamily="34" charset="0"/>
                <a:cs typeface="Open Sans Condensed" panose="020B0806030504020204" pitchFamily="34" charset="0"/>
              </a:endParaRPr>
            </a:p>
          </p:txBody>
        </p:sp>
      </p:grpSp>
      <p:sp>
        <p:nvSpPr>
          <p:cNvPr id="28" name="TextBox 27"/>
          <p:cNvSpPr txBox="1"/>
          <p:nvPr/>
        </p:nvSpPr>
        <p:spPr>
          <a:xfrm>
            <a:off x="1725038"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The System</a:t>
            </a:r>
          </a:p>
        </p:txBody>
      </p:sp>
      <p:sp>
        <p:nvSpPr>
          <p:cNvPr id="31" name="TextBox 30"/>
          <p:cNvSpPr txBox="1"/>
          <p:nvPr/>
        </p:nvSpPr>
        <p:spPr>
          <a:xfrm>
            <a:off x="3363546" y="2364554"/>
            <a:ext cx="1132835"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Variance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 name="Oval 1"/>
          <p:cNvSpPr/>
          <p:nvPr/>
        </p:nvSpPr>
        <p:spPr>
          <a:xfrm>
            <a:off x="5328004"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17" name="Oval 16"/>
          <p:cNvSpPr/>
          <p:nvPr/>
        </p:nvSpPr>
        <p:spPr>
          <a:xfrm>
            <a:off x="6531031"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18" name="Oval 17"/>
          <p:cNvSpPr/>
          <p:nvPr/>
        </p:nvSpPr>
        <p:spPr>
          <a:xfrm>
            <a:off x="7734495"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3" name="TextBox 2"/>
          <p:cNvSpPr txBox="1"/>
          <p:nvPr/>
        </p:nvSpPr>
        <p:spPr>
          <a:xfrm>
            <a:off x="6621782" y="2346003"/>
            <a:ext cx="1149617"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Liability</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0" name="TextBox 19"/>
          <p:cNvSpPr txBox="1"/>
          <p:nvPr/>
        </p:nvSpPr>
        <p:spPr>
          <a:xfrm>
            <a:off x="5435537" y="2346003"/>
            <a:ext cx="1132835"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Damage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1" name="TextBox 20"/>
          <p:cNvSpPr txBox="1"/>
          <p:nvPr/>
        </p:nvSpPr>
        <p:spPr>
          <a:xfrm>
            <a:off x="7923308" y="2346003"/>
            <a:ext cx="919613"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Blame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3" name="TextBox 32"/>
          <p:cNvSpPr txBox="1"/>
          <p:nvPr/>
        </p:nvSpPr>
        <p:spPr>
          <a:xfrm>
            <a:off x="1555400" y="3581400"/>
            <a:ext cx="2362200" cy="323165"/>
          </a:xfrm>
          <a:prstGeom prst="rect">
            <a:avLst/>
          </a:prstGeom>
          <a:noFill/>
        </p:spPr>
        <p:txBody>
          <a:bodyPr wrap="square" rtlCol="0">
            <a:spAutoFit/>
          </a:bodyPr>
          <a:lstStyle/>
          <a:p>
            <a:pPr algn="ctr"/>
            <a:r>
              <a:rPr lang="en-US" sz="1500" dirty="0" smtClean="0">
                <a:solidFill>
                  <a:srgbClr val="4A72A8"/>
                </a:solidFill>
                <a:latin typeface="+mj-lt"/>
                <a:ea typeface="Open Sans Condensed" panose="020B0806030504020204" pitchFamily="34" charset="0"/>
                <a:cs typeface="Open Sans Condensed" panose="020B0806030504020204" pitchFamily="34" charset="0"/>
              </a:rPr>
              <a:t>CAUSE</a:t>
            </a:r>
            <a:endParaRPr lang="en-US" sz="1500" dirty="0">
              <a:solidFill>
                <a:srgbClr val="4A72A8"/>
              </a:solidFill>
              <a:latin typeface="+mj-lt"/>
              <a:ea typeface="Open Sans Condensed" panose="020B0806030504020204" pitchFamily="34" charset="0"/>
              <a:cs typeface="Open Sans Condensed" panose="020B0806030504020204" pitchFamily="34" charset="0"/>
            </a:endParaRPr>
          </a:p>
        </p:txBody>
      </p:sp>
      <p:sp>
        <p:nvSpPr>
          <p:cNvPr id="34" name="Oval 33"/>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ectangle 34"/>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37" name="TextBox 36"/>
          <p:cNvSpPr txBox="1"/>
          <p:nvPr/>
        </p:nvSpPr>
        <p:spPr>
          <a:xfrm>
            <a:off x="914008" y="2280294"/>
            <a:ext cx="1132835" cy="584775"/>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Process</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Failure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8" name="TextBox 37"/>
          <p:cNvSpPr txBox="1"/>
          <p:nvPr/>
        </p:nvSpPr>
        <p:spPr>
          <a:xfrm>
            <a:off x="2124441" y="2280294"/>
            <a:ext cx="1132835" cy="830997"/>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Inherent</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Risk</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cxnSp>
        <p:nvCxnSpPr>
          <p:cNvPr id="29" name="Straight Arrow Connector 28"/>
          <p:cNvCxnSpPr/>
          <p:nvPr/>
        </p:nvCxnSpPr>
        <p:spPr>
          <a:xfrm>
            <a:off x="700881" y="3505200"/>
            <a:ext cx="4102970" cy="0"/>
          </a:xfrm>
          <a:prstGeom prst="straightConnector1">
            <a:avLst/>
          </a:prstGeom>
          <a:ln w="76200">
            <a:solidFill>
              <a:srgbClr val="4A72A8"/>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548188" y="3344060"/>
            <a:ext cx="305594"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custDataLst>
      <p:tags r:id="rId1"/>
    </p:custDataLst>
    <p:extLst>
      <p:ext uri="{BB962C8B-B14F-4D97-AF65-F5344CB8AC3E}">
        <p14:creationId xmlns:p14="http://schemas.microsoft.com/office/powerpoint/2010/main" val="275685534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flipV="1">
            <a:off x="4968081" y="1447800"/>
            <a:ext cx="0" cy="2057400"/>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853281"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8"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2"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7" name="TextBox 26"/>
          <p:cNvSpPr txBox="1"/>
          <p:nvPr/>
        </p:nvSpPr>
        <p:spPr>
          <a:xfrm>
            <a:off x="6121940"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The </a:t>
            </a:r>
            <a:r>
              <a:rPr lang="en-US" dirty="0">
                <a:solidFill>
                  <a:srgbClr val="DA5500"/>
                </a:solidFill>
                <a:latin typeface="+mj-lt"/>
                <a:ea typeface="Open Sans Condensed" panose="020B0806030504020204" pitchFamily="34" charset="0"/>
                <a:cs typeface="Open Sans Condensed" panose="020B0806030504020204" pitchFamily="34" charset="0"/>
              </a:rPr>
              <a:t>Operator</a:t>
            </a:r>
          </a:p>
        </p:txBody>
      </p:sp>
      <p:sp>
        <p:nvSpPr>
          <p:cNvPr id="23" name="Title 15"/>
          <p:cNvSpPr>
            <a:spLocks noGrp="1"/>
          </p:cNvSpPr>
          <p:nvPr>
            <p:ph type="title"/>
          </p:nvPr>
        </p:nvSpPr>
        <p:spPr>
          <a:xfrm>
            <a:off x="320675" y="457200"/>
            <a:ext cx="5714206"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318586" y="2148102"/>
            <a:ext cx="1225083" cy="899898"/>
            <a:chOff x="5239698" y="689046"/>
            <a:chExt cx="1317307" cy="967641"/>
          </a:xfrm>
        </p:grpSpPr>
        <p:sp>
          <p:nvSpPr>
            <p:cNvPr id="15" name="Oval 14"/>
            <p:cNvSpPr/>
            <p:nvPr/>
          </p:nvSpPr>
          <p:spPr>
            <a:xfrm>
              <a:off x="5438073" y="689046"/>
              <a:ext cx="967641" cy="9676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err="1" smtClean="0">
                <a:solidFill>
                  <a:schemeClr val="accent5"/>
                </a:solidFill>
                <a:latin typeface="+mj-lt"/>
              </a:endParaRPr>
            </a:p>
          </p:txBody>
        </p:sp>
        <p:sp>
          <p:nvSpPr>
            <p:cNvPr id="16" name="Text Box 10"/>
            <p:cNvSpPr txBox="1">
              <a:spLocks noChangeArrowheads="1"/>
            </p:cNvSpPr>
            <p:nvPr/>
          </p:nvSpPr>
          <p:spPr bwMode="auto">
            <a:xfrm>
              <a:off x="5239698" y="1023940"/>
              <a:ext cx="1317307" cy="297851"/>
            </a:xfrm>
            <a:prstGeom prst="rect">
              <a:avLst/>
            </a:prstGeom>
            <a:noFill/>
            <a:ln>
              <a:noFill/>
            </a:ln>
            <a:effectLst/>
            <a:extLst>
              <a:ext uri="{909E8E84-426E-40DD-AFC4-6F175D3DCCD1}">
                <a14:hiddenFill xmlns:a14="http://schemas.microsoft.com/office/drawing/2010/main">
                  <a:gradFill rotWithShape="1">
                    <a:gsLst>
                      <a:gs pos="0">
                        <a:srgbClr val="B2B2B2">
                          <a:gamma/>
                          <a:shade val="46275"/>
                          <a:invGamma/>
                        </a:srgbClr>
                      </a:gs>
                      <a:gs pos="50000">
                        <a:srgbClr val="B2B2B2"/>
                      </a:gs>
                      <a:gs pos="100000">
                        <a:srgbClr val="B2B2B2">
                          <a:gamma/>
                          <a:shade val="46275"/>
                          <a:invGamma/>
                        </a:srgbClr>
                      </a:gs>
                    </a:gsLst>
                    <a:lin ang="540000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defRPr/>
              </a:pPr>
              <a:r>
                <a:rPr lang="en-US" sz="1200" b="1" dirty="0" smtClean="0">
                  <a:solidFill>
                    <a:schemeClr val="bg1"/>
                  </a:solidFill>
                  <a:latin typeface="+mj-lt"/>
                  <a:ea typeface="Open Sans Condensed" panose="020B0806030504020204" pitchFamily="34" charset="0"/>
                  <a:cs typeface="Open Sans Condensed" panose="020B0806030504020204" pitchFamily="34" charset="0"/>
                </a:rPr>
                <a:t>INCIDENT</a:t>
              </a:r>
              <a:endParaRPr lang="en-US" sz="1200" b="1" dirty="0">
                <a:solidFill>
                  <a:schemeClr val="bg1"/>
                </a:solidFill>
                <a:latin typeface="+mj-lt"/>
                <a:ea typeface="Open Sans Condensed" panose="020B0806030504020204" pitchFamily="34" charset="0"/>
                <a:cs typeface="Open Sans Condensed" panose="020B0806030504020204" pitchFamily="34" charset="0"/>
              </a:endParaRPr>
            </a:p>
          </p:txBody>
        </p:sp>
      </p:grpSp>
      <p:sp>
        <p:nvSpPr>
          <p:cNvPr id="28" name="TextBox 27"/>
          <p:cNvSpPr txBox="1"/>
          <p:nvPr/>
        </p:nvSpPr>
        <p:spPr>
          <a:xfrm>
            <a:off x="1725038"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The System</a:t>
            </a:r>
          </a:p>
        </p:txBody>
      </p:sp>
      <p:sp>
        <p:nvSpPr>
          <p:cNvPr id="31" name="TextBox 30"/>
          <p:cNvSpPr txBox="1"/>
          <p:nvPr/>
        </p:nvSpPr>
        <p:spPr>
          <a:xfrm>
            <a:off x="3363546" y="2364554"/>
            <a:ext cx="1132835"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Variance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 name="Oval 1"/>
          <p:cNvSpPr/>
          <p:nvPr/>
        </p:nvSpPr>
        <p:spPr>
          <a:xfrm>
            <a:off x="5328004"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p:cNvSpPr/>
          <p:nvPr/>
        </p:nvSpPr>
        <p:spPr>
          <a:xfrm>
            <a:off x="6531031"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18" name="Oval 17"/>
          <p:cNvSpPr/>
          <p:nvPr/>
        </p:nvSpPr>
        <p:spPr>
          <a:xfrm>
            <a:off x="7734495"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3" name="TextBox 2"/>
          <p:cNvSpPr txBox="1"/>
          <p:nvPr/>
        </p:nvSpPr>
        <p:spPr>
          <a:xfrm>
            <a:off x="6621782" y="2346003"/>
            <a:ext cx="1149617"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Liability</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0" name="TextBox 19"/>
          <p:cNvSpPr txBox="1"/>
          <p:nvPr/>
        </p:nvSpPr>
        <p:spPr>
          <a:xfrm>
            <a:off x="5435537" y="2346003"/>
            <a:ext cx="1132835"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Damage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1" name="TextBox 20"/>
          <p:cNvSpPr txBox="1"/>
          <p:nvPr/>
        </p:nvSpPr>
        <p:spPr>
          <a:xfrm>
            <a:off x="7923308" y="2346003"/>
            <a:ext cx="919613"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Blame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3" name="TextBox 32"/>
          <p:cNvSpPr txBox="1"/>
          <p:nvPr/>
        </p:nvSpPr>
        <p:spPr>
          <a:xfrm>
            <a:off x="1555400" y="3581400"/>
            <a:ext cx="2362200" cy="323165"/>
          </a:xfrm>
          <a:prstGeom prst="rect">
            <a:avLst/>
          </a:prstGeom>
          <a:noFill/>
        </p:spPr>
        <p:txBody>
          <a:bodyPr wrap="square" rtlCol="0">
            <a:spAutoFit/>
          </a:bodyPr>
          <a:lstStyle/>
          <a:p>
            <a:pPr algn="ctr"/>
            <a:r>
              <a:rPr lang="en-US" sz="1500" dirty="0" smtClean="0">
                <a:solidFill>
                  <a:srgbClr val="4A72A8"/>
                </a:solidFill>
                <a:latin typeface="+mj-lt"/>
                <a:ea typeface="Open Sans Condensed" panose="020B0806030504020204" pitchFamily="34" charset="0"/>
                <a:cs typeface="Open Sans Condensed" panose="020B0806030504020204" pitchFamily="34" charset="0"/>
              </a:rPr>
              <a:t>CAUSE</a:t>
            </a:r>
            <a:endParaRPr lang="en-US" sz="1500" dirty="0">
              <a:solidFill>
                <a:srgbClr val="4A72A8"/>
              </a:solidFill>
              <a:latin typeface="+mj-lt"/>
              <a:ea typeface="Open Sans Condensed" panose="020B0806030504020204" pitchFamily="34" charset="0"/>
              <a:cs typeface="Open Sans Condensed" panose="020B0806030504020204" pitchFamily="34" charset="0"/>
            </a:endParaRPr>
          </a:p>
        </p:txBody>
      </p:sp>
      <p:cxnSp>
        <p:nvCxnSpPr>
          <p:cNvPr id="34" name="Straight Arrow Connector 33"/>
          <p:cNvCxnSpPr/>
          <p:nvPr/>
        </p:nvCxnSpPr>
        <p:spPr>
          <a:xfrm>
            <a:off x="5284711" y="3505200"/>
            <a:ext cx="4102970" cy="0"/>
          </a:xfrm>
          <a:prstGeom prst="straightConnector1">
            <a:avLst/>
          </a:prstGeom>
          <a:ln w="7620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82481" y="3581400"/>
            <a:ext cx="2362200" cy="323165"/>
          </a:xfrm>
          <a:prstGeom prst="rect">
            <a:avLst/>
          </a:prstGeom>
          <a:noFill/>
        </p:spPr>
        <p:txBody>
          <a:bodyPr wrap="square" rtlCol="0">
            <a:spAutoFit/>
          </a:bodyPr>
          <a:lstStyle/>
          <a:p>
            <a:pPr algn="ctr"/>
            <a:r>
              <a:rPr lang="en-US" sz="1500" dirty="0" smtClean="0">
                <a:solidFill>
                  <a:srgbClr val="DA5500"/>
                </a:solidFill>
                <a:latin typeface="+mj-lt"/>
                <a:ea typeface="Open Sans Condensed" panose="020B0806030504020204" pitchFamily="34" charset="0"/>
                <a:cs typeface="Open Sans Condensed" panose="020B0806030504020204" pitchFamily="34" charset="0"/>
              </a:rPr>
              <a:t>EFFECT</a:t>
            </a:r>
            <a:endParaRPr lang="en-US" sz="1500" dirty="0">
              <a:solidFill>
                <a:srgbClr val="DA5500"/>
              </a:solidFill>
              <a:latin typeface="+mj-lt"/>
              <a:ea typeface="Open Sans Condensed" panose="020B0806030504020204" pitchFamily="34" charset="0"/>
              <a:cs typeface="Open Sans Condensed" panose="020B0806030504020204" pitchFamily="34" charset="0"/>
            </a:endParaRPr>
          </a:p>
        </p:txBody>
      </p:sp>
      <p:sp>
        <p:nvSpPr>
          <p:cNvPr id="7" name="Rectangle 6"/>
          <p:cNvSpPr/>
          <p:nvPr/>
        </p:nvSpPr>
        <p:spPr>
          <a:xfrm>
            <a:off x="9159081" y="3352800"/>
            <a:ext cx="305594"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6" name="Straight Arrow Connector 35"/>
          <p:cNvCxnSpPr/>
          <p:nvPr/>
        </p:nvCxnSpPr>
        <p:spPr>
          <a:xfrm>
            <a:off x="700881" y="3505200"/>
            <a:ext cx="4102970" cy="0"/>
          </a:xfrm>
          <a:prstGeom prst="straightConnector1">
            <a:avLst/>
          </a:prstGeom>
          <a:ln w="76200">
            <a:solidFill>
              <a:srgbClr val="4A72A8"/>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548188" y="3344060"/>
            <a:ext cx="305594"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ectangle 38"/>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41" name="TextBox 40"/>
          <p:cNvSpPr txBox="1"/>
          <p:nvPr/>
        </p:nvSpPr>
        <p:spPr>
          <a:xfrm>
            <a:off x="914008" y="2280294"/>
            <a:ext cx="1132835" cy="584775"/>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Process</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Failure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42" name="TextBox 41"/>
          <p:cNvSpPr txBox="1"/>
          <p:nvPr/>
        </p:nvSpPr>
        <p:spPr>
          <a:xfrm>
            <a:off x="2124441" y="2280294"/>
            <a:ext cx="1132835" cy="830997"/>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Inherent</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Risk</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Tree>
    <p:custDataLst>
      <p:tags r:id="rId1"/>
    </p:custDataLst>
    <p:extLst>
      <p:ext uri="{BB962C8B-B14F-4D97-AF65-F5344CB8AC3E}">
        <p14:creationId xmlns:p14="http://schemas.microsoft.com/office/powerpoint/2010/main" val="133403963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327" y="912780"/>
            <a:ext cx="5076164" cy="4800601"/>
          </a:xfrm>
          <a:prstGeom prst="rect">
            <a:avLst/>
          </a:prstGeom>
        </p:spPr>
      </p:pic>
      <p:sp>
        <p:nvSpPr>
          <p:cNvPr id="19" name="Oval 18"/>
          <p:cNvSpPr/>
          <p:nvPr/>
        </p:nvSpPr>
        <p:spPr>
          <a:xfrm>
            <a:off x="853281"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8"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2"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Title 15"/>
          <p:cNvSpPr>
            <a:spLocks noGrp="1"/>
          </p:cNvSpPr>
          <p:nvPr>
            <p:ph type="title"/>
          </p:nvPr>
        </p:nvSpPr>
        <p:spPr>
          <a:xfrm>
            <a:off x="320675" y="457200"/>
            <a:ext cx="5714206"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340480" y="2148102"/>
            <a:ext cx="1225083" cy="899898"/>
            <a:chOff x="5263240" y="689046"/>
            <a:chExt cx="1317307" cy="967641"/>
          </a:xfrm>
        </p:grpSpPr>
        <p:sp>
          <p:nvSpPr>
            <p:cNvPr id="15" name="Oval 14"/>
            <p:cNvSpPr/>
            <p:nvPr/>
          </p:nvSpPr>
          <p:spPr>
            <a:xfrm>
              <a:off x="5438073" y="689046"/>
              <a:ext cx="967641" cy="9676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err="1" smtClean="0">
                <a:solidFill>
                  <a:schemeClr val="accent5"/>
                </a:solidFill>
                <a:latin typeface="+mj-lt"/>
              </a:endParaRPr>
            </a:p>
          </p:txBody>
        </p:sp>
        <p:sp>
          <p:nvSpPr>
            <p:cNvPr id="16" name="Text Box 10"/>
            <p:cNvSpPr txBox="1">
              <a:spLocks noChangeArrowheads="1"/>
            </p:cNvSpPr>
            <p:nvPr/>
          </p:nvSpPr>
          <p:spPr bwMode="auto">
            <a:xfrm>
              <a:off x="5263240" y="1007393"/>
              <a:ext cx="1317307" cy="330946"/>
            </a:xfrm>
            <a:prstGeom prst="rect">
              <a:avLst/>
            </a:prstGeom>
            <a:noFill/>
            <a:ln>
              <a:noFill/>
            </a:ln>
            <a:effectLst/>
            <a:extLst>
              <a:ext uri="{909E8E84-426E-40DD-AFC4-6F175D3DCCD1}">
                <a14:hiddenFill xmlns:a14="http://schemas.microsoft.com/office/drawing/2010/main">
                  <a:gradFill rotWithShape="1">
                    <a:gsLst>
                      <a:gs pos="0">
                        <a:srgbClr val="B2B2B2">
                          <a:gamma/>
                          <a:shade val="46275"/>
                          <a:invGamma/>
                        </a:srgbClr>
                      </a:gs>
                      <a:gs pos="50000">
                        <a:srgbClr val="B2B2B2"/>
                      </a:gs>
                      <a:gs pos="100000">
                        <a:srgbClr val="B2B2B2">
                          <a:gamma/>
                          <a:shade val="46275"/>
                          <a:invGamma/>
                        </a:srgbClr>
                      </a:gs>
                    </a:gsLst>
                    <a:lin ang="540000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defRPr/>
              </a:pPr>
              <a:r>
                <a:rPr lang="en-US" sz="1400" b="1" dirty="0" smtClean="0">
                  <a:solidFill>
                    <a:schemeClr val="bg1"/>
                  </a:solidFill>
                  <a:latin typeface="+mj-lt"/>
                  <a:ea typeface="Open Sans Condensed" panose="020B0806030504020204" pitchFamily="34" charset="0"/>
                  <a:cs typeface="Open Sans Condensed" panose="020B0806030504020204" pitchFamily="34" charset="0"/>
                </a:rPr>
                <a:t>INCIDENT</a:t>
              </a:r>
              <a:endParaRPr lang="en-US" sz="1400" b="1" dirty="0">
                <a:solidFill>
                  <a:schemeClr val="bg1"/>
                </a:solidFill>
                <a:latin typeface="+mj-lt"/>
                <a:ea typeface="Open Sans Condensed" panose="020B0806030504020204" pitchFamily="34" charset="0"/>
                <a:cs typeface="Open Sans Condensed" panose="020B0806030504020204" pitchFamily="34" charset="0"/>
              </a:endParaRPr>
            </a:p>
          </p:txBody>
        </p:sp>
      </p:grpSp>
      <p:sp>
        <p:nvSpPr>
          <p:cNvPr id="28" name="TextBox 27"/>
          <p:cNvSpPr txBox="1"/>
          <p:nvPr/>
        </p:nvSpPr>
        <p:spPr>
          <a:xfrm>
            <a:off x="1725038"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The System</a:t>
            </a:r>
          </a:p>
        </p:txBody>
      </p:sp>
      <p:sp>
        <p:nvSpPr>
          <p:cNvPr id="31" name="TextBox 30"/>
          <p:cNvSpPr txBox="1"/>
          <p:nvPr/>
        </p:nvSpPr>
        <p:spPr>
          <a:xfrm>
            <a:off x="3363546" y="2364554"/>
            <a:ext cx="1132835"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Variance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17" name="Oval 1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21" name="TextBox 20"/>
          <p:cNvSpPr txBox="1"/>
          <p:nvPr/>
        </p:nvSpPr>
        <p:spPr>
          <a:xfrm>
            <a:off x="914008" y="2280294"/>
            <a:ext cx="1132835" cy="584775"/>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Process</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Failure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4" name="TextBox 23"/>
          <p:cNvSpPr txBox="1"/>
          <p:nvPr/>
        </p:nvSpPr>
        <p:spPr>
          <a:xfrm>
            <a:off x="2124441" y="2280294"/>
            <a:ext cx="1132835" cy="830997"/>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Inherent</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Risk</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Tree>
    <p:custDataLst>
      <p:tags r:id="rId1"/>
    </p:custDataLst>
    <p:extLst>
      <p:ext uri="{BB962C8B-B14F-4D97-AF65-F5344CB8AC3E}">
        <p14:creationId xmlns:p14="http://schemas.microsoft.com/office/powerpoint/2010/main" val="390473202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5"/>
          <p:cNvSpPr>
            <a:spLocks noGrp="1"/>
          </p:cNvSpPr>
          <p:nvPr>
            <p:ph type="title"/>
          </p:nvPr>
        </p:nvSpPr>
        <p:spPr>
          <a:xfrm>
            <a:off x="320675" y="457200"/>
            <a:ext cx="5638006"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5119" y="1752600"/>
            <a:ext cx="4195762" cy="2875146"/>
          </a:xfrm>
          <a:prstGeom prst="rect">
            <a:avLst/>
          </a:prstGeom>
          <a:noFill/>
        </p:spPr>
        <p:txBody>
          <a:bodyPr wrap="square" rtlCol="0">
            <a:spAutoFit/>
          </a:bodyPr>
          <a:lstStyle/>
          <a:p>
            <a:pPr>
              <a:spcAft>
                <a:spcPts val="1000"/>
              </a:spcAft>
            </a:pPr>
            <a:r>
              <a:rPr lang="en-US" sz="1500" dirty="0" smtClean="0">
                <a:solidFill>
                  <a:srgbClr val="DA5500"/>
                </a:solidFill>
                <a:latin typeface="+mj-lt"/>
                <a:ea typeface="Open Sans" panose="020B0606030504020204" pitchFamily="34" charset="0"/>
                <a:cs typeface="Open Sans" panose="020B0606030504020204" pitchFamily="34" charset="0"/>
              </a:rPr>
              <a:t>System-focused questions:</a:t>
            </a:r>
            <a:endParaRPr lang="en-US" sz="1500" dirty="0">
              <a:latin typeface="+mj-lt"/>
              <a:ea typeface="Open Sans" panose="020B0606030504020204" pitchFamily="34" charset="0"/>
              <a:cs typeface="Open Sans" panose="020B0606030504020204" pitchFamily="34" charset="0"/>
            </a:endParaRPr>
          </a:p>
          <a:p>
            <a:pPr marL="344488" indent="-344488">
              <a:spcAft>
                <a:spcPts val="1500"/>
              </a:spcAft>
              <a:buFont typeface="Arial" panose="020B0604020202020204" pitchFamily="34" charset="0"/>
              <a:buChar char="•"/>
            </a:pPr>
            <a:r>
              <a:rPr lang="en-US" sz="1500" b="0" dirty="0" smtClean="0">
                <a:solidFill>
                  <a:srgbClr val="333333"/>
                </a:solidFill>
                <a:latin typeface="+mj-lt"/>
                <a:ea typeface="Open Sans" panose="020B0606030504020204" pitchFamily="34" charset="0"/>
                <a:cs typeface="Open Sans" panose="020B0606030504020204" pitchFamily="34" charset="0"/>
              </a:rPr>
              <a:t>Was the injured worker wearing high-visibility clothing?</a:t>
            </a:r>
          </a:p>
          <a:p>
            <a:pPr marL="344488" indent="-344488">
              <a:spcAft>
                <a:spcPts val="1500"/>
              </a:spcAft>
              <a:buFont typeface="Arial" panose="020B0604020202020204" pitchFamily="34" charset="0"/>
              <a:buChar char="•"/>
            </a:pPr>
            <a:r>
              <a:rPr lang="en-US" sz="1500" b="0" dirty="0" smtClean="0">
                <a:solidFill>
                  <a:srgbClr val="333333"/>
                </a:solidFill>
                <a:latin typeface="+mj-lt"/>
                <a:ea typeface="Open Sans" panose="020B0606030504020204" pitchFamily="34" charset="0"/>
                <a:cs typeface="Open Sans" panose="020B0606030504020204" pitchFamily="34" charset="0"/>
              </a:rPr>
              <a:t>Were proper load-height restrictions established and communicated?</a:t>
            </a:r>
          </a:p>
          <a:p>
            <a:pPr marL="344488" indent="-344488">
              <a:spcAft>
                <a:spcPts val="1500"/>
              </a:spcAft>
              <a:buFont typeface="Arial" panose="020B0604020202020204" pitchFamily="34" charset="0"/>
              <a:buChar char="•"/>
            </a:pPr>
            <a:r>
              <a:rPr lang="en-US" sz="1500" b="0" dirty="0" smtClean="0">
                <a:solidFill>
                  <a:srgbClr val="333333"/>
                </a:solidFill>
                <a:latin typeface="+mj-lt"/>
                <a:ea typeface="Open Sans" panose="020B0606030504020204" pitchFamily="34" charset="0"/>
                <a:cs typeface="Open Sans" panose="020B0606030504020204" pitchFamily="34" charset="0"/>
              </a:rPr>
              <a:t>Are driving and walking zones clearly defined and separate?</a:t>
            </a:r>
            <a:endParaRPr lang="en-US" sz="1500" b="0" dirty="0">
              <a:solidFill>
                <a:srgbClr val="333333"/>
              </a:solidFill>
              <a:latin typeface="+mj-lt"/>
              <a:ea typeface="Open Sans" panose="020B0606030504020204" pitchFamily="34" charset="0"/>
              <a:cs typeface="Open Sans" panose="020B0606030504020204" pitchFamily="34" charset="0"/>
            </a:endParaRPr>
          </a:p>
          <a:p>
            <a:pPr marL="344488" indent="-344488">
              <a:spcAft>
                <a:spcPts val="1500"/>
              </a:spcAft>
              <a:buFont typeface="Arial" panose="020B0604020202020204" pitchFamily="34" charset="0"/>
              <a:buChar char="•"/>
            </a:pPr>
            <a:r>
              <a:rPr lang="en-US" sz="1500" b="0" dirty="0" smtClean="0">
                <a:solidFill>
                  <a:srgbClr val="333333"/>
                </a:solidFill>
                <a:latin typeface="+mj-lt"/>
                <a:ea typeface="Open Sans" panose="020B0606030504020204" pitchFamily="34" charset="0"/>
                <a:cs typeface="Open Sans" panose="020B0606030504020204" pitchFamily="34" charset="0"/>
              </a:rPr>
              <a:t>Have additional traffic controls (e.g., signs, mirrors) been implemented? </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2393"/>
          <a:stretch/>
        </p:blipFill>
        <p:spPr>
          <a:xfrm>
            <a:off x="4736911" y="914401"/>
            <a:ext cx="5046852" cy="4876800"/>
          </a:xfrm>
          <a:prstGeom prst="rect">
            <a:avLst/>
          </a:prstGeom>
        </p:spPr>
      </p:pic>
      <p:sp>
        <p:nvSpPr>
          <p:cNvPr id="8" name="Oval 7"/>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ectangle 8"/>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96925494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327" y="912780"/>
            <a:ext cx="5076164" cy="4800601"/>
          </a:xfrm>
          <a:prstGeom prst="rect">
            <a:avLst/>
          </a:prstGeom>
        </p:spPr>
      </p:pic>
      <p:sp>
        <p:nvSpPr>
          <p:cNvPr id="19" name="Oval 18"/>
          <p:cNvSpPr/>
          <p:nvPr/>
        </p:nvSpPr>
        <p:spPr>
          <a:xfrm>
            <a:off x="853281"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8"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2"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3" name="Title 15"/>
          <p:cNvSpPr>
            <a:spLocks noGrp="1"/>
          </p:cNvSpPr>
          <p:nvPr>
            <p:ph type="title"/>
          </p:nvPr>
        </p:nvSpPr>
        <p:spPr>
          <a:xfrm>
            <a:off x="320675" y="457200"/>
            <a:ext cx="5714206"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340480" y="2148102"/>
            <a:ext cx="1225083" cy="899898"/>
            <a:chOff x="5263240" y="689046"/>
            <a:chExt cx="1317307" cy="967641"/>
          </a:xfrm>
        </p:grpSpPr>
        <p:sp>
          <p:nvSpPr>
            <p:cNvPr id="15" name="Oval 14"/>
            <p:cNvSpPr/>
            <p:nvPr/>
          </p:nvSpPr>
          <p:spPr>
            <a:xfrm>
              <a:off x="5438073" y="689046"/>
              <a:ext cx="967641" cy="9676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err="1" smtClean="0">
                <a:solidFill>
                  <a:schemeClr val="accent5"/>
                </a:solidFill>
                <a:latin typeface="+mj-lt"/>
              </a:endParaRPr>
            </a:p>
          </p:txBody>
        </p:sp>
        <p:sp>
          <p:nvSpPr>
            <p:cNvPr id="16" name="Text Box 10"/>
            <p:cNvSpPr txBox="1">
              <a:spLocks noChangeArrowheads="1"/>
            </p:cNvSpPr>
            <p:nvPr/>
          </p:nvSpPr>
          <p:spPr bwMode="auto">
            <a:xfrm>
              <a:off x="5263240" y="1007393"/>
              <a:ext cx="1317307" cy="330946"/>
            </a:xfrm>
            <a:prstGeom prst="rect">
              <a:avLst/>
            </a:prstGeom>
            <a:noFill/>
            <a:ln>
              <a:noFill/>
            </a:ln>
            <a:effectLst/>
            <a:extLst>
              <a:ext uri="{909E8E84-426E-40DD-AFC4-6F175D3DCCD1}">
                <a14:hiddenFill xmlns:a14="http://schemas.microsoft.com/office/drawing/2010/main">
                  <a:gradFill rotWithShape="1">
                    <a:gsLst>
                      <a:gs pos="0">
                        <a:srgbClr val="B2B2B2">
                          <a:gamma/>
                          <a:shade val="46275"/>
                          <a:invGamma/>
                        </a:srgbClr>
                      </a:gs>
                      <a:gs pos="50000">
                        <a:srgbClr val="B2B2B2"/>
                      </a:gs>
                      <a:gs pos="100000">
                        <a:srgbClr val="B2B2B2">
                          <a:gamma/>
                          <a:shade val="46275"/>
                          <a:invGamma/>
                        </a:srgbClr>
                      </a:gs>
                    </a:gsLst>
                    <a:lin ang="540000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defRPr/>
              </a:pPr>
              <a:r>
                <a:rPr lang="en-US" sz="1400" b="1" dirty="0" smtClean="0">
                  <a:solidFill>
                    <a:schemeClr val="bg1"/>
                  </a:solidFill>
                  <a:latin typeface="+mj-lt"/>
                  <a:ea typeface="Open Sans Condensed" panose="020B0806030504020204" pitchFamily="34" charset="0"/>
                  <a:cs typeface="Open Sans Condensed" panose="020B0806030504020204" pitchFamily="34" charset="0"/>
                </a:rPr>
                <a:t>INCIDENT</a:t>
              </a:r>
              <a:endParaRPr lang="en-US" sz="1400" b="1" dirty="0">
                <a:solidFill>
                  <a:schemeClr val="bg1"/>
                </a:solidFill>
                <a:latin typeface="+mj-lt"/>
                <a:ea typeface="Open Sans Condensed" panose="020B0806030504020204" pitchFamily="34" charset="0"/>
                <a:cs typeface="Open Sans Condensed" panose="020B0806030504020204" pitchFamily="34" charset="0"/>
              </a:endParaRPr>
            </a:p>
          </p:txBody>
        </p:sp>
      </p:grpSp>
      <p:sp>
        <p:nvSpPr>
          <p:cNvPr id="28" name="TextBox 27"/>
          <p:cNvSpPr txBox="1"/>
          <p:nvPr/>
        </p:nvSpPr>
        <p:spPr>
          <a:xfrm>
            <a:off x="1725038"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The System</a:t>
            </a:r>
          </a:p>
        </p:txBody>
      </p:sp>
      <p:sp>
        <p:nvSpPr>
          <p:cNvPr id="29" name="TextBox 28"/>
          <p:cNvSpPr txBox="1"/>
          <p:nvPr/>
        </p:nvSpPr>
        <p:spPr>
          <a:xfrm>
            <a:off x="951086" y="2310825"/>
            <a:ext cx="1132835" cy="584775"/>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Process</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Failure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0" name="TextBox 29"/>
          <p:cNvSpPr txBox="1"/>
          <p:nvPr/>
        </p:nvSpPr>
        <p:spPr>
          <a:xfrm>
            <a:off x="2147588" y="2222892"/>
            <a:ext cx="1132835" cy="830997"/>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Inherent</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Risk</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1" name="TextBox 30"/>
          <p:cNvSpPr txBox="1"/>
          <p:nvPr/>
        </p:nvSpPr>
        <p:spPr>
          <a:xfrm>
            <a:off x="3363546" y="2364554"/>
            <a:ext cx="1132835"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Variance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17" name="Oval 1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242912436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853281"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8"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2"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3" name="Title 15"/>
          <p:cNvSpPr>
            <a:spLocks noGrp="1"/>
          </p:cNvSpPr>
          <p:nvPr>
            <p:ph type="title"/>
          </p:nvPr>
        </p:nvSpPr>
        <p:spPr>
          <a:xfrm>
            <a:off x="320675" y="457200"/>
            <a:ext cx="5790406"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25038"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The System</a:t>
            </a:r>
          </a:p>
        </p:txBody>
      </p:sp>
      <p:sp>
        <p:nvSpPr>
          <p:cNvPr id="30" name="TextBox 29"/>
          <p:cNvSpPr txBox="1"/>
          <p:nvPr/>
        </p:nvSpPr>
        <p:spPr>
          <a:xfrm>
            <a:off x="2147588" y="2222892"/>
            <a:ext cx="1132835" cy="830997"/>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Inherent</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Risk</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1" name="TextBox 30"/>
          <p:cNvSpPr txBox="1"/>
          <p:nvPr/>
        </p:nvSpPr>
        <p:spPr>
          <a:xfrm>
            <a:off x="3363546" y="2364554"/>
            <a:ext cx="1132835"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Variance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12" name="Oval 11"/>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ectangle 12"/>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15" name="TextBox 14"/>
          <p:cNvSpPr txBox="1"/>
          <p:nvPr/>
        </p:nvSpPr>
        <p:spPr>
          <a:xfrm>
            <a:off x="940649" y="2328886"/>
            <a:ext cx="1132835" cy="584775"/>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Process</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Failure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Tree>
    <p:custDataLst>
      <p:tags r:id="rId1"/>
    </p:custDataLst>
    <p:extLst>
      <p:ext uri="{BB962C8B-B14F-4D97-AF65-F5344CB8AC3E}">
        <p14:creationId xmlns:p14="http://schemas.microsoft.com/office/powerpoint/2010/main" val="285746943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8751" b="785"/>
          <a:stretch/>
        </p:blipFill>
        <p:spPr>
          <a:xfrm>
            <a:off x="0" y="38100"/>
            <a:ext cx="9783763" cy="5829300"/>
          </a:xfrm>
          <a:prstGeom prst="rect">
            <a:avLst/>
          </a:prstGeom>
        </p:spPr>
      </p:pic>
      <p:sp>
        <p:nvSpPr>
          <p:cNvPr id="20" name="Rectangle 19"/>
          <p:cNvSpPr/>
          <p:nvPr/>
        </p:nvSpPr>
        <p:spPr>
          <a:xfrm>
            <a:off x="329130" y="1371600"/>
            <a:ext cx="3115745" cy="1859483"/>
          </a:xfrm>
          <a:prstGeom prst="rect">
            <a:avLst/>
          </a:prstGeom>
        </p:spPr>
        <p:txBody>
          <a:bodyPr wrap="square">
            <a:spAutoFit/>
          </a:bodyPr>
          <a:lstStyle/>
          <a:p>
            <a:pPr marL="0" indent="0">
              <a:spcBef>
                <a:spcPts val="0"/>
              </a:spcBef>
              <a:spcAft>
                <a:spcPts val="1300"/>
              </a:spcAft>
              <a:buNone/>
            </a:pPr>
            <a:r>
              <a:rPr lang="en-US" sz="1300" b="0" dirty="0" smtClean="0">
                <a:solidFill>
                  <a:srgbClr val="333333"/>
                </a:solidFill>
                <a:latin typeface="+mj-lt"/>
                <a:ea typeface="Open Sans" panose="020B0606030504020204" pitchFamily="34" charset="0"/>
                <a:cs typeface="Open Sans" panose="020B0606030504020204" pitchFamily="34" charset="0"/>
              </a:rPr>
              <a:t>Save lives and money by investigating all incidents in your organization. Even a minor incident or near miss can be a warning of a major risk.</a:t>
            </a:r>
          </a:p>
          <a:p>
            <a:pPr marL="0" indent="0">
              <a:spcBef>
                <a:spcPts val="0"/>
              </a:spcBef>
              <a:spcAft>
                <a:spcPts val="1300"/>
              </a:spcAft>
              <a:buNone/>
            </a:pPr>
            <a:r>
              <a:rPr lang="en-US" sz="1300" b="0" dirty="0" smtClean="0">
                <a:solidFill>
                  <a:srgbClr val="333333"/>
                </a:solidFill>
                <a:latin typeface="+mj-lt"/>
                <a:ea typeface="Open Sans" panose="020B0606030504020204" pitchFamily="34" charset="0"/>
                <a:cs typeface="Open Sans" panose="020B0606030504020204" pitchFamily="34" charset="0"/>
              </a:rPr>
              <a:t>Investigate incidents in order to pinpoint </a:t>
            </a:r>
            <a:r>
              <a:rPr lang="en-US" sz="1300" b="0" dirty="0">
                <a:solidFill>
                  <a:srgbClr val="333333"/>
                </a:solidFill>
                <a:latin typeface="+mj-lt"/>
                <a:ea typeface="Open Sans" panose="020B0606030504020204" pitchFamily="34" charset="0"/>
                <a:cs typeface="Open Sans" panose="020B0606030504020204" pitchFamily="34" charset="0"/>
              </a:rPr>
              <a:t>the </a:t>
            </a:r>
            <a:r>
              <a:rPr lang="en-US" sz="1300" dirty="0">
                <a:solidFill>
                  <a:srgbClr val="333333"/>
                </a:solidFill>
                <a:latin typeface="+mj-lt"/>
                <a:ea typeface="Open Sans" panose="020B0606030504020204" pitchFamily="34" charset="0"/>
                <a:cs typeface="Open Sans" panose="020B0606030504020204" pitchFamily="34" charset="0"/>
              </a:rPr>
              <a:t>root </a:t>
            </a:r>
            <a:r>
              <a:rPr lang="en-US" sz="1300" dirty="0" smtClean="0">
                <a:solidFill>
                  <a:srgbClr val="333333"/>
                </a:solidFill>
                <a:latin typeface="+mj-lt"/>
                <a:ea typeface="Open Sans" panose="020B0606030504020204" pitchFamily="34" charset="0"/>
                <a:cs typeface="Open Sans" panose="020B0606030504020204" pitchFamily="34" charset="0"/>
              </a:rPr>
              <a:t>causes</a:t>
            </a:r>
            <a:r>
              <a:rPr lang="en-US" sz="1300" b="0" dirty="0" smtClean="0">
                <a:solidFill>
                  <a:srgbClr val="333333"/>
                </a:solidFill>
                <a:latin typeface="+mj-lt"/>
                <a:ea typeface="Open Sans" panose="020B0606030504020204" pitchFamily="34" charset="0"/>
                <a:cs typeface="Open Sans" panose="020B0606030504020204" pitchFamily="34" charset="0"/>
              </a:rPr>
              <a:t>. Addressing these underlying issues allows you to prevent similar </a:t>
            </a:r>
            <a:r>
              <a:rPr lang="en-US" sz="1300" b="0" dirty="0">
                <a:solidFill>
                  <a:srgbClr val="333333"/>
                </a:solidFill>
                <a:latin typeface="+mj-lt"/>
                <a:ea typeface="Open Sans" panose="020B0606030504020204" pitchFamily="34" charset="0"/>
                <a:cs typeface="Open Sans" panose="020B0606030504020204" pitchFamily="34" charset="0"/>
              </a:rPr>
              <a:t>incidents from </a:t>
            </a:r>
            <a:r>
              <a:rPr lang="en-US" sz="1300" b="0" dirty="0" smtClean="0">
                <a:solidFill>
                  <a:srgbClr val="333333"/>
                </a:solidFill>
                <a:latin typeface="+mj-lt"/>
                <a:ea typeface="Open Sans" panose="020B0606030504020204" pitchFamily="34" charset="0"/>
                <a:cs typeface="Open Sans" panose="020B0606030504020204" pitchFamily="34" charset="0"/>
              </a:rPr>
              <a:t>recurring. </a:t>
            </a:r>
            <a:endParaRPr lang="en-US" sz="1300" b="0" dirty="0">
              <a:solidFill>
                <a:srgbClr val="333333"/>
              </a:solidFill>
              <a:latin typeface="+mj-lt"/>
              <a:ea typeface="Open Sans" panose="020B0606030504020204" pitchFamily="34" charset="0"/>
              <a:cs typeface="Open Sans" panose="020B0606030504020204" pitchFamily="34" charset="0"/>
            </a:endParaRPr>
          </a:p>
        </p:txBody>
      </p:sp>
      <p:sp>
        <p:nvSpPr>
          <p:cNvPr id="9" name="Rectangle 8"/>
          <p:cNvSpPr/>
          <p:nvPr/>
        </p:nvSpPr>
        <p:spPr>
          <a:xfrm>
            <a:off x="315119" y="164812"/>
            <a:ext cx="2210594" cy="246221"/>
          </a:xfrm>
          <a:prstGeom prst="rect">
            <a:avLst/>
          </a:prstGeom>
        </p:spPr>
        <p:txBody>
          <a:bodyPr wrap="square">
            <a:spAutoFit/>
          </a:bodyPr>
          <a:lstStyle/>
          <a:p>
            <a:r>
              <a:rPr lang="en-US" altLang="en-US" sz="1000" b="0" kern="0" dirty="0" smtClean="0">
                <a:solidFill>
                  <a:srgbClr val="FA834E"/>
                </a:solidFill>
                <a:latin typeface="+mj-lt"/>
                <a:ea typeface="Open Sans" panose="020B0606030504020204" pitchFamily="34" charset="0"/>
                <a:cs typeface="Open Sans" panose="020B0606030504020204" pitchFamily="34" charset="0"/>
              </a:rPr>
              <a:t>&gt;   Introduction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10" name="Oval 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917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853281"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8"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2"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3" name="Title 15"/>
          <p:cNvSpPr>
            <a:spLocks noGrp="1"/>
          </p:cNvSpPr>
          <p:nvPr>
            <p:ph type="title"/>
          </p:nvPr>
        </p:nvSpPr>
        <p:spPr>
          <a:xfrm>
            <a:off x="320675" y="457200"/>
            <a:ext cx="5804000"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25038"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The System</a:t>
            </a:r>
          </a:p>
        </p:txBody>
      </p:sp>
      <p:sp>
        <p:nvSpPr>
          <p:cNvPr id="29" name="TextBox 28"/>
          <p:cNvSpPr txBox="1"/>
          <p:nvPr/>
        </p:nvSpPr>
        <p:spPr>
          <a:xfrm>
            <a:off x="940649" y="2328886"/>
            <a:ext cx="1132835" cy="584775"/>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Process</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Failure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0" name="TextBox 29"/>
          <p:cNvSpPr txBox="1"/>
          <p:nvPr/>
        </p:nvSpPr>
        <p:spPr>
          <a:xfrm>
            <a:off x="2147588" y="2222892"/>
            <a:ext cx="1132835" cy="830997"/>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Inherent</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r>
              <a:rPr lang="en-US" sz="1600" dirty="0" smtClean="0">
                <a:solidFill>
                  <a:srgbClr val="333333"/>
                </a:solidFill>
                <a:latin typeface="+mj-lt"/>
                <a:ea typeface="Open Sans Condensed" panose="020B0806030504020204" pitchFamily="34" charset="0"/>
                <a:cs typeface="Open Sans Condensed" panose="020B0806030504020204" pitchFamily="34" charset="0"/>
              </a:rPr>
              <a:t>Risk</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1" name="TextBox 30"/>
          <p:cNvSpPr txBox="1"/>
          <p:nvPr/>
        </p:nvSpPr>
        <p:spPr>
          <a:xfrm>
            <a:off x="3363546" y="2364554"/>
            <a:ext cx="1132835"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Variance</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graphicFrame>
        <p:nvGraphicFramePr>
          <p:cNvPr id="18" name="Content Placeholder 13"/>
          <p:cNvGraphicFramePr>
            <a:graphicFrameLocks/>
          </p:cNvGraphicFramePr>
          <p:nvPr>
            <p:custDataLst>
              <p:tags r:id="rId2"/>
            </p:custDataLst>
            <p:extLst>
              <p:ext uri="{D42A27DB-BD31-4B8C-83A1-F6EECF244321}">
                <p14:modId xmlns:p14="http://schemas.microsoft.com/office/powerpoint/2010/main" val="755164149"/>
              </p:ext>
            </p:extLst>
          </p:nvPr>
        </p:nvGraphicFramePr>
        <p:xfrm>
          <a:off x="3533875" y="2401095"/>
          <a:ext cx="3441182" cy="2895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TextBox 19"/>
          <p:cNvSpPr txBox="1"/>
          <p:nvPr/>
        </p:nvSpPr>
        <p:spPr>
          <a:xfrm>
            <a:off x="7191475" y="2328886"/>
            <a:ext cx="2400016" cy="2977738"/>
          </a:xfrm>
          <a:prstGeom prst="rect">
            <a:avLst/>
          </a:prstGeom>
          <a:noFill/>
        </p:spPr>
        <p:txBody>
          <a:bodyPr wrap="none" rtlCol="0">
            <a:spAutoFit/>
          </a:bodyPr>
          <a:lstStyle/>
          <a:p>
            <a:pPr algn="l">
              <a:lnSpc>
                <a:spcPct val="250000"/>
              </a:lnSpc>
            </a:pPr>
            <a:r>
              <a:rPr lang="en-US" sz="1500" b="0" dirty="0">
                <a:solidFill>
                  <a:schemeClr val="tx1"/>
                </a:solidFill>
                <a:latin typeface="+mj-lt"/>
                <a:ea typeface="Open Sans Condensed" panose="020B0806030504020204" pitchFamily="34" charset="0"/>
                <a:cs typeface="Open Sans Condensed" panose="020B0806030504020204" pitchFamily="34" charset="0"/>
              </a:rPr>
              <a:t>Serious Injury or </a:t>
            </a:r>
            <a:r>
              <a:rPr lang="en-US" sz="1500" b="0" dirty="0" smtClean="0">
                <a:solidFill>
                  <a:schemeClr val="tx1"/>
                </a:solidFill>
                <a:latin typeface="+mj-lt"/>
                <a:ea typeface="Open Sans Condensed" panose="020B0806030504020204" pitchFamily="34" charset="0"/>
                <a:cs typeface="Open Sans Condensed" panose="020B0806030504020204" pitchFamily="34" charset="0"/>
              </a:rPr>
              <a:t>Fatality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Lost Time</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Medical Only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Near Misses</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Unsafe Behaviors/Hazards</a:t>
            </a:r>
            <a:endParaRPr lang="en-US" sz="1500" b="0" dirty="0">
              <a:solidFill>
                <a:schemeClr val="tx1"/>
              </a:solidFill>
              <a:latin typeface="+mj-lt"/>
              <a:ea typeface="Open Sans Condensed" panose="020B0806030504020204" pitchFamily="34" charset="0"/>
              <a:cs typeface="Open Sans Condensed" panose="020B0806030504020204" pitchFamily="34" charset="0"/>
            </a:endParaRPr>
          </a:p>
        </p:txBody>
      </p:sp>
      <p:cxnSp>
        <p:nvCxnSpPr>
          <p:cNvPr id="21" name="Straight Connector 20"/>
          <p:cNvCxnSpPr/>
          <p:nvPr/>
        </p:nvCxnSpPr>
        <p:spPr>
          <a:xfrm>
            <a:off x="5438875" y="2727399"/>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43675" y="3290344"/>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124675" y="3847073"/>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35695" y="4434902"/>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10475" y="4994739"/>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16200000" flipH="1">
            <a:off x="2356412" y="3830869"/>
            <a:ext cx="1565739" cy="762000"/>
          </a:xfrm>
          <a:prstGeom prst="bentConnector3">
            <a:avLst>
              <a:gd name="adj1" fmla="val 100324"/>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531684" y="3861951"/>
            <a:ext cx="2398279" cy="646331"/>
          </a:xfrm>
          <a:prstGeom prst="rect">
            <a:avLst/>
          </a:prstGeom>
          <a:solidFill>
            <a:schemeClr val="bg1"/>
          </a:solidFill>
        </p:spPr>
        <p:txBody>
          <a:bodyPr wrap="square" rtlCol="0">
            <a:spAutoFit/>
          </a:bodyPr>
          <a:lstStyle/>
          <a:p>
            <a:pPr algn="ctr"/>
            <a:r>
              <a:rPr lang="en-US" dirty="0" smtClean="0">
                <a:solidFill>
                  <a:srgbClr val="333333"/>
                </a:solidFill>
                <a:latin typeface="+mj-lt"/>
                <a:ea typeface="Open Sans Condensed" panose="020B0806030504020204" pitchFamily="34" charset="0"/>
                <a:cs typeface="Open Sans Condensed" panose="020B0806030504020204" pitchFamily="34" charset="0"/>
              </a:rPr>
              <a:t>Risk Control </a:t>
            </a:r>
            <a:r>
              <a:rPr lang="en-US" dirty="0">
                <a:solidFill>
                  <a:srgbClr val="333333"/>
                </a:solidFill>
                <a:latin typeface="+mj-lt"/>
                <a:ea typeface="Open Sans Condensed" panose="020B0806030504020204" pitchFamily="34" charset="0"/>
                <a:cs typeface="Open Sans Condensed" panose="020B0806030504020204" pitchFamily="34" charset="0"/>
              </a:rPr>
              <a:t>M</a:t>
            </a:r>
            <a:r>
              <a:rPr lang="en-US" dirty="0" smtClean="0">
                <a:solidFill>
                  <a:srgbClr val="333333"/>
                </a:solidFill>
                <a:latin typeface="+mj-lt"/>
                <a:ea typeface="Open Sans Condensed" panose="020B0806030504020204" pitchFamily="34" charset="0"/>
                <a:cs typeface="Open Sans Condensed" panose="020B0806030504020204" pitchFamily="34" charset="0"/>
              </a:rPr>
              <a:t>easures</a:t>
            </a:r>
            <a:endParaRPr lang="en-US"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5" name="Oval 34"/>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ectangle 37"/>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4215669426"/>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13"/>
          <p:cNvGraphicFramePr>
            <a:graphicFrameLocks/>
          </p:cNvGraphicFramePr>
          <p:nvPr>
            <p:custDataLst>
              <p:tags r:id="rId2"/>
            </p:custDataLst>
            <p:extLst>
              <p:ext uri="{D42A27DB-BD31-4B8C-83A1-F6EECF244321}">
                <p14:modId xmlns:p14="http://schemas.microsoft.com/office/powerpoint/2010/main" val="2222652802"/>
              </p:ext>
            </p:extLst>
          </p:nvPr>
        </p:nvGraphicFramePr>
        <p:xfrm>
          <a:off x="2986881" y="1901009"/>
          <a:ext cx="3441182" cy="2895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Title 15"/>
          <p:cNvSpPr>
            <a:spLocks noGrp="1"/>
          </p:cNvSpPr>
          <p:nvPr>
            <p:ph type="title"/>
          </p:nvPr>
        </p:nvSpPr>
        <p:spPr>
          <a:xfrm>
            <a:off x="320675" y="457200"/>
            <a:ext cx="5714206" cy="701998"/>
          </a:xfrm>
          <a:noFill/>
          <a:ln>
            <a:noFill/>
          </a:ln>
        </p:spPr>
        <p:txBody>
          <a:bodyPr vert="horz" wrap="square" lIns="81510" tIns="40755" rIns="81510" bIns="40755" numCol="1" anchor="t" anchorCtr="0" compatLnSpc="1">
            <a:prstTxWarp prst="textNoShape">
              <a:avLst/>
            </a:prstTxWarp>
          </a:bodyPr>
          <a:lstStyle/>
          <a:p>
            <a:pPr algn="l"/>
            <a:r>
              <a:rPr lang="en-US" sz="2800" b="1" dirty="0">
                <a:solidFill>
                  <a:srgbClr val="FA834E"/>
                </a:solidFill>
                <a:ea typeface="Open Sans Condensed Light" panose="020B0306030504020204" pitchFamily="34" charset="0"/>
                <a:cs typeface="Open Sans Condensed Light" panose="020B0306030504020204" pitchFamily="34" charset="0"/>
              </a:rPr>
              <a:t>Example:</a:t>
            </a:r>
            <a:r>
              <a:rPr lang="en-US" sz="2800" b="1" dirty="0">
                <a:solidFill>
                  <a:srgbClr val="4A72A8"/>
                </a:solidFill>
                <a:ea typeface="Open Sans Condensed" panose="020B0806030504020204" pitchFamily="34" charset="0"/>
                <a:cs typeface="Open Sans Condensed" panose="020B0806030504020204" pitchFamily="34" charset="0"/>
              </a:rPr>
              <a:t> Investigation Focus</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44481" y="1828800"/>
            <a:ext cx="2400016" cy="2977738"/>
          </a:xfrm>
          <a:prstGeom prst="rect">
            <a:avLst/>
          </a:prstGeom>
          <a:noFill/>
        </p:spPr>
        <p:txBody>
          <a:bodyPr wrap="none" rtlCol="0">
            <a:spAutoFit/>
          </a:bodyPr>
          <a:lstStyle/>
          <a:p>
            <a:pPr algn="l">
              <a:lnSpc>
                <a:spcPct val="250000"/>
              </a:lnSpc>
            </a:pPr>
            <a:r>
              <a:rPr lang="en-US" sz="1500" b="0" dirty="0">
                <a:solidFill>
                  <a:schemeClr val="tx1"/>
                </a:solidFill>
                <a:latin typeface="+mj-lt"/>
                <a:ea typeface="Open Sans Condensed" panose="020B0806030504020204" pitchFamily="34" charset="0"/>
                <a:cs typeface="Open Sans Condensed" panose="020B0806030504020204" pitchFamily="34" charset="0"/>
              </a:rPr>
              <a:t>Serious Injury or </a:t>
            </a:r>
            <a:r>
              <a:rPr lang="en-US" sz="1500" b="0" dirty="0" smtClean="0">
                <a:solidFill>
                  <a:schemeClr val="tx1"/>
                </a:solidFill>
                <a:latin typeface="+mj-lt"/>
                <a:ea typeface="Open Sans Condensed" panose="020B0806030504020204" pitchFamily="34" charset="0"/>
                <a:cs typeface="Open Sans Condensed" panose="020B0806030504020204" pitchFamily="34" charset="0"/>
              </a:rPr>
              <a:t>Fatality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Lost Time</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Medical Only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Near Misses</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Unsafe Behaviors/Hazards</a:t>
            </a:r>
            <a:endParaRPr lang="en-US" sz="1500" b="0" dirty="0">
              <a:solidFill>
                <a:schemeClr val="tx1"/>
              </a:solidFill>
              <a:latin typeface="+mj-lt"/>
              <a:ea typeface="Open Sans Condensed" panose="020B0806030504020204" pitchFamily="34" charset="0"/>
              <a:cs typeface="Open Sans Condensed" panose="020B0806030504020204" pitchFamily="34" charset="0"/>
            </a:endParaRPr>
          </a:p>
        </p:txBody>
      </p:sp>
      <p:cxnSp>
        <p:nvCxnSpPr>
          <p:cNvPr id="21" name="Straight Connector 20"/>
          <p:cNvCxnSpPr/>
          <p:nvPr/>
        </p:nvCxnSpPr>
        <p:spPr>
          <a:xfrm>
            <a:off x="4891881" y="2227313"/>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96681" y="2790258"/>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77681" y="3346987"/>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88701" y="3934816"/>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63481" y="4494653"/>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024212" y="4376714"/>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376357" y="4376714"/>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16287" y="3783326"/>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259287" y="3783326"/>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229775" y="3209465"/>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196681" y="3194586"/>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2" name="Multiply 1"/>
          <p:cNvSpPr/>
          <p:nvPr/>
        </p:nvSpPr>
        <p:spPr>
          <a:xfrm>
            <a:off x="4421087" y="2480650"/>
            <a:ext cx="617013" cy="597745"/>
          </a:xfrm>
          <a:prstGeom prst="mathMultiply">
            <a:avLst>
              <a:gd name="adj1" fmla="val 4695"/>
            </a:avLst>
          </a:prstGeom>
          <a:ln>
            <a:solidFill>
              <a:srgbClr val="CC4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Multiply 45"/>
          <p:cNvSpPr/>
          <p:nvPr/>
        </p:nvSpPr>
        <p:spPr>
          <a:xfrm>
            <a:off x="4421087" y="1877535"/>
            <a:ext cx="617013" cy="597745"/>
          </a:xfrm>
          <a:prstGeom prst="mathMultiply">
            <a:avLst>
              <a:gd name="adj1" fmla="val 4695"/>
            </a:avLst>
          </a:prstGeom>
          <a:ln>
            <a:solidFill>
              <a:srgbClr val="CC4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Oval 21"/>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Rectangle 25"/>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The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Investigation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4954566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21756" y="1371600"/>
            <a:ext cx="4886325" cy="3733800"/>
          </a:xfrm>
          <a:prstGeom prst="rect">
            <a:avLst/>
          </a:prstGeom>
        </p:spPr>
        <p:txBody>
          <a:bodyPr/>
          <a:lstStyle/>
          <a:p>
            <a:pPr marL="0" indent="0" eaLnBrk="1" hangingPunct="1">
              <a:spcBef>
                <a:spcPct val="0"/>
              </a:spcBef>
              <a:spcAft>
                <a:spcPts val="1000"/>
              </a:spcAft>
              <a:buClr>
                <a:schemeClr val="tx1"/>
              </a:buClr>
              <a:buNone/>
              <a:defRPr/>
            </a:pPr>
            <a:r>
              <a:rPr lang="en-US" sz="1500" b="1" dirty="0" smtClean="0">
                <a:solidFill>
                  <a:srgbClr val="333333"/>
                </a:solidFill>
                <a:latin typeface="+mj-lt"/>
                <a:ea typeface="Open Sans" panose="020B0606030504020204" pitchFamily="34" charset="0"/>
                <a:cs typeface="Open Sans" panose="020B0606030504020204" pitchFamily="34" charset="0"/>
              </a:rPr>
              <a:t>What you need to know:</a:t>
            </a:r>
            <a:endParaRPr lang="en-US" sz="1500" dirty="0">
              <a:solidFill>
                <a:srgbClr val="333333"/>
              </a:solidFill>
              <a:latin typeface="+mj-lt"/>
              <a:ea typeface="Open Sans" panose="020B0606030504020204" pitchFamily="34" charset="0"/>
              <a:cs typeface="Open Sans" panose="020B0606030504020204" pitchFamily="34" charset="0"/>
            </a:endParaRPr>
          </a:p>
          <a:p>
            <a:pPr marL="342900" indent="-342900">
              <a:spcBef>
                <a:spcPct val="0"/>
              </a:spcBef>
              <a:spcAft>
                <a:spcPts val="1500"/>
              </a:spcAft>
              <a:buClr>
                <a:schemeClr val="tx1"/>
              </a:buClr>
              <a:buFont typeface="+mj-lt"/>
              <a:buAutoNum type="arabicPeriod"/>
              <a:defRPr/>
            </a:pPr>
            <a:r>
              <a:rPr lang="en-US" altLang="en-US" sz="1500" dirty="0" smtClean="0">
                <a:solidFill>
                  <a:srgbClr val="333333"/>
                </a:solidFill>
                <a:latin typeface="+mj-lt"/>
                <a:ea typeface="Open Sans" panose="020B0606030504020204" pitchFamily="34" charset="0"/>
                <a:cs typeface="Open Sans" panose="020B0606030504020204" pitchFamily="34" charset="0"/>
              </a:rPr>
              <a:t>Analysis goals</a:t>
            </a:r>
            <a:endParaRPr lang="en-US" altLang="en-US" sz="1500" dirty="0">
              <a:solidFill>
                <a:srgbClr val="333333"/>
              </a:solidFill>
              <a:latin typeface="+mj-lt"/>
              <a:ea typeface="Open Sans" panose="020B0606030504020204" pitchFamily="34" charset="0"/>
              <a:cs typeface="Open Sans" panose="020B0606030504020204" pitchFamily="34" charset="0"/>
            </a:endParaRPr>
          </a:p>
          <a:p>
            <a:pPr marL="342900" indent="-342900">
              <a:spcBef>
                <a:spcPct val="0"/>
              </a:spcBef>
              <a:spcAft>
                <a:spcPts val="1500"/>
              </a:spcAft>
              <a:buClr>
                <a:schemeClr val="tx1"/>
              </a:buClr>
              <a:buFont typeface="+mj-lt"/>
              <a:buAutoNum type="arabicPeriod"/>
              <a:defRPr/>
            </a:pPr>
            <a:r>
              <a:rPr lang="en-US" sz="1500" dirty="0">
                <a:solidFill>
                  <a:srgbClr val="333333"/>
                </a:solidFill>
                <a:latin typeface="+mj-lt"/>
                <a:ea typeface="Open Sans" panose="020B0606030504020204" pitchFamily="34" charset="0"/>
                <a:cs typeface="Open Sans" panose="020B0606030504020204" pitchFamily="34" charset="0"/>
              </a:rPr>
              <a:t>Common </a:t>
            </a:r>
            <a:r>
              <a:rPr lang="en-US" sz="1500" dirty="0" smtClean="0">
                <a:solidFill>
                  <a:srgbClr val="333333"/>
                </a:solidFill>
                <a:latin typeface="+mj-lt"/>
                <a:ea typeface="Open Sans" panose="020B0606030504020204" pitchFamily="34" charset="0"/>
                <a:cs typeface="Open Sans" panose="020B0606030504020204" pitchFamily="34" charset="0"/>
              </a:rPr>
              <a:t>misconceptions</a:t>
            </a:r>
            <a:endParaRPr lang="en-US" sz="1500" dirty="0">
              <a:solidFill>
                <a:srgbClr val="333333"/>
              </a:solidFill>
              <a:latin typeface="+mj-lt"/>
              <a:ea typeface="Open Sans" panose="020B0606030504020204" pitchFamily="34" charset="0"/>
              <a:cs typeface="Open Sans" panose="020B0606030504020204" pitchFamily="34" charset="0"/>
            </a:endParaRPr>
          </a:p>
          <a:p>
            <a:pPr marL="342900" indent="-342900">
              <a:spcBef>
                <a:spcPct val="0"/>
              </a:spcBef>
              <a:spcAft>
                <a:spcPts val="1500"/>
              </a:spcAft>
              <a:buClr>
                <a:schemeClr val="tx1"/>
              </a:buClr>
              <a:buFont typeface="+mj-lt"/>
              <a:buAutoNum type="arabicPeriod"/>
              <a:defRPr/>
            </a:pPr>
            <a:r>
              <a:rPr lang="en-US" sz="1500" dirty="0" smtClean="0">
                <a:solidFill>
                  <a:srgbClr val="333333"/>
                </a:solidFill>
                <a:latin typeface="+mj-lt"/>
                <a:ea typeface="Open Sans" panose="020B0606030504020204" pitchFamily="34" charset="0"/>
                <a:cs typeface="Open Sans" panose="020B0606030504020204" pitchFamily="34" charset="0"/>
              </a:rPr>
              <a:t>Ishikawa diagrams</a:t>
            </a:r>
            <a:endParaRPr lang="en-US" sz="1500" dirty="0">
              <a:solidFill>
                <a:srgbClr val="333333"/>
              </a:solidFill>
              <a:latin typeface="+mj-lt"/>
              <a:ea typeface="Open Sans" panose="020B0606030504020204" pitchFamily="34" charset="0"/>
              <a:cs typeface="Open Sans" panose="020B0606030504020204" pitchFamily="34" charset="0"/>
            </a:endParaRPr>
          </a:p>
          <a:p>
            <a:pPr marL="342900" indent="-342900" eaLnBrk="1" hangingPunct="1">
              <a:spcBef>
                <a:spcPct val="0"/>
              </a:spcBef>
              <a:spcAft>
                <a:spcPts val="1500"/>
              </a:spcAft>
              <a:buClr>
                <a:schemeClr val="tx1"/>
              </a:buClr>
              <a:buFont typeface="+mj-lt"/>
              <a:buAutoNum type="arabicPeriod"/>
              <a:defRPr/>
            </a:pPr>
            <a:r>
              <a:rPr lang="en-US" sz="1500" dirty="0" smtClean="0">
                <a:solidFill>
                  <a:srgbClr val="333333"/>
                </a:solidFill>
                <a:latin typeface="+mj-lt"/>
                <a:ea typeface="Open Sans" panose="020B0606030504020204" pitchFamily="34" charset="0"/>
                <a:cs typeface="Open Sans" panose="020B0606030504020204" pitchFamily="34" charset="0"/>
              </a:rPr>
              <a:t>Why Method</a:t>
            </a:r>
          </a:p>
        </p:txBody>
      </p:sp>
      <p:sp>
        <p:nvSpPr>
          <p:cNvPr id="9" name="Title 1"/>
          <p:cNvSpPr txBox="1">
            <a:spLocks/>
          </p:cNvSpPr>
          <p:nvPr/>
        </p:nvSpPr>
        <p:spPr bwMode="auto">
          <a:xfrm>
            <a:off x="2606675" y="457200"/>
            <a:ext cx="7002463" cy="485775"/>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dirty="0" smtClean="0"/>
              <a:t>Analysis</a:t>
            </a:r>
            <a:endParaRPr lang="en-US" altLang="en-US" dirty="0"/>
          </a:p>
        </p:txBody>
      </p:sp>
      <p:cxnSp>
        <p:nvCxnSpPr>
          <p:cNvPr id="6" name="Straight Connector 5"/>
          <p:cNvCxnSpPr/>
          <p:nvPr/>
        </p:nvCxnSpPr>
        <p:spPr>
          <a:xfrm>
            <a:off x="2527021" y="533400"/>
            <a:ext cx="0" cy="502920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8207" y="-134005"/>
            <a:ext cx="2133600" cy="4401205"/>
          </a:xfrm>
          <a:prstGeom prst="rect">
            <a:avLst/>
          </a:prstGeom>
          <a:noFill/>
        </p:spPr>
        <p:txBody>
          <a:bodyPr wrap="square" rtlCol="0">
            <a:spAutoFit/>
          </a:bodyPr>
          <a:lstStyle/>
          <a:p>
            <a:r>
              <a:rPr lang="en-US" sz="28000" dirty="0" smtClean="0">
                <a:solidFill>
                  <a:srgbClr val="FA834E"/>
                </a:solidFill>
              </a:rPr>
              <a:t>4</a:t>
            </a:r>
            <a:endParaRPr lang="en-US" sz="28000" dirty="0">
              <a:solidFill>
                <a:srgbClr val="FA834E"/>
              </a:solidFill>
            </a:endParaRPr>
          </a:p>
        </p:txBody>
      </p:sp>
    </p:spTree>
    <p:extLst>
      <p:ext uri="{BB962C8B-B14F-4D97-AF65-F5344CB8AC3E}">
        <p14:creationId xmlns:p14="http://schemas.microsoft.com/office/powerpoint/2010/main" val="2146801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12737" y="1381125"/>
            <a:ext cx="5493544" cy="2362200"/>
          </a:xfrm>
          <a:prstGeom prst="rect">
            <a:avLst/>
          </a:prstGeom>
        </p:spPr>
        <p:txBody>
          <a:bodyPr/>
          <a:lstStyle/>
          <a:p>
            <a:pPr marL="0" indent="0">
              <a:spcBef>
                <a:spcPct val="0"/>
              </a:spcBef>
              <a:spcAft>
                <a:spcPts val="2000"/>
              </a:spcAft>
              <a:buNone/>
            </a:pPr>
            <a:r>
              <a:rPr lang="en-US" altLang="en-US" sz="1300" dirty="0" smtClean="0">
                <a:solidFill>
                  <a:srgbClr val="333333"/>
                </a:solidFill>
                <a:latin typeface="+mj-lt"/>
                <a:ea typeface="Open Sans" panose="020B0606030504020204" pitchFamily="34" charset="0"/>
                <a:cs typeface="Open Sans" panose="020B0606030504020204" pitchFamily="34" charset="0"/>
              </a:rPr>
              <a:t>Once all the data pertaining to the incident has been gathered, it must be reviewed for clues as to what caused the accident.</a:t>
            </a:r>
          </a:p>
          <a:p>
            <a:pPr marL="0" indent="0">
              <a:spcBef>
                <a:spcPct val="0"/>
              </a:spcBef>
              <a:spcAft>
                <a:spcPts val="1000"/>
              </a:spcAft>
              <a:buNone/>
            </a:pPr>
            <a:r>
              <a:rPr lang="en-US" altLang="en-US" sz="1300" b="1" dirty="0" smtClean="0">
                <a:solidFill>
                  <a:srgbClr val="DA5500"/>
                </a:solidFill>
                <a:latin typeface="+mj-lt"/>
                <a:ea typeface="Open Sans" panose="020B0606030504020204" pitchFamily="34" charset="0"/>
                <a:cs typeface="Open Sans" panose="020B0606030504020204" pitchFamily="34" charset="0"/>
              </a:rPr>
              <a:t>A thorough analysis should:</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Seek to identify all </a:t>
            </a:r>
            <a:r>
              <a:rPr lang="en-US" altLang="en-US" sz="1300" b="1" dirty="0" smtClean="0">
                <a:solidFill>
                  <a:srgbClr val="333333"/>
                </a:solidFill>
                <a:latin typeface="+mj-lt"/>
                <a:ea typeface="Open Sans" panose="020B0606030504020204" pitchFamily="34" charset="0"/>
                <a:cs typeface="Open Sans" panose="020B0606030504020204" pitchFamily="34" charset="0"/>
              </a:rPr>
              <a:t>root causes </a:t>
            </a:r>
            <a:r>
              <a:rPr lang="en-US" altLang="en-US" sz="1300" dirty="0" smtClean="0">
                <a:solidFill>
                  <a:srgbClr val="333333"/>
                </a:solidFill>
                <a:latin typeface="+mj-lt"/>
                <a:ea typeface="Open Sans" panose="020B0606030504020204" pitchFamily="34" charset="0"/>
                <a:cs typeface="Open Sans" panose="020B0606030504020204" pitchFamily="34" charset="0"/>
              </a:rPr>
              <a:t>of the accident.</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Identify any possible contributory factors.</a:t>
            </a:r>
          </a:p>
          <a:p>
            <a:pPr marL="342900" indent="-342900">
              <a:spcBef>
                <a:spcPct val="0"/>
              </a:spcBef>
              <a:spcAft>
                <a:spcPts val="20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Determine actions to eliminate all causes.</a:t>
            </a:r>
          </a:p>
          <a:p>
            <a:pPr marL="0" indent="0">
              <a:spcBef>
                <a:spcPct val="0"/>
              </a:spcBef>
              <a:spcAft>
                <a:spcPts val="1300"/>
              </a:spcAft>
              <a:buNone/>
            </a:pPr>
            <a:endParaRPr lang="en-US" altLang="en-US" sz="1300" dirty="0">
              <a:solidFill>
                <a:srgbClr val="333333"/>
              </a:solidFill>
              <a:latin typeface="+mj-lt"/>
              <a:ea typeface="Open Sans" panose="020B0606030504020204" pitchFamily="34" charset="0"/>
              <a:cs typeface="Open Sans" panose="020B0606030504020204" pitchFamily="34" charset="0"/>
            </a:endParaRPr>
          </a:p>
          <a:p>
            <a:pPr marL="0" indent="0">
              <a:spcBef>
                <a:spcPct val="0"/>
              </a:spcBef>
              <a:spcAft>
                <a:spcPts val="1300"/>
              </a:spcAft>
              <a:buNone/>
            </a:pPr>
            <a:endParaRPr lang="en-US" altLang="en-US" sz="1300" dirty="0" smtClean="0">
              <a:solidFill>
                <a:srgbClr val="333333"/>
              </a:solidFill>
              <a:latin typeface="+mj-lt"/>
              <a:ea typeface="Open Sans" panose="020B0606030504020204" pitchFamily="34" charset="0"/>
              <a:cs typeface="Open Sans" panose="020B0606030504020204" pitchFamily="34" charset="0"/>
            </a:endParaRPr>
          </a:p>
        </p:txBody>
      </p:sp>
      <p:sp>
        <p:nvSpPr>
          <p:cNvPr id="8" name="Title 1"/>
          <p:cNvSpPr txBox="1">
            <a:spLocks/>
          </p:cNvSpPr>
          <p:nvPr/>
        </p:nvSpPr>
        <p:spPr bwMode="auto">
          <a:xfrm>
            <a:off x="345281" y="457200"/>
            <a:ext cx="7002463" cy="457199"/>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Analysis Goals</a:t>
            </a:r>
            <a:endParaRPr lang="en-US" altLang="en-US" sz="2800" dirty="0">
              <a:ea typeface="Open Sans Condensed" panose="020B0806030504020204" pitchFamily="34" charset="0"/>
              <a:cs typeface="Open Sans Condensed" panose="020B0806030504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656" r="30426" b="809"/>
          <a:stretch/>
        </p:blipFill>
        <p:spPr>
          <a:xfrm>
            <a:off x="6415881" y="28575"/>
            <a:ext cx="3363913" cy="5838825"/>
          </a:xfrm>
          <a:prstGeom prst="rect">
            <a:avLst/>
          </a:prstGeom>
        </p:spPr>
      </p:pic>
      <p:cxnSp>
        <p:nvCxnSpPr>
          <p:cNvPr id="7" name="Straight Connector 6"/>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4</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Analysis</a:t>
            </a:r>
          </a:p>
        </p:txBody>
      </p:sp>
    </p:spTree>
    <p:extLst>
      <p:ext uri="{BB962C8B-B14F-4D97-AF65-F5344CB8AC3E}">
        <p14:creationId xmlns:p14="http://schemas.microsoft.com/office/powerpoint/2010/main" val="2936386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30200" y="1371600"/>
            <a:ext cx="6010275" cy="1927225"/>
          </a:xfrm>
          <a:prstGeom prst="rect">
            <a:avLst/>
          </a:prstGeom>
        </p:spPr>
        <p:txBody>
          <a:bodyPr/>
          <a:lstStyle/>
          <a:p>
            <a:pPr marL="0" indent="0">
              <a:spcBef>
                <a:spcPct val="0"/>
              </a:spcBef>
              <a:spcAft>
                <a:spcPts val="1300"/>
              </a:spcAft>
              <a:buNone/>
            </a:pPr>
            <a:r>
              <a:rPr lang="en-US" altLang="en-US" sz="1300" b="1" dirty="0" smtClean="0">
                <a:solidFill>
                  <a:srgbClr val="DA5500"/>
                </a:solidFill>
                <a:latin typeface="+mj-lt"/>
                <a:ea typeface="Open Sans" panose="020B0606030504020204" pitchFamily="34" charset="0"/>
                <a:cs typeface="Open Sans" panose="020B0606030504020204" pitchFamily="34" charset="0"/>
              </a:rPr>
              <a:t>Avoid making these assumptions:</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There can only be one true cause and solution for the accident.</a:t>
            </a:r>
            <a:endParaRPr lang="en-US" altLang="en-US" sz="1300" dirty="0">
              <a:solidFill>
                <a:srgbClr val="333333"/>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Incidents only occur when rules are broken.</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Someone must be held accountable.</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Given </a:t>
            </a:r>
            <a:r>
              <a:rPr lang="en-US" altLang="en-US" sz="1300" dirty="0">
                <a:solidFill>
                  <a:srgbClr val="333333"/>
                </a:solidFill>
                <a:latin typeface="+mj-lt"/>
                <a:ea typeface="Open Sans" panose="020B0606030504020204" pitchFamily="34" charset="0"/>
                <a:cs typeface="Open Sans" panose="020B0606030504020204" pitchFamily="34" charset="0"/>
              </a:rPr>
              <a:t>the same set of facts, everyone will come to the same conclusion</a:t>
            </a:r>
            <a:r>
              <a:rPr lang="en-US" altLang="en-US" sz="1300" dirty="0" smtClean="0">
                <a:solidFill>
                  <a:srgbClr val="333333"/>
                </a:solidFill>
                <a:latin typeface="+mj-lt"/>
                <a:ea typeface="Open Sans" panose="020B0606030504020204" pitchFamily="34" charset="0"/>
                <a:cs typeface="Open Sans" panose="020B0606030504020204" pitchFamily="34" charset="0"/>
              </a:rPr>
              <a:t>.</a:t>
            </a:r>
          </a:p>
        </p:txBody>
      </p:sp>
      <p:sp>
        <p:nvSpPr>
          <p:cNvPr id="8" name="Title 1"/>
          <p:cNvSpPr txBox="1">
            <a:spLocks/>
          </p:cNvSpPr>
          <p:nvPr/>
        </p:nvSpPr>
        <p:spPr bwMode="auto">
          <a:xfrm>
            <a:off x="330200" y="466725"/>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Common </a:t>
            </a:r>
            <a:r>
              <a:rPr lang="en-US" altLang="en-US" sz="2800" dirty="0">
                <a:ea typeface="Open Sans Condensed" panose="020B0806030504020204" pitchFamily="34" charset="0"/>
                <a:cs typeface="Open Sans Condensed" panose="020B0806030504020204" pitchFamily="34" charset="0"/>
              </a:rPr>
              <a:t>Misconceptions</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2411" r="13468"/>
          <a:stretch/>
        </p:blipFill>
        <p:spPr>
          <a:xfrm flipH="1">
            <a:off x="6415881" y="1219200"/>
            <a:ext cx="3367882" cy="4667250"/>
          </a:xfrm>
          <a:prstGeom prst="rect">
            <a:avLst/>
          </a:prstGeom>
        </p:spPr>
      </p:pic>
      <p:cxnSp>
        <p:nvCxnSpPr>
          <p:cNvPr id="9" name="Straight Connector 8"/>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4</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Analysis</a:t>
            </a:r>
          </a:p>
        </p:txBody>
      </p:sp>
    </p:spTree>
    <p:extLst>
      <p:ext uri="{BB962C8B-B14F-4D97-AF65-F5344CB8AC3E}">
        <p14:creationId xmlns:p14="http://schemas.microsoft.com/office/powerpoint/2010/main" val="1128781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15118" y="1371600"/>
            <a:ext cx="3890963" cy="4267200"/>
          </a:xfrm>
          <a:prstGeom prst="rect">
            <a:avLst/>
          </a:prstGeom>
        </p:spPr>
        <p:txBody>
          <a:bodyPr/>
          <a:lstStyle/>
          <a:p>
            <a:pPr marL="0" indent="0">
              <a:spcBef>
                <a:spcPct val="0"/>
              </a:spcBef>
              <a:spcAft>
                <a:spcPts val="1300"/>
              </a:spcAft>
              <a:buNone/>
            </a:pPr>
            <a:r>
              <a:rPr lang="en-US" altLang="en-US" sz="1300" dirty="0" smtClean="0">
                <a:solidFill>
                  <a:srgbClr val="333333"/>
                </a:solidFill>
                <a:latin typeface="+mj-lt"/>
                <a:ea typeface="Open Sans" panose="020B0606030504020204" pitchFamily="34" charset="0"/>
                <a:cs typeface="Open Sans" panose="020B0606030504020204" pitchFamily="34" charset="0"/>
              </a:rPr>
              <a:t>Ishikawa or </a:t>
            </a:r>
            <a:r>
              <a:rPr lang="en-US" altLang="en-US" sz="1300" b="1" dirty="0" smtClean="0">
                <a:solidFill>
                  <a:srgbClr val="333333"/>
                </a:solidFill>
                <a:latin typeface="+mj-lt"/>
                <a:ea typeface="Open Sans" panose="020B0606030504020204" pitchFamily="34" charset="0"/>
                <a:cs typeface="Open Sans" panose="020B0606030504020204" pitchFamily="34" charset="0"/>
              </a:rPr>
              <a:t>fishbone</a:t>
            </a:r>
            <a:r>
              <a:rPr lang="en-US" altLang="en-US" sz="1300" dirty="0" smtClean="0">
                <a:solidFill>
                  <a:srgbClr val="333333"/>
                </a:solidFill>
                <a:latin typeface="+mj-lt"/>
                <a:ea typeface="Open Sans" panose="020B0606030504020204" pitchFamily="34" charset="0"/>
                <a:cs typeface="Open Sans" panose="020B0606030504020204" pitchFamily="34" charset="0"/>
              </a:rPr>
              <a:t> diagrams help to identify potential factors contributing to the incident.</a:t>
            </a:r>
          </a:p>
          <a:p>
            <a:pPr marL="0" indent="0">
              <a:spcBef>
                <a:spcPct val="0"/>
              </a:spcBef>
              <a:spcAft>
                <a:spcPts val="2000"/>
              </a:spcAft>
              <a:buNone/>
            </a:pPr>
            <a:r>
              <a:rPr lang="en-US" altLang="en-US" sz="1300" dirty="0">
                <a:solidFill>
                  <a:srgbClr val="333333"/>
                </a:solidFill>
                <a:latin typeface="+mj-lt"/>
                <a:ea typeface="Open Sans" panose="020B0606030504020204" pitchFamily="34" charset="0"/>
                <a:cs typeface="Open Sans" panose="020B0606030504020204" pitchFamily="34" charset="0"/>
              </a:rPr>
              <a:t>The diagram allows you to break </a:t>
            </a:r>
            <a:r>
              <a:rPr lang="en-US" altLang="en-US" sz="1300" dirty="0" smtClean="0">
                <a:solidFill>
                  <a:srgbClr val="333333"/>
                </a:solidFill>
                <a:latin typeface="+mj-lt"/>
                <a:ea typeface="Open Sans" panose="020B0606030504020204" pitchFamily="34" charset="0"/>
                <a:cs typeface="Open Sans" panose="020B0606030504020204" pitchFamily="34" charset="0"/>
              </a:rPr>
              <a:t>down your organization into </a:t>
            </a:r>
            <a:r>
              <a:rPr lang="en-US" altLang="en-US" sz="1300" dirty="0">
                <a:solidFill>
                  <a:srgbClr val="333333"/>
                </a:solidFill>
                <a:latin typeface="+mj-lt"/>
                <a:ea typeface="Open Sans" panose="020B0606030504020204" pitchFamily="34" charset="0"/>
                <a:cs typeface="Open Sans" panose="020B0606030504020204" pitchFamily="34" charset="0"/>
              </a:rPr>
              <a:t>different categories, including equipment used and procedures followed. Then you can brainstorm possible causes for the incident for each category. </a:t>
            </a:r>
          </a:p>
          <a:p>
            <a:pPr marL="0" indent="0">
              <a:spcBef>
                <a:spcPct val="0"/>
              </a:spcBef>
              <a:spcAft>
                <a:spcPts val="1000"/>
              </a:spcAft>
              <a:buNone/>
            </a:pPr>
            <a:r>
              <a:rPr lang="en-US" altLang="en-US" sz="1300" b="1" dirty="0">
                <a:solidFill>
                  <a:srgbClr val="DA5500"/>
                </a:solidFill>
                <a:latin typeface="+mj-lt"/>
                <a:ea typeface="Open Sans" panose="020B0606030504020204" pitchFamily="34" charset="0"/>
                <a:cs typeface="Open Sans" panose="020B0606030504020204" pitchFamily="34" charset="0"/>
              </a:rPr>
              <a:t>For example, if machine failure was involved in the incident:</a:t>
            </a:r>
          </a:p>
          <a:p>
            <a:pPr marL="341313" indent="-341313">
              <a:spcBef>
                <a:spcPct val="0"/>
              </a:spcBef>
              <a:spcAft>
                <a:spcPts val="1000"/>
              </a:spcAft>
            </a:pPr>
            <a:r>
              <a:rPr lang="en-US" altLang="en-US" sz="1300" dirty="0">
                <a:solidFill>
                  <a:srgbClr val="333333"/>
                </a:solidFill>
                <a:latin typeface="+mj-lt"/>
                <a:ea typeface="Open Sans" panose="020B0606030504020204" pitchFamily="34" charset="0"/>
                <a:cs typeface="Open Sans" panose="020B0606030504020204" pitchFamily="34" charset="0"/>
              </a:rPr>
              <a:t>Was the operator sufficiently trained to use the machine correctly? </a:t>
            </a:r>
          </a:p>
          <a:p>
            <a:pPr marL="341313" indent="-341313">
              <a:spcBef>
                <a:spcPct val="0"/>
              </a:spcBef>
              <a:spcAft>
                <a:spcPts val="1000"/>
              </a:spcAft>
            </a:pPr>
            <a:r>
              <a:rPr lang="en-US" altLang="en-US" sz="1300" dirty="0">
                <a:solidFill>
                  <a:srgbClr val="333333"/>
                </a:solidFill>
                <a:latin typeface="+mj-lt"/>
                <a:ea typeface="Open Sans" panose="020B0606030504020204" pitchFamily="34" charset="0"/>
                <a:cs typeface="Open Sans" panose="020B0606030504020204" pitchFamily="34" charset="0"/>
              </a:rPr>
              <a:t>Was the maintenance schedule for the machine correctly followed? </a:t>
            </a:r>
          </a:p>
          <a:p>
            <a:pPr marL="341313" indent="-341313">
              <a:spcBef>
                <a:spcPct val="0"/>
              </a:spcBef>
              <a:spcAft>
                <a:spcPts val="1300"/>
              </a:spcAft>
            </a:pPr>
            <a:r>
              <a:rPr lang="en-US" altLang="en-US" sz="1300" dirty="0">
                <a:solidFill>
                  <a:srgbClr val="333333"/>
                </a:solidFill>
                <a:latin typeface="+mj-lt"/>
                <a:ea typeface="Open Sans" panose="020B0606030504020204" pitchFamily="34" charset="0"/>
                <a:cs typeface="Open Sans" panose="020B0606030504020204" pitchFamily="34" charset="0"/>
              </a:rPr>
              <a:t>Was the operator or machine negatively affected by environmental factors?</a:t>
            </a:r>
          </a:p>
        </p:txBody>
      </p:sp>
      <p:sp>
        <p:nvSpPr>
          <p:cNvPr id="8" name="Title 1"/>
          <p:cNvSpPr txBox="1">
            <a:spLocks/>
          </p:cNvSpPr>
          <p:nvPr/>
        </p:nvSpPr>
        <p:spPr bwMode="auto">
          <a:xfrm>
            <a:off x="320675" y="457200"/>
            <a:ext cx="7002463" cy="4857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Ishikawa </a:t>
            </a:r>
            <a:r>
              <a:rPr lang="en-US" altLang="en-US" sz="2800" dirty="0">
                <a:ea typeface="Open Sans Condensed" panose="020B0806030504020204" pitchFamily="34" charset="0"/>
                <a:cs typeface="Open Sans Condensed" panose="020B0806030504020204" pitchFamily="34" charset="0"/>
              </a:rPr>
              <a:t>(Fishbone) Diagrams</a:t>
            </a:r>
          </a:p>
        </p:txBody>
      </p:sp>
      <p:cxnSp>
        <p:nvCxnSpPr>
          <p:cNvPr id="6" name="Straight Connector 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675" y="1143000"/>
            <a:ext cx="4762500" cy="4276725"/>
          </a:xfrm>
          <a:prstGeom prst="rect">
            <a:avLst/>
          </a:prstGeom>
        </p:spPr>
      </p:pic>
      <p:sp>
        <p:nvSpPr>
          <p:cNvPr id="10" name="Oval 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4</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Analysis</a:t>
            </a:r>
          </a:p>
        </p:txBody>
      </p:sp>
    </p:spTree>
    <p:extLst>
      <p:ext uri="{BB962C8B-B14F-4D97-AF65-F5344CB8AC3E}">
        <p14:creationId xmlns:p14="http://schemas.microsoft.com/office/powerpoint/2010/main" val="2494405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763384" y="2365251"/>
            <a:ext cx="2195297" cy="3121149"/>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Rectangle 15"/>
          <p:cNvSpPr/>
          <p:nvPr/>
        </p:nvSpPr>
        <p:spPr>
          <a:xfrm>
            <a:off x="6506584" y="2365251"/>
            <a:ext cx="2195297" cy="3121149"/>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Rectangle 1"/>
          <p:cNvSpPr/>
          <p:nvPr/>
        </p:nvSpPr>
        <p:spPr>
          <a:xfrm>
            <a:off x="1005681" y="2365251"/>
            <a:ext cx="2195298" cy="3121149"/>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Rectangle 16"/>
          <p:cNvSpPr/>
          <p:nvPr/>
        </p:nvSpPr>
        <p:spPr>
          <a:xfrm>
            <a:off x="3763383" y="2362200"/>
            <a:ext cx="2195298" cy="606549"/>
          </a:xfrm>
          <a:prstGeom prst="rect">
            <a:avLst/>
          </a:prstGeom>
          <a:solidFill>
            <a:srgbClr val="4A7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6506583" y="2362200"/>
            <a:ext cx="2195298" cy="606549"/>
          </a:xfrm>
          <a:prstGeom prst="rect">
            <a:avLst/>
          </a:prstGeom>
          <a:solidFill>
            <a:srgbClr val="4A7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p:cNvSpPr/>
          <p:nvPr/>
        </p:nvSpPr>
        <p:spPr>
          <a:xfrm>
            <a:off x="1005681" y="2362200"/>
            <a:ext cx="2195298" cy="606549"/>
          </a:xfrm>
          <a:prstGeom prst="rect">
            <a:avLst/>
          </a:prstGeom>
          <a:solidFill>
            <a:srgbClr val="4A7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771" name="Content Placeholder 2"/>
          <p:cNvSpPr>
            <a:spLocks noGrp="1"/>
          </p:cNvSpPr>
          <p:nvPr>
            <p:ph idx="1"/>
          </p:nvPr>
        </p:nvSpPr>
        <p:spPr>
          <a:xfrm>
            <a:off x="1214064" y="2362200"/>
            <a:ext cx="1879600" cy="724208"/>
          </a:xfrm>
        </p:spPr>
        <p:txBody>
          <a:bodyPr/>
          <a:lstStyle/>
          <a:p>
            <a:pPr marL="0" indent="0">
              <a:spcBef>
                <a:spcPct val="0"/>
              </a:spcBef>
              <a:spcAft>
                <a:spcPts val="1000"/>
              </a:spcAft>
              <a:buNone/>
            </a:pPr>
            <a:r>
              <a:rPr lang="en-US" altLang="en-US" sz="1600" b="1" dirty="0" smtClean="0">
                <a:solidFill>
                  <a:schemeClr val="bg1"/>
                </a:solidFill>
                <a:latin typeface="+mj-lt"/>
                <a:ea typeface="Open Sans Condensed" panose="020B0806030504020204" pitchFamily="34" charset="0"/>
                <a:cs typeface="Open Sans Condensed" panose="020B0806030504020204" pitchFamily="34" charset="0"/>
              </a:rPr>
              <a:t>5 M’s for manufacturing:</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p:txBody>
      </p:sp>
      <p:sp>
        <p:nvSpPr>
          <p:cNvPr id="8" name="Title 1"/>
          <p:cNvSpPr txBox="1">
            <a:spLocks/>
          </p:cNvSpPr>
          <p:nvPr/>
        </p:nvSpPr>
        <p:spPr bwMode="auto">
          <a:xfrm>
            <a:off x="315119" y="457200"/>
            <a:ext cx="7002463" cy="538648"/>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Ishikawa </a:t>
            </a:r>
            <a:r>
              <a:rPr lang="en-US" altLang="en-US" sz="2800" dirty="0">
                <a:ea typeface="Open Sans Condensed" panose="020B0806030504020204" pitchFamily="34" charset="0"/>
                <a:cs typeface="Open Sans Condensed" panose="020B0806030504020204" pitchFamily="34" charset="0"/>
              </a:rPr>
              <a:t>(Fishbone) Diagrams</a:t>
            </a:r>
          </a:p>
        </p:txBody>
      </p:sp>
      <p:sp>
        <p:nvSpPr>
          <p:cNvPr id="10" name="Content Placeholder 2"/>
          <p:cNvSpPr txBox="1">
            <a:spLocks/>
          </p:cNvSpPr>
          <p:nvPr/>
        </p:nvSpPr>
        <p:spPr bwMode="auto">
          <a:xfrm>
            <a:off x="3938009" y="2362200"/>
            <a:ext cx="1895475" cy="72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10" tIns="40755" rIns="81510" bIns="40755" numCol="1" anchor="t" anchorCtr="0" compatLnSpc="1">
            <a:prstTxWarp prst="textNoShape">
              <a:avLst/>
            </a:prstTxWarp>
          </a:bodyPr>
          <a:lstStyle>
            <a:lvl1pPr marL="390822" indent="-390822" algn="l" rtl="0" eaLnBrk="1" fontAlgn="base" hangingPunct="1">
              <a:spcBef>
                <a:spcPct val="20000"/>
              </a:spcBef>
              <a:spcAft>
                <a:spcPct val="0"/>
              </a:spcAft>
              <a:buChar char="•"/>
              <a:defRPr sz="2042">
                <a:solidFill>
                  <a:srgbClr val="3D3D3D"/>
                </a:solidFill>
                <a:latin typeface="+mn-lt"/>
                <a:ea typeface="+mn-ea"/>
                <a:cs typeface="+mn-cs"/>
              </a:defRPr>
            </a:lvl1pPr>
            <a:lvl2pPr marL="779842" indent="-389020" algn="l" rtl="0" eaLnBrk="1" fontAlgn="base" hangingPunct="1">
              <a:spcBef>
                <a:spcPct val="20000"/>
              </a:spcBef>
              <a:spcAft>
                <a:spcPct val="0"/>
              </a:spcAft>
              <a:buChar char="–"/>
              <a:defRPr sz="2042">
                <a:solidFill>
                  <a:srgbClr val="3D3D3D"/>
                </a:solidFill>
                <a:latin typeface="+mn-lt"/>
                <a:cs typeface="+mn-cs"/>
              </a:defRPr>
            </a:lvl2pPr>
            <a:lvl3pPr marL="1155908" indent="-231182" algn="l" rtl="0" eaLnBrk="1" fontAlgn="base" hangingPunct="1">
              <a:spcBef>
                <a:spcPct val="20000"/>
              </a:spcBef>
              <a:spcAft>
                <a:spcPct val="0"/>
              </a:spcAft>
              <a:buChar char="•"/>
              <a:defRPr sz="2042">
                <a:solidFill>
                  <a:srgbClr val="3D3D3D"/>
                </a:solidFill>
                <a:latin typeface="+mn-lt"/>
                <a:cs typeface="+mn-cs"/>
              </a:defRPr>
            </a:lvl3pPr>
            <a:lvl4pPr marL="1618271" indent="-231182" algn="l" rtl="0" eaLnBrk="1" fontAlgn="base" hangingPunct="1">
              <a:spcBef>
                <a:spcPct val="20000"/>
              </a:spcBef>
              <a:spcAft>
                <a:spcPct val="0"/>
              </a:spcAft>
              <a:buChar char="–"/>
              <a:defRPr sz="2042">
                <a:solidFill>
                  <a:srgbClr val="3D3D3D"/>
                </a:solidFill>
                <a:latin typeface="+mn-lt"/>
                <a:cs typeface="+mn-cs"/>
              </a:defRPr>
            </a:lvl4pPr>
            <a:lvl5pPr marL="2080634" indent="-231182" algn="l" rtl="0" eaLnBrk="1" fontAlgn="base" hangingPunct="1">
              <a:spcBef>
                <a:spcPct val="20000"/>
              </a:spcBef>
              <a:spcAft>
                <a:spcPct val="0"/>
              </a:spcAft>
              <a:buChar char="»"/>
              <a:defRPr sz="2042">
                <a:solidFill>
                  <a:srgbClr val="3D3D3D"/>
                </a:solidFill>
                <a:latin typeface="+mn-lt"/>
                <a:cs typeface="+mn-cs"/>
              </a:defRPr>
            </a:lvl5pPr>
            <a:lvl6pPr marL="2542998" indent="-231182" algn="l" rtl="0" eaLnBrk="1" fontAlgn="base" hangingPunct="1">
              <a:spcBef>
                <a:spcPct val="20000"/>
              </a:spcBef>
              <a:spcAft>
                <a:spcPct val="0"/>
              </a:spcAft>
              <a:buChar char="»"/>
              <a:defRPr sz="2042">
                <a:solidFill>
                  <a:schemeClr val="tx1"/>
                </a:solidFill>
                <a:latin typeface="+mn-lt"/>
                <a:cs typeface="+mn-cs"/>
              </a:defRPr>
            </a:lvl6pPr>
            <a:lvl7pPr marL="3005362" indent="-231182" algn="l" rtl="0" eaLnBrk="1" fontAlgn="base" hangingPunct="1">
              <a:spcBef>
                <a:spcPct val="20000"/>
              </a:spcBef>
              <a:spcAft>
                <a:spcPct val="0"/>
              </a:spcAft>
              <a:buChar char="»"/>
              <a:defRPr sz="2042">
                <a:solidFill>
                  <a:schemeClr val="tx1"/>
                </a:solidFill>
                <a:latin typeface="+mn-lt"/>
                <a:cs typeface="+mn-cs"/>
              </a:defRPr>
            </a:lvl7pPr>
            <a:lvl8pPr marL="3467725" indent="-231182" algn="l" rtl="0" eaLnBrk="1" fontAlgn="base" hangingPunct="1">
              <a:spcBef>
                <a:spcPct val="20000"/>
              </a:spcBef>
              <a:spcAft>
                <a:spcPct val="0"/>
              </a:spcAft>
              <a:buChar char="»"/>
              <a:defRPr sz="2042">
                <a:solidFill>
                  <a:schemeClr val="tx1"/>
                </a:solidFill>
                <a:latin typeface="+mn-lt"/>
                <a:cs typeface="+mn-cs"/>
              </a:defRPr>
            </a:lvl8pPr>
            <a:lvl9pPr marL="3930088" indent="-231182" algn="l" rtl="0" eaLnBrk="1" fontAlgn="base" hangingPunct="1">
              <a:spcBef>
                <a:spcPct val="20000"/>
              </a:spcBef>
              <a:spcAft>
                <a:spcPct val="0"/>
              </a:spcAft>
              <a:buChar char="»"/>
              <a:defRPr sz="2042">
                <a:solidFill>
                  <a:schemeClr val="tx1"/>
                </a:solidFill>
                <a:latin typeface="+mn-lt"/>
                <a:cs typeface="+mn-cs"/>
              </a:defRPr>
            </a:lvl9pPr>
          </a:lstStyle>
          <a:p>
            <a:pPr marL="0" indent="0">
              <a:spcBef>
                <a:spcPct val="0"/>
              </a:spcBef>
              <a:spcAft>
                <a:spcPts val="1000"/>
              </a:spcAft>
              <a:buNone/>
            </a:pPr>
            <a:r>
              <a:rPr lang="en-US" altLang="en-US" sz="1600" dirty="0">
                <a:solidFill>
                  <a:schemeClr val="bg1"/>
                </a:solidFill>
                <a:latin typeface="+mj-lt"/>
                <a:ea typeface="Open Sans Condensed" panose="020B0806030504020204" pitchFamily="34" charset="0"/>
                <a:cs typeface="Open Sans Condensed" panose="020B0806030504020204" pitchFamily="34" charset="0"/>
              </a:rPr>
              <a:t>5 </a:t>
            </a:r>
            <a:r>
              <a:rPr lang="en-US" altLang="en-US" sz="1600" dirty="0" smtClean="0">
                <a:solidFill>
                  <a:schemeClr val="bg1"/>
                </a:solidFill>
                <a:latin typeface="+mj-lt"/>
                <a:ea typeface="Open Sans Condensed" panose="020B0806030504020204" pitchFamily="34" charset="0"/>
                <a:cs typeface="Open Sans Condensed" panose="020B0806030504020204" pitchFamily="34" charset="0"/>
              </a:rPr>
              <a:t>S’s </a:t>
            </a:r>
            <a:r>
              <a:rPr lang="en-US" altLang="en-US" sz="1600" dirty="0">
                <a:solidFill>
                  <a:schemeClr val="bg1"/>
                </a:solidFill>
                <a:latin typeface="+mj-lt"/>
                <a:ea typeface="Open Sans Condensed" panose="020B0806030504020204" pitchFamily="34" charset="0"/>
                <a:cs typeface="Open Sans Condensed" panose="020B0806030504020204" pitchFamily="34" charset="0"/>
              </a:rPr>
              <a:t>for the service industry</a:t>
            </a:r>
            <a:r>
              <a:rPr lang="en-US" altLang="en-US" sz="1600" dirty="0" smtClean="0">
                <a:solidFill>
                  <a:schemeClr val="bg1"/>
                </a:solidFill>
                <a:latin typeface="+mj-lt"/>
                <a:ea typeface="Open Sans Condensed" panose="020B0806030504020204" pitchFamily="34" charset="0"/>
                <a:cs typeface="Open Sans Condensed" panose="020B0806030504020204" pitchFamily="34" charset="0"/>
              </a:rPr>
              <a:t>:</a:t>
            </a:r>
            <a:endParaRPr lang="en-US" altLang="en-US" sz="1300" b="0" dirty="0">
              <a:solidFill>
                <a:srgbClr val="333333"/>
              </a:solidFill>
              <a:latin typeface="+mj-lt"/>
              <a:ea typeface="Open Sans" panose="020B0606030504020204" pitchFamily="34" charset="0"/>
              <a:cs typeface="Open Sans" panose="020B0606030504020204" pitchFamily="34" charset="0"/>
            </a:endParaRPr>
          </a:p>
        </p:txBody>
      </p:sp>
      <p:sp>
        <p:nvSpPr>
          <p:cNvPr id="3" name="Rectangle 2"/>
          <p:cNvSpPr/>
          <p:nvPr/>
        </p:nvSpPr>
        <p:spPr>
          <a:xfrm>
            <a:off x="320675" y="1378803"/>
            <a:ext cx="7015957" cy="323165"/>
          </a:xfrm>
          <a:prstGeom prst="rect">
            <a:avLst/>
          </a:prstGeom>
        </p:spPr>
        <p:txBody>
          <a:bodyPr wrap="square">
            <a:spAutoFit/>
          </a:bodyPr>
          <a:lstStyle/>
          <a:p>
            <a:pPr marL="1802">
              <a:spcAft>
                <a:spcPts val="1300"/>
              </a:spcAft>
            </a:pPr>
            <a:r>
              <a:rPr lang="en-US" altLang="en-US" sz="1500" b="0" dirty="0">
                <a:solidFill>
                  <a:srgbClr val="333333"/>
                </a:solidFill>
                <a:latin typeface="+mj-lt"/>
                <a:ea typeface="Open Sans" panose="020B0606030504020204" pitchFamily="34" charset="0"/>
                <a:cs typeface="Open Sans" panose="020B0606030504020204" pitchFamily="34" charset="0"/>
              </a:rPr>
              <a:t>Tailor the categories to best fit the environment you are working in.</a:t>
            </a:r>
          </a:p>
        </p:txBody>
      </p:sp>
      <p:sp>
        <p:nvSpPr>
          <p:cNvPr id="4" name="Rectangle 3"/>
          <p:cNvSpPr/>
          <p:nvPr/>
        </p:nvSpPr>
        <p:spPr>
          <a:xfrm>
            <a:off x="6698354" y="2362200"/>
            <a:ext cx="1865630" cy="584775"/>
          </a:xfrm>
          <a:prstGeom prst="rect">
            <a:avLst/>
          </a:prstGeom>
        </p:spPr>
        <p:txBody>
          <a:bodyPr wrap="square">
            <a:spAutoFit/>
          </a:bodyPr>
          <a:lstStyle/>
          <a:p>
            <a:pPr>
              <a:spcAft>
                <a:spcPts val="1000"/>
              </a:spcAft>
            </a:pPr>
            <a:r>
              <a:rPr lang="en-US" altLang="en-US" sz="1600" dirty="0">
                <a:solidFill>
                  <a:schemeClr val="bg1"/>
                </a:solidFill>
                <a:latin typeface="+mj-lt"/>
                <a:ea typeface="Open Sans Condensed" panose="020B0806030504020204" pitchFamily="34" charset="0"/>
                <a:cs typeface="Open Sans Condensed" panose="020B0806030504020204" pitchFamily="34" charset="0"/>
              </a:rPr>
              <a:t>6 </a:t>
            </a:r>
            <a:r>
              <a:rPr lang="en-US" altLang="en-US" sz="1600" dirty="0" smtClean="0">
                <a:solidFill>
                  <a:schemeClr val="bg1"/>
                </a:solidFill>
                <a:latin typeface="+mj-lt"/>
                <a:ea typeface="Open Sans Condensed" panose="020B0806030504020204" pitchFamily="34" charset="0"/>
                <a:cs typeface="Open Sans Condensed" panose="020B0806030504020204" pitchFamily="34" charset="0"/>
              </a:rPr>
              <a:t>P’s </a:t>
            </a:r>
            <a:r>
              <a:rPr lang="en-US" altLang="en-US" sz="1600" dirty="0">
                <a:solidFill>
                  <a:schemeClr val="bg1"/>
                </a:solidFill>
                <a:latin typeface="+mj-lt"/>
                <a:ea typeface="Open Sans Condensed" panose="020B0806030504020204" pitchFamily="34" charset="0"/>
                <a:cs typeface="Open Sans Condensed" panose="020B0806030504020204" pitchFamily="34" charset="0"/>
              </a:rPr>
              <a:t>for office environments</a:t>
            </a:r>
            <a:r>
              <a:rPr lang="en-US" altLang="en-US" sz="1600" dirty="0" smtClean="0">
                <a:solidFill>
                  <a:schemeClr val="bg1"/>
                </a:solidFill>
                <a:latin typeface="+mj-lt"/>
                <a:ea typeface="Open Sans Condensed" panose="020B0806030504020204" pitchFamily="34" charset="0"/>
                <a:cs typeface="Open Sans Condensed" panose="020B0806030504020204" pitchFamily="34" charset="0"/>
              </a:rPr>
              <a:t>:</a:t>
            </a:r>
            <a:endParaRPr lang="en-US" altLang="en-US" sz="1300" b="0" dirty="0">
              <a:solidFill>
                <a:srgbClr val="333333"/>
              </a:solidFill>
              <a:latin typeface="+mj-lt"/>
              <a:ea typeface="Open Sans" panose="020B0606030504020204" pitchFamily="34" charset="0"/>
              <a:cs typeface="Open Sans" panose="020B0606030504020204" pitchFamily="34" charset="0"/>
            </a:endParaRPr>
          </a:p>
        </p:txBody>
      </p:sp>
      <p:sp>
        <p:nvSpPr>
          <p:cNvPr id="5" name="TextBox 4"/>
          <p:cNvSpPr txBox="1"/>
          <p:nvPr/>
        </p:nvSpPr>
        <p:spPr>
          <a:xfrm>
            <a:off x="315119" y="1894934"/>
            <a:ext cx="1816395" cy="292388"/>
          </a:xfrm>
          <a:prstGeom prst="rect">
            <a:avLst/>
          </a:prstGeom>
          <a:noFill/>
        </p:spPr>
        <p:txBody>
          <a:bodyPr wrap="none" rtlCol="0">
            <a:spAutoFit/>
          </a:bodyPr>
          <a:lstStyle/>
          <a:p>
            <a:r>
              <a:rPr lang="en-US" sz="1300" dirty="0" smtClean="0">
                <a:solidFill>
                  <a:srgbClr val="DA5500"/>
                </a:solidFill>
                <a:latin typeface="+mj-lt"/>
                <a:ea typeface="Open Sans" panose="020B0606030504020204" pitchFamily="34" charset="0"/>
                <a:cs typeface="Open Sans" panose="020B0606030504020204" pitchFamily="34" charset="0"/>
              </a:rPr>
              <a:t>Common examples:</a:t>
            </a:r>
            <a:endParaRPr lang="en-US" sz="1300" dirty="0">
              <a:solidFill>
                <a:srgbClr val="DA5500"/>
              </a:solidFill>
              <a:latin typeface="+mj-lt"/>
              <a:ea typeface="Open Sans" panose="020B0606030504020204" pitchFamily="34" charset="0"/>
              <a:cs typeface="Open Sans" panose="020B0606030504020204" pitchFamily="34" charset="0"/>
            </a:endParaRPr>
          </a:p>
        </p:txBody>
      </p:sp>
      <p:cxnSp>
        <p:nvCxnSpPr>
          <p:cNvPr id="20" name="Straight Connector 19"/>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4</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Analysis</a:t>
            </a:r>
          </a:p>
        </p:txBody>
      </p:sp>
      <p:sp>
        <p:nvSpPr>
          <p:cNvPr id="23" name="Content Placeholder 2"/>
          <p:cNvSpPr txBox="1">
            <a:spLocks/>
          </p:cNvSpPr>
          <p:nvPr/>
        </p:nvSpPr>
        <p:spPr>
          <a:xfrm>
            <a:off x="1214064" y="3200400"/>
            <a:ext cx="1879600" cy="2026360"/>
          </a:xfrm>
          <a:prstGeom prst="rect">
            <a:avLst/>
          </a:prstGeom>
        </p:spPr>
        <p:txBody>
          <a:bodyPr lIns="81510" tIns="40755" rIns="81510" bIns="40755"/>
          <a:lstStyle>
            <a:lvl1pPr marL="304800" indent="-304800" algn="l" rtl="0" eaLnBrk="0" fontAlgn="base" hangingPunct="0">
              <a:spcBef>
                <a:spcPct val="20000"/>
              </a:spcBef>
              <a:spcAft>
                <a:spcPct val="0"/>
              </a:spcAft>
              <a:buChar char="•"/>
              <a:defRPr sz="2900">
                <a:solidFill>
                  <a:schemeClr val="tx1"/>
                </a:solidFill>
                <a:latin typeface="+mn-lt"/>
                <a:ea typeface="+mn-ea"/>
                <a:cs typeface="+mn-cs"/>
              </a:defRPr>
            </a:lvl1pPr>
            <a:lvl2pPr marL="661988" indent="-254000" algn="l" rtl="0" eaLnBrk="0" fontAlgn="base" hangingPunct="0">
              <a:spcBef>
                <a:spcPct val="20000"/>
              </a:spcBef>
              <a:spcAft>
                <a:spcPct val="0"/>
              </a:spcAft>
              <a:buChar char="–"/>
              <a:defRPr sz="2500">
                <a:solidFill>
                  <a:schemeClr val="tx1"/>
                </a:solidFill>
                <a:latin typeface="+mn-lt"/>
                <a:cs typeface="+mn-cs"/>
              </a:defRPr>
            </a:lvl2pPr>
            <a:lvl3pPr marL="1017588" indent="-203200" algn="l" rtl="0" eaLnBrk="0" fontAlgn="base" hangingPunct="0">
              <a:spcBef>
                <a:spcPct val="20000"/>
              </a:spcBef>
              <a:spcAft>
                <a:spcPct val="0"/>
              </a:spcAft>
              <a:buChar char="•"/>
              <a:defRPr sz="2100">
                <a:solidFill>
                  <a:schemeClr val="tx1"/>
                </a:solidFill>
                <a:latin typeface="+mn-lt"/>
                <a:cs typeface="+mn-cs"/>
              </a:defRPr>
            </a:lvl3pPr>
            <a:lvl4pPr marL="1425575" indent="-203200" algn="l" rtl="0" eaLnBrk="0" fontAlgn="base" hangingPunct="0">
              <a:spcBef>
                <a:spcPct val="20000"/>
              </a:spcBef>
              <a:spcAft>
                <a:spcPct val="0"/>
              </a:spcAft>
              <a:buChar char="–"/>
              <a:defRPr>
                <a:solidFill>
                  <a:schemeClr val="tx1"/>
                </a:solidFill>
                <a:latin typeface="+mn-lt"/>
                <a:cs typeface="+mn-cs"/>
              </a:defRPr>
            </a:lvl4pPr>
            <a:lvl5pPr marL="1833563" indent="-203200" algn="l" rtl="0" eaLnBrk="0" fontAlgn="base" hangingPunct="0">
              <a:spcBef>
                <a:spcPct val="20000"/>
              </a:spcBef>
              <a:spcAft>
                <a:spcPct val="0"/>
              </a:spcAft>
              <a:buChar char="»"/>
              <a:defRPr>
                <a:solidFill>
                  <a:schemeClr val="tx1"/>
                </a:solidFill>
                <a:latin typeface="+mn-lt"/>
                <a:cs typeface="+mn-cs"/>
              </a:defRPr>
            </a:lvl5pPr>
            <a:lvl6pPr marL="2241514" indent="-203774" algn="l" rtl="0" fontAlgn="base">
              <a:spcBef>
                <a:spcPct val="20000"/>
              </a:spcBef>
              <a:spcAft>
                <a:spcPct val="0"/>
              </a:spcAft>
              <a:buChar char="»"/>
              <a:defRPr sz="1800">
                <a:solidFill>
                  <a:schemeClr val="tx1"/>
                </a:solidFill>
                <a:latin typeface="+mn-lt"/>
                <a:cs typeface="+mn-cs"/>
              </a:defRPr>
            </a:lvl6pPr>
            <a:lvl7pPr marL="2649063" indent="-203774" algn="l" rtl="0" fontAlgn="base">
              <a:spcBef>
                <a:spcPct val="20000"/>
              </a:spcBef>
              <a:spcAft>
                <a:spcPct val="0"/>
              </a:spcAft>
              <a:buChar char="»"/>
              <a:defRPr sz="1800">
                <a:solidFill>
                  <a:schemeClr val="tx1"/>
                </a:solidFill>
                <a:latin typeface="+mn-lt"/>
                <a:cs typeface="+mn-cs"/>
              </a:defRPr>
            </a:lvl7pPr>
            <a:lvl8pPr marL="3056611" indent="-203774" algn="l" rtl="0" fontAlgn="base">
              <a:spcBef>
                <a:spcPct val="20000"/>
              </a:spcBef>
              <a:spcAft>
                <a:spcPct val="0"/>
              </a:spcAft>
              <a:buChar char="»"/>
              <a:defRPr sz="1800">
                <a:solidFill>
                  <a:schemeClr val="tx1"/>
                </a:solidFill>
                <a:latin typeface="+mn-lt"/>
                <a:cs typeface="+mn-cs"/>
              </a:defRPr>
            </a:lvl8pPr>
            <a:lvl9pPr marL="3464159" indent="-203774" algn="l" rtl="0" fontAlgn="base">
              <a:spcBef>
                <a:spcPct val="20000"/>
              </a:spcBef>
              <a:spcAft>
                <a:spcPct val="0"/>
              </a:spcAft>
              <a:buChar char="»"/>
              <a:defRPr sz="1800">
                <a:solidFill>
                  <a:schemeClr val="tx1"/>
                </a:solidFill>
                <a:latin typeface="+mn-lt"/>
                <a:cs typeface="+mn-cs"/>
              </a:defRPr>
            </a:lvl9pPr>
          </a:lstStyle>
          <a:p>
            <a:pPr marL="342900" lvl="1" indent="-342900">
              <a:spcBef>
                <a:spcPct val="0"/>
              </a:spcBef>
              <a:spcAft>
                <a:spcPts val="1300"/>
              </a:spcAft>
              <a:buFont typeface="Tahoma" panose="020B0604030504040204"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Machines</a:t>
            </a:r>
          </a:p>
          <a:p>
            <a:pPr marL="342900" lvl="1" indent="-342900">
              <a:spcBef>
                <a:spcPct val="0"/>
              </a:spcBef>
              <a:spcAft>
                <a:spcPts val="1300"/>
              </a:spcAft>
              <a:buFont typeface="Tahoma" panose="020B0604030504040204"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Method</a:t>
            </a:r>
          </a:p>
          <a:p>
            <a:pPr marL="342900" lvl="1" indent="-342900">
              <a:spcBef>
                <a:spcPct val="0"/>
              </a:spcBef>
              <a:spcAft>
                <a:spcPts val="1300"/>
              </a:spcAft>
              <a:buFont typeface="Tahoma" panose="020B0604030504040204"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Material</a:t>
            </a:r>
          </a:p>
          <a:p>
            <a:pPr marL="342900" lvl="1" indent="-342900">
              <a:spcBef>
                <a:spcPct val="0"/>
              </a:spcBef>
              <a:spcAft>
                <a:spcPts val="1300"/>
              </a:spcAft>
              <a:buFont typeface="Tahoma" panose="020B0604030504040204"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Manpower</a:t>
            </a:r>
          </a:p>
          <a:p>
            <a:pPr marL="342900" lvl="1" indent="-342900">
              <a:spcBef>
                <a:spcPct val="0"/>
              </a:spcBef>
              <a:spcAft>
                <a:spcPts val="1300"/>
              </a:spcAft>
              <a:buFont typeface="Tahoma" panose="020B0604030504040204"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Measurement</a:t>
            </a:r>
          </a:p>
        </p:txBody>
      </p:sp>
      <p:sp>
        <p:nvSpPr>
          <p:cNvPr id="24" name="Content Placeholder 2"/>
          <p:cNvSpPr txBox="1">
            <a:spLocks/>
          </p:cNvSpPr>
          <p:nvPr/>
        </p:nvSpPr>
        <p:spPr bwMode="auto">
          <a:xfrm>
            <a:off x="3944937" y="3200400"/>
            <a:ext cx="1895475" cy="191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10" tIns="40755" rIns="81510" bIns="40755" numCol="1" anchor="t" anchorCtr="0" compatLnSpc="1">
            <a:prstTxWarp prst="textNoShape">
              <a:avLst/>
            </a:prstTxWarp>
          </a:bodyPr>
          <a:lstStyle>
            <a:lvl1pPr marL="390822" indent="-390822" algn="l" rtl="0" eaLnBrk="1" fontAlgn="base" hangingPunct="1">
              <a:spcBef>
                <a:spcPct val="20000"/>
              </a:spcBef>
              <a:spcAft>
                <a:spcPct val="0"/>
              </a:spcAft>
              <a:buChar char="•"/>
              <a:defRPr sz="2042">
                <a:solidFill>
                  <a:srgbClr val="3D3D3D"/>
                </a:solidFill>
                <a:latin typeface="+mn-lt"/>
                <a:ea typeface="+mn-ea"/>
                <a:cs typeface="+mn-cs"/>
              </a:defRPr>
            </a:lvl1pPr>
            <a:lvl2pPr marL="779842" indent="-389020" algn="l" rtl="0" eaLnBrk="1" fontAlgn="base" hangingPunct="1">
              <a:spcBef>
                <a:spcPct val="20000"/>
              </a:spcBef>
              <a:spcAft>
                <a:spcPct val="0"/>
              </a:spcAft>
              <a:buChar char="–"/>
              <a:defRPr sz="2042">
                <a:solidFill>
                  <a:srgbClr val="3D3D3D"/>
                </a:solidFill>
                <a:latin typeface="+mn-lt"/>
                <a:cs typeface="+mn-cs"/>
              </a:defRPr>
            </a:lvl2pPr>
            <a:lvl3pPr marL="1155908" indent="-231182" algn="l" rtl="0" eaLnBrk="1" fontAlgn="base" hangingPunct="1">
              <a:spcBef>
                <a:spcPct val="20000"/>
              </a:spcBef>
              <a:spcAft>
                <a:spcPct val="0"/>
              </a:spcAft>
              <a:buChar char="•"/>
              <a:defRPr sz="2042">
                <a:solidFill>
                  <a:srgbClr val="3D3D3D"/>
                </a:solidFill>
                <a:latin typeface="+mn-lt"/>
                <a:cs typeface="+mn-cs"/>
              </a:defRPr>
            </a:lvl3pPr>
            <a:lvl4pPr marL="1618271" indent="-231182" algn="l" rtl="0" eaLnBrk="1" fontAlgn="base" hangingPunct="1">
              <a:spcBef>
                <a:spcPct val="20000"/>
              </a:spcBef>
              <a:spcAft>
                <a:spcPct val="0"/>
              </a:spcAft>
              <a:buChar char="–"/>
              <a:defRPr sz="2042">
                <a:solidFill>
                  <a:srgbClr val="3D3D3D"/>
                </a:solidFill>
                <a:latin typeface="+mn-lt"/>
                <a:cs typeface="+mn-cs"/>
              </a:defRPr>
            </a:lvl4pPr>
            <a:lvl5pPr marL="2080634" indent="-231182" algn="l" rtl="0" eaLnBrk="1" fontAlgn="base" hangingPunct="1">
              <a:spcBef>
                <a:spcPct val="20000"/>
              </a:spcBef>
              <a:spcAft>
                <a:spcPct val="0"/>
              </a:spcAft>
              <a:buChar char="»"/>
              <a:defRPr sz="2042">
                <a:solidFill>
                  <a:srgbClr val="3D3D3D"/>
                </a:solidFill>
                <a:latin typeface="+mn-lt"/>
                <a:cs typeface="+mn-cs"/>
              </a:defRPr>
            </a:lvl5pPr>
            <a:lvl6pPr marL="2542998" indent="-231182" algn="l" rtl="0" eaLnBrk="1" fontAlgn="base" hangingPunct="1">
              <a:spcBef>
                <a:spcPct val="20000"/>
              </a:spcBef>
              <a:spcAft>
                <a:spcPct val="0"/>
              </a:spcAft>
              <a:buChar char="»"/>
              <a:defRPr sz="2042">
                <a:solidFill>
                  <a:schemeClr val="tx1"/>
                </a:solidFill>
                <a:latin typeface="+mn-lt"/>
                <a:cs typeface="+mn-cs"/>
              </a:defRPr>
            </a:lvl6pPr>
            <a:lvl7pPr marL="3005362" indent="-231182" algn="l" rtl="0" eaLnBrk="1" fontAlgn="base" hangingPunct="1">
              <a:spcBef>
                <a:spcPct val="20000"/>
              </a:spcBef>
              <a:spcAft>
                <a:spcPct val="0"/>
              </a:spcAft>
              <a:buChar char="»"/>
              <a:defRPr sz="2042">
                <a:solidFill>
                  <a:schemeClr val="tx1"/>
                </a:solidFill>
                <a:latin typeface="+mn-lt"/>
                <a:cs typeface="+mn-cs"/>
              </a:defRPr>
            </a:lvl7pPr>
            <a:lvl8pPr marL="3467725" indent="-231182" algn="l" rtl="0" eaLnBrk="1" fontAlgn="base" hangingPunct="1">
              <a:spcBef>
                <a:spcPct val="20000"/>
              </a:spcBef>
              <a:spcAft>
                <a:spcPct val="0"/>
              </a:spcAft>
              <a:buChar char="»"/>
              <a:defRPr sz="2042">
                <a:solidFill>
                  <a:schemeClr val="tx1"/>
                </a:solidFill>
                <a:latin typeface="+mn-lt"/>
                <a:cs typeface="+mn-cs"/>
              </a:defRPr>
            </a:lvl8pPr>
            <a:lvl9pPr marL="3930088" indent="-231182" algn="l" rtl="0" eaLnBrk="1" fontAlgn="base" hangingPunct="1">
              <a:spcBef>
                <a:spcPct val="20000"/>
              </a:spcBef>
              <a:spcAft>
                <a:spcPct val="0"/>
              </a:spcAft>
              <a:buChar char="»"/>
              <a:defRPr sz="2042">
                <a:solidFill>
                  <a:schemeClr val="tx1"/>
                </a:solidFill>
                <a:latin typeface="+mn-lt"/>
                <a:cs typeface="+mn-cs"/>
              </a:defRPr>
            </a:lvl9pPr>
          </a:lstStyle>
          <a:p>
            <a:pPr marL="342900" lvl="1" indent="-342900">
              <a:spcBef>
                <a:spcPct val="0"/>
              </a:spcBef>
              <a:spcAft>
                <a:spcPts val="1300"/>
              </a:spcAft>
              <a:buFont typeface="Tahoma" panose="020B0604030504040204" pitchFamily="34" charset="0"/>
              <a:buChar char="•"/>
            </a:pPr>
            <a:r>
              <a:rPr lang="en-US" altLang="en-US" sz="1300" b="0" dirty="0" smtClean="0">
                <a:solidFill>
                  <a:srgbClr val="333333"/>
                </a:solidFill>
                <a:latin typeface="+mj-lt"/>
                <a:ea typeface="Open Sans" panose="020B0606030504020204" pitchFamily="34" charset="0"/>
                <a:cs typeface="Open Sans" panose="020B0606030504020204" pitchFamily="34" charset="0"/>
              </a:rPr>
              <a:t>Surroundings</a:t>
            </a:r>
            <a:endParaRPr lang="en-US" altLang="en-US" sz="1300" b="0" dirty="0">
              <a:solidFill>
                <a:srgbClr val="333333"/>
              </a:solidFill>
              <a:latin typeface="+mj-lt"/>
              <a:ea typeface="Open Sans" panose="020B0606030504020204" pitchFamily="34" charset="0"/>
              <a:cs typeface="Open Sans" panose="020B0606030504020204" pitchFamily="34" charset="0"/>
            </a:endParaRPr>
          </a:p>
          <a:p>
            <a:pPr marL="342900" lvl="1" indent="-342900">
              <a:spcBef>
                <a:spcPct val="0"/>
              </a:spcBef>
              <a:spcAft>
                <a:spcPts val="1300"/>
              </a:spcAft>
              <a:buFont typeface="Tahoma" panose="020B0604030504040204" pitchFamily="34" charset="0"/>
              <a:buChar char="•"/>
            </a:pPr>
            <a:r>
              <a:rPr lang="en-US" altLang="en-US" sz="1300" b="0" dirty="0">
                <a:solidFill>
                  <a:srgbClr val="333333"/>
                </a:solidFill>
                <a:latin typeface="+mj-lt"/>
                <a:ea typeface="Open Sans" panose="020B0606030504020204" pitchFamily="34" charset="0"/>
                <a:cs typeface="Open Sans" panose="020B0606030504020204" pitchFamily="34" charset="0"/>
              </a:rPr>
              <a:t>Suppliers</a:t>
            </a:r>
          </a:p>
          <a:p>
            <a:pPr marL="342900" lvl="1" indent="-342900">
              <a:spcBef>
                <a:spcPct val="0"/>
              </a:spcBef>
              <a:spcAft>
                <a:spcPts val="1300"/>
              </a:spcAft>
              <a:buFont typeface="Tahoma" panose="020B0604030504040204" pitchFamily="34" charset="0"/>
              <a:buChar char="•"/>
            </a:pPr>
            <a:r>
              <a:rPr lang="en-US" altLang="en-US" sz="1300" b="0" dirty="0">
                <a:solidFill>
                  <a:srgbClr val="333333"/>
                </a:solidFill>
                <a:latin typeface="+mj-lt"/>
                <a:ea typeface="Open Sans" panose="020B0606030504020204" pitchFamily="34" charset="0"/>
                <a:cs typeface="Open Sans" panose="020B0606030504020204" pitchFamily="34" charset="0"/>
              </a:rPr>
              <a:t>Systems</a:t>
            </a:r>
          </a:p>
          <a:p>
            <a:pPr marL="342900" lvl="1" indent="-342900">
              <a:spcBef>
                <a:spcPct val="0"/>
              </a:spcBef>
              <a:spcAft>
                <a:spcPts val="1300"/>
              </a:spcAft>
              <a:buFont typeface="Tahoma" panose="020B0604030504040204" pitchFamily="34" charset="0"/>
              <a:buChar char="•"/>
            </a:pPr>
            <a:r>
              <a:rPr lang="en-US" altLang="en-US" sz="1300" b="0" dirty="0">
                <a:solidFill>
                  <a:srgbClr val="333333"/>
                </a:solidFill>
                <a:latin typeface="+mj-lt"/>
                <a:ea typeface="Open Sans" panose="020B0606030504020204" pitchFamily="34" charset="0"/>
                <a:cs typeface="Open Sans" panose="020B0606030504020204" pitchFamily="34" charset="0"/>
              </a:rPr>
              <a:t>Skills</a:t>
            </a:r>
          </a:p>
          <a:p>
            <a:pPr marL="342900" lvl="1" indent="-342900">
              <a:spcBef>
                <a:spcPct val="0"/>
              </a:spcBef>
              <a:spcAft>
                <a:spcPts val="1300"/>
              </a:spcAft>
              <a:buFont typeface="Tahoma" panose="020B0604030504040204" pitchFamily="34" charset="0"/>
              <a:buChar char="•"/>
            </a:pPr>
            <a:r>
              <a:rPr lang="en-US" altLang="en-US" sz="1300" b="0" dirty="0" smtClean="0">
                <a:solidFill>
                  <a:srgbClr val="333333"/>
                </a:solidFill>
                <a:latin typeface="+mj-lt"/>
                <a:ea typeface="Open Sans" panose="020B0606030504020204" pitchFamily="34" charset="0"/>
                <a:cs typeface="Open Sans" panose="020B0606030504020204" pitchFamily="34" charset="0"/>
              </a:rPr>
              <a:t>Safety</a:t>
            </a:r>
            <a:endParaRPr lang="en-US" altLang="en-US" sz="1300" b="0" dirty="0">
              <a:solidFill>
                <a:srgbClr val="333333"/>
              </a:solidFill>
              <a:latin typeface="+mj-lt"/>
              <a:ea typeface="Open Sans" panose="020B0606030504020204" pitchFamily="34" charset="0"/>
              <a:cs typeface="Open Sans" panose="020B0606030504020204" pitchFamily="34" charset="0"/>
            </a:endParaRPr>
          </a:p>
        </p:txBody>
      </p:sp>
      <p:sp>
        <p:nvSpPr>
          <p:cNvPr id="25" name="Rectangle 24"/>
          <p:cNvSpPr/>
          <p:nvPr/>
        </p:nvSpPr>
        <p:spPr>
          <a:xfrm>
            <a:off x="6698354" y="3200400"/>
            <a:ext cx="1865630" cy="2126223"/>
          </a:xfrm>
          <a:prstGeom prst="rect">
            <a:avLst/>
          </a:prstGeom>
        </p:spPr>
        <p:txBody>
          <a:bodyPr wrap="square">
            <a:spAutoFit/>
          </a:bodyPr>
          <a:lstStyle/>
          <a:p>
            <a:pPr marL="342900" lvl="1" indent="-342900">
              <a:spcAft>
                <a:spcPts val="1300"/>
              </a:spcAft>
              <a:buFont typeface="Tahoma" panose="020B0604030504040204" pitchFamily="34" charset="0"/>
              <a:buChar char="•"/>
            </a:pPr>
            <a:r>
              <a:rPr lang="en-US" altLang="en-US" sz="1300" b="0" dirty="0" smtClean="0">
                <a:solidFill>
                  <a:srgbClr val="333333"/>
                </a:solidFill>
                <a:latin typeface="+mj-lt"/>
                <a:ea typeface="Open Sans" panose="020B0606030504020204" pitchFamily="34" charset="0"/>
                <a:cs typeface="Open Sans" panose="020B0606030504020204" pitchFamily="34" charset="0"/>
              </a:rPr>
              <a:t>People</a:t>
            </a:r>
            <a:endParaRPr lang="en-US" altLang="en-US" sz="1300" b="0" dirty="0">
              <a:solidFill>
                <a:srgbClr val="333333"/>
              </a:solidFill>
              <a:latin typeface="+mj-lt"/>
              <a:ea typeface="Open Sans" panose="020B0606030504020204" pitchFamily="34" charset="0"/>
              <a:cs typeface="Open Sans" panose="020B0606030504020204" pitchFamily="34" charset="0"/>
            </a:endParaRPr>
          </a:p>
          <a:p>
            <a:pPr marL="342900" lvl="1" indent="-342900">
              <a:spcAft>
                <a:spcPts val="1300"/>
              </a:spcAft>
              <a:buFont typeface="Tahoma" panose="020B0604030504040204" pitchFamily="34" charset="0"/>
              <a:buChar char="•"/>
            </a:pPr>
            <a:r>
              <a:rPr lang="en-US" altLang="en-US" sz="1300" b="0" dirty="0">
                <a:solidFill>
                  <a:srgbClr val="333333"/>
                </a:solidFill>
                <a:latin typeface="+mj-lt"/>
                <a:ea typeface="Open Sans" panose="020B0606030504020204" pitchFamily="34" charset="0"/>
                <a:cs typeface="Open Sans" panose="020B0606030504020204" pitchFamily="34" charset="0"/>
              </a:rPr>
              <a:t>Process</a:t>
            </a:r>
          </a:p>
          <a:p>
            <a:pPr marL="342900" lvl="1" indent="-342900">
              <a:spcAft>
                <a:spcPts val="1300"/>
              </a:spcAft>
              <a:buFont typeface="Tahoma" panose="020B0604030504040204" pitchFamily="34" charset="0"/>
              <a:buChar char="•"/>
            </a:pPr>
            <a:r>
              <a:rPr lang="en-US" altLang="en-US" sz="1300" b="0" dirty="0">
                <a:solidFill>
                  <a:srgbClr val="333333"/>
                </a:solidFill>
                <a:latin typeface="+mj-lt"/>
                <a:ea typeface="Open Sans" panose="020B0606030504020204" pitchFamily="34" charset="0"/>
                <a:cs typeface="Open Sans" panose="020B0606030504020204" pitchFamily="34" charset="0"/>
              </a:rPr>
              <a:t>Policy</a:t>
            </a:r>
          </a:p>
          <a:p>
            <a:pPr marL="342900" lvl="1" indent="-342900">
              <a:spcAft>
                <a:spcPts val="1300"/>
              </a:spcAft>
              <a:buFont typeface="Tahoma" panose="020B0604030504040204" pitchFamily="34" charset="0"/>
              <a:buChar char="•"/>
            </a:pPr>
            <a:r>
              <a:rPr lang="en-US" altLang="en-US" sz="1300" b="0" dirty="0">
                <a:solidFill>
                  <a:srgbClr val="333333"/>
                </a:solidFill>
                <a:latin typeface="+mj-lt"/>
                <a:ea typeface="Open Sans" panose="020B0606030504020204" pitchFamily="34" charset="0"/>
                <a:cs typeface="Open Sans" panose="020B0606030504020204" pitchFamily="34" charset="0"/>
              </a:rPr>
              <a:t>Plant</a:t>
            </a:r>
          </a:p>
          <a:p>
            <a:pPr marL="342900" lvl="1" indent="-342900">
              <a:spcAft>
                <a:spcPts val="1300"/>
              </a:spcAft>
              <a:buFont typeface="Tahoma" panose="020B0604030504040204" pitchFamily="34" charset="0"/>
              <a:buChar char="•"/>
            </a:pPr>
            <a:r>
              <a:rPr lang="en-US" altLang="en-US" sz="1300" b="0" dirty="0">
                <a:solidFill>
                  <a:srgbClr val="333333"/>
                </a:solidFill>
                <a:latin typeface="+mj-lt"/>
                <a:ea typeface="Open Sans" panose="020B0606030504020204" pitchFamily="34" charset="0"/>
                <a:cs typeface="Open Sans" panose="020B0606030504020204" pitchFamily="34" charset="0"/>
              </a:rPr>
              <a:t>Program</a:t>
            </a:r>
          </a:p>
          <a:p>
            <a:pPr marL="342900" lvl="1" indent="-342900">
              <a:spcAft>
                <a:spcPts val="1300"/>
              </a:spcAft>
              <a:buFont typeface="Tahoma" panose="020B0604030504040204" pitchFamily="34" charset="0"/>
              <a:buChar char="•"/>
            </a:pPr>
            <a:r>
              <a:rPr lang="en-US" altLang="en-US" sz="1300" b="0" dirty="0" smtClean="0">
                <a:solidFill>
                  <a:srgbClr val="333333"/>
                </a:solidFill>
                <a:latin typeface="+mj-lt"/>
                <a:ea typeface="Open Sans" panose="020B0606030504020204" pitchFamily="34" charset="0"/>
                <a:cs typeface="Open Sans" panose="020B0606030504020204" pitchFamily="34" charset="0"/>
              </a:rPr>
              <a:t>Product</a:t>
            </a:r>
            <a:endParaRPr lang="en-US" altLang="en-US" sz="1300" b="0" dirty="0">
              <a:solidFill>
                <a:srgbClr val="333333"/>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6669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19882" y="2514600"/>
            <a:ext cx="9144793" cy="609600"/>
          </a:xfrm>
        </p:spPr>
        <p:txBody>
          <a:bodyPr/>
          <a:lstStyle/>
          <a:p>
            <a:pPr marL="0" indent="0" algn="ctr">
              <a:spcBef>
                <a:spcPct val="0"/>
              </a:spcBef>
              <a:spcAft>
                <a:spcPts val="1300"/>
              </a:spcAft>
              <a:buNone/>
            </a:pPr>
            <a:r>
              <a:rPr lang="en-US" altLang="en-US" sz="1500" dirty="0" smtClean="0">
                <a:solidFill>
                  <a:srgbClr val="333333"/>
                </a:solidFill>
                <a:latin typeface="+mj-lt"/>
                <a:ea typeface="Open Sans" panose="020B0606030504020204" pitchFamily="34" charset="0"/>
                <a:cs typeface="Open Sans" panose="020B0606030504020204" pitchFamily="34" charset="0"/>
              </a:rPr>
              <a:t>Often, the easiest way to get to the root cause of a problem is simply asking </a:t>
            </a:r>
            <a:br>
              <a:rPr lang="en-US" altLang="en-US" sz="1500" dirty="0" smtClean="0">
                <a:solidFill>
                  <a:srgbClr val="333333"/>
                </a:solidFill>
                <a:latin typeface="+mj-lt"/>
                <a:ea typeface="Open Sans" panose="020B0606030504020204" pitchFamily="34" charset="0"/>
                <a:cs typeface="Open Sans" panose="020B0606030504020204" pitchFamily="34" charset="0"/>
              </a:rPr>
            </a:br>
            <a:r>
              <a:rPr lang="en-US" altLang="en-US" sz="3200" b="1" dirty="0" smtClean="0">
                <a:solidFill>
                  <a:srgbClr val="333333"/>
                </a:solidFill>
                <a:latin typeface="+mj-lt"/>
                <a:ea typeface="Open Sans" panose="020B0606030504020204" pitchFamily="34" charset="0"/>
                <a:cs typeface="Open Sans" panose="020B0606030504020204" pitchFamily="34" charset="0"/>
              </a:rPr>
              <a:t>“why did this happen?”</a:t>
            </a:r>
          </a:p>
        </p:txBody>
      </p:sp>
      <p:sp>
        <p:nvSpPr>
          <p:cNvPr id="8" name="Title 1"/>
          <p:cNvSpPr txBox="1">
            <a:spLocks/>
          </p:cNvSpPr>
          <p:nvPr/>
        </p:nvSpPr>
        <p:spPr bwMode="auto">
          <a:xfrm>
            <a:off x="320675" y="457200"/>
            <a:ext cx="7002463" cy="61912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The Why Method</a:t>
            </a:r>
            <a:endParaRPr lang="en-US" altLang="en-US" sz="2800" dirty="0">
              <a:ea typeface="Open Sans Condensed" panose="020B0806030504020204" pitchFamily="34" charset="0"/>
              <a:cs typeface="Open Sans Condensed" panose="020B0806030504020204" pitchFamily="34" charset="0"/>
            </a:endParaRPr>
          </a:p>
        </p:txBody>
      </p:sp>
      <p:cxnSp>
        <p:nvCxnSpPr>
          <p:cNvPr id="6" name="Straight Connector 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4</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Analysis</a:t>
            </a:r>
          </a:p>
        </p:txBody>
      </p:sp>
    </p:spTree>
    <p:extLst>
      <p:ext uri="{BB962C8B-B14F-4D97-AF65-F5344CB8AC3E}">
        <p14:creationId xmlns:p14="http://schemas.microsoft.com/office/powerpoint/2010/main" val="19021764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042"/>
          <a:stretch/>
        </p:blipFill>
        <p:spPr>
          <a:xfrm rot="17263748">
            <a:off x="-1024334" y="2474427"/>
            <a:ext cx="3646767" cy="2764034"/>
          </a:xfrm>
          <a:prstGeom prst="rect">
            <a:avLst/>
          </a:prstGeom>
        </p:spPr>
      </p:pic>
      <p:sp>
        <p:nvSpPr>
          <p:cNvPr id="32771" name="Content Placeholder 2"/>
          <p:cNvSpPr>
            <a:spLocks noGrp="1"/>
          </p:cNvSpPr>
          <p:nvPr>
            <p:ph idx="1"/>
          </p:nvPr>
        </p:nvSpPr>
        <p:spPr>
          <a:xfrm>
            <a:off x="1386681" y="1371600"/>
            <a:ext cx="7086600" cy="609600"/>
          </a:xfrm>
        </p:spPr>
        <p:txBody>
          <a:bodyPr/>
          <a:lstStyle/>
          <a:p>
            <a:pPr marL="0" indent="0">
              <a:buNone/>
            </a:pPr>
            <a:r>
              <a:rPr lang="en-US" sz="1600" dirty="0" smtClean="0">
                <a:solidFill>
                  <a:srgbClr val="333333"/>
                </a:solidFill>
                <a:latin typeface="+mj-lt"/>
                <a:ea typeface="Open Sans" panose="020B0606030504020204" pitchFamily="34" charset="0"/>
                <a:cs typeface="Open Sans" panose="020B0606030504020204" pitchFamily="34" charset="0"/>
              </a:rPr>
              <a:t>An </a:t>
            </a:r>
            <a:r>
              <a:rPr lang="en-US" sz="1600" dirty="0">
                <a:solidFill>
                  <a:srgbClr val="333333"/>
                </a:solidFill>
                <a:latin typeface="+mj-lt"/>
                <a:ea typeface="Open Sans" panose="020B0606030504020204" pitchFamily="34" charset="0"/>
                <a:cs typeface="Open Sans" panose="020B0606030504020204" pitchFamily="34" charset="0"/>
              </a:rPr>
              <a:t>employee was injured when </a:t>
            </a:r>
            <a:r>
              <a:rPr lang="en-US" sz="1600" dirty="0" smtClean="0">
                <a:solidFill>
                  <a:srgbClr val="333333"/>
                </a:solidFill>
                <a:latin typeface="+mj-lt"/>
                <a:ea typeface="Open Sans" panose="020B0606030504020204" pitchFamily="34" charset="0"/>
                <a:cs typeface="Open Sans" panose="020B0606030504020204" pitchFamily="34" charset="0"/>
              </a:rPr>
              <a:t>her hand </a:t>
            </a:r>
            <a:r>
              <a:rPr lang="en-US" sz="1600" dirty="0">
                <a:solidFill>
                  <a:srgbClr val="333333"/>
                </a:solidFill>
                <a:latin typeface="+mj-lt"/>
                <a:ea typeface="Open Sans" panose="020B0606030504020204" pitchFamily="34" charset="0"/>
                <a:cs typeface="Open Sans" panose="020B0606030504020204" pitchFamily="34" charset="0"/>
              </a:rPr>
              <a:t>got caught in </a:t>
            </a:r>
            <a:r>
              <a:rPr lang="en-US" sz="1600" dirty="0" smtClean="0">
                <a:solidFill>
                  <a:srgbClr val="333333"/>
                </a:solidFill>
                <a:latin typeface="+mj-lt"/>
                <a:ea typeface="Open Sans" panose="020B0606030504020204" pitchFamily="34" charset="0"/>
                <a:cs typeface="Open Sans" panose="020B0606030504020204" pitchFamily="34" charset="0"/>
              </a:rPr>
              <a:t>the belt assembly of a conveyer </a:t>
            </a:r>
            <a:r>
              <a:rPr lang="en-US" sz="1600" dirty="0">
                <a:solidFill>
                  <a:srgbClr val="333333"/>
                </a:solidFill>
                <a:latin typeface="+mj-lt"/>
                <a:ea typeface="Open Sans" panose="020B0606030504020204" pitchFamily="34" charset="0"/>
                <a:cs typeface="Open Sans" panose="020B0606030504020204" pitchFamily="34" charset="0"/>
              </a:rPr>
              <a:t>machine.</a:t>
            </a:r>
          </a:p>
        </p:txBody>
      </p:sp>
      <p:sp>
        <p:nvSpPr>
          <p:cNvPr id="8" name="Title 1"/>
          <p:cNvSpPr txBox="1">
            <a:spLocks/>
          </p:cNvSpPr>
          <p:nvPr/>
        </p:nvSpPr>
        <p:spPr bwMode="auto">
          <a:xfrm>
            <a:off x="320675" y="457200"/>
            <a:ext cx="7002463" cy="61912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b="0" dirty="0" smtClean="0">
                <a:solidFill>
                  <a:srgbClr val="FA834E"/>
                </a:solidFill>
                <a:ea typeface="Open Sans Condensed Light" panose="020B0306030504020204" pitchFamily="34" charset="0"/>
                <a:cs typeface="Open Sans Condensed Light" panose="020B0306030504020204" pitchFamily="34" charset="0"/>
              </a:rPr>
              <a:t>Example: </a:t>
            </a:r>
            <a:r>
              <a:rPr lang="en-US" altLang="en-US" sz="2800" b="0" dirty="0" smtClean="0">
                <a:ea typeface="Open Sans Condensed" panose="020B0806030504020204" pitchFamily="34" charset="0"/>
                <a:cs typeface="Open Sans Condensed" panose="020B0806030504020204" pitchFamily="34" charset="0"/>
              </a:rPr>
              <a:t>The </a:t>
            </a:r>
            <a:r>
              <a:rPr lang="en-US" altLang="en-US" sz="2800" dirty="0" smtClean="0">
                <a:ea typeface="Open Sans Condensed" panose="020B0806030504020204" pitchFamily="34" charset="0"/>
                <a:cs typeface="Open Sans Condensed" panose="020B0806030504020204" pitchFamily="34" charset="0"/>
              </a:rPr>
              <a:t>Why Method</a:t>
            </a:r>
            <a:endParaRPr lang="en-US" altLang="en-US" sz="2800" b="0" dirty="0">
              <a:ea typeface="Open Sans Condensed Light" panose="020B0306030504020204" pitchFamily="34" charset="0"/>
              <a:cs typeface="Open Sans Condensed Light" panose="020B0306030504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399858"/>
              </p:ext>
            </p:extLst>
          </p:nvPr>
        </p:nvGraphicFramePr>
        <p:xfrm>
          <a:off x="1386681" y="2215850"/>
          <a:ext cx="7162005" cy="2730707"/>
        </p:xfrm>
        <a:graphic>
          <a:graphicData uri="http://schemas.openxmlformats.org/drawingml/2006/table">
            <a:tbl>
              <a:tblPr firstRow="1" bandRow="1">
                <a:tableStyleId>{5C22544A-7EE6-4342-B048-85BDC9FD1C3A}</a:tableStyleId>
              </a:tblPr>
              <a:tblGrid>
                <a:gridCol w="3504407"/>
                <a:gridCol w="3657598"/>
              </a:tblGrid>
              <a:tr h="347491">
                <a:tc>
                  <a:txBody>
                    <a:bodyPr/>
                    <a:lstStyle/>
                    <a:p>
                      <a:r>
                        <a:rPr lang="en-US" sz="1500" b="1" dirty="0" smtClean="0">
                          <a:solidFill>
                            <a:schemeClr val="tx1">
                              <a:lumMod val="75000"/>
                              <a:lumOff val="25000"/>
                            </a:schemeClr>
                          </a:solidFill>
                          <a:latin typeface="+mj-lt"/>
                          <a:ea typeface="Open Sans Condensed" panose="020B0806030504020204" pitchFamily="34" charset="0"/>
                          <a:cs typeface="Open Sans Condensed" panose="020B0806030504020204" pitchFamily="34" charset="0"/>
                        </a:rPr>
                        <a:t>Question</a:t>
                      </a:r>
                      <a:endParaRPr lang="en-US" sz="1500" b="1" dirty="0">
                        <a:solidFill>
                          <a:schemeClr val="tx1">
                            <a:lumMod val="75000"/>
                            <a:lumOff val="25000"/>
                          </a:schemeClr>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0E0E0"/>
                    </a:solidFill>
                  </a:tcPr>
                </a:tc>
                <a:tc>
                  <a:txBody>
                    <a:bodyPr/>
                    <a:lstStyle/>
                    <a:p>
                      <a:r>
                        <a:rPr lang="en-US" sz="1500" b="1" dirty="0" smtClean="0">
                          <a:solidFill>
                            <a:schemeClr val="tx1">
                              <a:lumMod val="75000"/>
                              <a:lumOff val="25000"/>
                            </a:schemeClr>
                          </a:solidFill>
                          <a:latin typeface="+mj-lt"/>
                          <a:ea typeface="Open Sans Condensed" panose="020B0806030504020204" pitchFamily="34" charset="0"/>
                          <a:cs typeface="Open Sans Condensed" panose="020B0806030504020204" pitchFamily="34" charset="0"/>
                        </a:rPr>
                        <a:t>Answer</a:t>
                      </a:r>
                      <a:endParaRPr lang="en-US" sz="1500" b="1" dirty="0">
                        <a:solidFill>
                          <a:schemeClr val="tx1">
                            <a:lumMod val="75000"/>
                            <a:lumOff val="25000"/>
                          </a:schemeClr>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0E0E0"/>
                    </a:solidFill>
                  </a:tcPr>
                </a:tc>
              </a:tr>
              <a:tr h="595804">
                <a:tc>
                  <a:txBody>
                    <a:bodyPr/>
                    <a:lstStyle/>
                    <a:p>
                      <a:r>
                        <a:rPr lang="en-US" sz="1500" b="1" dirty="0" smtClean="0">
                          <a:solidFill>
                            <a:srgbClr val="CC4129"/>
                          </a:solidFill>
                          <a:latin typeface="+mj-lt"/>
                          <a:ea typeface="Open Sans" panose="020B0606030504020204" pitchFamily="34" charset="0"/>
                          <a:cs typeface="Open Sans" panose="020B0606030504020204" pitchFamily="34" charset="0"/>
                        </a:rPr>
                        <a:t>Why</a:t>
                      </a:r>
                      <a:r>
                        <a:rPr lang="en-US" sz="1300" dirty="0" smtClean="0">
                          <a:latin typeface="+mj-lt"/>
                          <a:ea typeface="Open Sans" panose="020B0606030504020204" pitchFamily="34" charset="0"/>
                          <a:cs typeface="Open Sans" panose="020B0606030504020204" pitchFamily="34" charset="0"/>
                        </a:rPr>
                        <a:t> </a:t>
                      </a:r>
                      <a:r>
                        <a:rPr lang="en-US" sz="1300" dirty="0" smtClean="0">
                          <a:solidFill>
                            <a:srgbClr val="333333"/>
                          </a:solidFill>
                          <a:latin typeface="+mj-lt"/>
                          <a:ea typeface="Open Sans" panose="020B0606030504020204" pitchFamily="34" charset="0"/>
                          <a:cs typeface="Open Sans" panose="020B0606030504020204" pitchFamily="34" charset="0"/>
                        </a:rPr>
                        <a:t>did the employee’s hand get caught?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en-US" sz="1300" dirty="0" smtClean="0">
                          <a:solidFill>
                            <a:srgbClr val="333333"/>
                          </a:solidFill>
                          <a:latin typeface="+mj-lt"/>
                          <a:ea typeface="Open Sans" panose="020B0606030504020204" pitchFamily="34" charset="0"/>
                          <a:cs typeface="Open Sans" panose="020B0606030504020204" pitchFamily="34" charset="0"/>
                        </a:rPr>
                        <a:t>The machine’s safety guard was not installed.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r h="595804">
                <a:tc>
                  <a:txBody>
                    <a:bodyPr/>
                    <a:lstStyle/>
                    <a:p>
                      <a:pPr marL="0" marR="0" indent="0" algn="l" defTabSz="924726" rtl="0" eaLnBrk="1" fontAlgn="auto" latinLnBrk="0" hangingPunct="1">
                        <a:lnSpc>
                          <a:spcPct val="100000"/>
                        </a:lnSpc>
                        <a:spcBef>
                          <a:spcPts val="0"/>
                        </a:spcBef>
                        <a:spcAft>
                          <a:spcPts val="0"/>
                        </a:spcAft>
                        <a:buClrTx/>
                        <a:buSzTx/>
                        <a:buFontTx/>
                        <a:buNone/>
                        <a:tabLst/>
                        <a:defRPr/>
                      </a:pPr>
                      <a:r>
                        <a:rPr lang="en-US" altLang="en-US" sz="1500" b="1" dirty="0" smtClean="0">
                          <a:solidFill>
                            <a:srgbClr val="CC4129"/>
                          </a:solidFill>
                          <a:latin typeface="+mj-lt"/>
                          <a:ea typeface="Open Sans" panose="020B0606030504020204" pitchFamily="34" charset="0"/>
                          <a:cs typeface="Open Sans" panose="020B0606030504020204" pitchFamily="34" charset="0"/>
                        </a:rPr>
                        <a:t>Why</a:t>
                      </a:r>
                      <a:r>
                        <a:rPr lang="en-US" altLang="en-US" sz="1300" dirty="0" smtClean="0">
                          <a:solidFill>
                            <a:schemeClr val="tx1"/>
                          </a:solidFill>
                          <a:latin typeface="+mj-lt"/>
                          <a:ea typeface="Open Sans" panose="020B0606030504020204" pitchFamily="34" charset="0"/>
                          <a:cs typeface="Open Sans" panose="020B0606030504020204" pitchFamily="34" charset="0"/>
                        </a:rPr>
                        <a:t> </a:t>
                      </a:r>
                      <a:r>
                        <a:rPr lang="en-US" altLang="en-US" sz="1300" dirty="0" smtClean="0">
                          <a:solidFill>
                            <a:srgbClr val="333333"/>
                          </a:solidFill>
                          <a:latin typeface="+mj-lt"/>
                          <a:ea typeface="Open Sans" panose="020B0606030504020204" pitchFamily="34" charset="0"/>
                          <a:cs typeface="Open Sans" panose="020B0606030504020204" pitchFamily="34" charset="0"/>
                        </a:rPr>
                        <a:t>was the machine’s guard not installed?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n-US" altLang="en-US" sz="1300" dirty="0" smtClean="0">
                          <a:solidFill>
                            <a:srgbClr val="333333"/>
                          </a:solidFill>
                          <a:latin typeface="+mj-lt"/>
                          <a:ea typeface="Open Sans" panose="020B0606030504020204" pitchFamily="34" charset="0"/>
                          <a:cs typeface="Open Sans" panose="020B0606030504020204" pitchFamily="34" charset="0"/>
                        </a:rPr>
                        <a:t>The belt needs to be replaced frequently</a:t>
                      </a:r>
                      <a:r>
                        <a:rPr lang="en-US" altLang="en-US" sz="1300" baseline="0" dirty="0" smtClean="0">
                          <a:solidFill>
                            <a:srgbClr val="333333"/>
                          </a:solidFill>
                          <a:latin typeface="+mj-lt"/>
                          <a:ea typeface="Open Sans" panose="020B0606030504020204" pitchFamily="34" charset="0"/>
                          <a:cs typeface="Open Sans" panose="020B0606030504020204" pitchFamily="34" charset="0"/>
                        </a:rPr>
                        <a:t>.</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r h="595804">
                <a:tc>
                  <a:txBody>
                    <a:bodyPr/>
                    <a:lstStyle/>
                    <a:p>
                      <a:pPr marL="0" marR="0" indent="0" algn="l" defTabSz="924726" rtl="0" eaLnBrk="1" fontAlgn="auto" latinLnBrk="0" hangingPunct="1">
                        <a:lnSpc>
                          <a:spcPct val="100000"/>
                        </a:lnSpc>
                        <a:spcBef>
                          <a:spcPts val="0"/>
                        </a:spcBef>
                        <a:spcAft>
                          <a:spcPts val="0"/>
                        </a:spcAft>
                        <a:buClrTx/>
                        <a:buSzTx/>
                        <a:buFontTx/>
                        <a:buNone/>
                        <a:tabLst/>
                        <a:defRPr/>
                      </a:pPr>
                      <a:r>
                        <a:rPr lang="en-US" altLang="en-US" sz="1500" b="1" i="0" dirty="0" smtClean="0">
                          <a:solidFill>
                            <a:srgbClr val="CC4129"/>
                          </a:solidFill>
                          <a:latin typeface="+mj-lt"/>
                          <a:ea typeface="Open Sans" panose="020B0606030504020204" pitchFamily="34" charset="0"/>
                          <a:cs typeface="Open Sans" panose="020B0606030504020204" pitchFamily="34" charset="0"/>
                        </a:rPr>
                        <a:t>Why</a:t>
                      </a:r>
                      <a:r>
                        <a:rPr lang="en-US" altLang="en-US" sz="1300" i="0" dirty="0" smtClean="0">
                          <a:solidFill>
                            <a:schemeClr val="tx1">
                              <a:lumMod val="75000"/>
                              <a:lumOff val="25000"/>
                            </a:schemeClr>
                          </a:solidFill>
                          <a:latin typeface="+mj-lt"/>
                          <a:ea typeface="Open Sans" panose="020B0606030504020204" pitchFamily="34" charset="0"/>
                          <a:cs typeface="Open Sans" panose="020B0606030504020204" pitchFamily="34" charset="0"/>
                        </a:rPr>
                        <a:t> </a:t>
                      </a:r>
                      <a:r>
                        <a:rPr lang="en-US" altLang="en-US" sz="1300" i="0" dirty="0" smtClean="0">
                          <a:solidFill>
                            <a:srgbClr val="333333"/>
                          </a:solidFill>
                          <a:latin typeface="+mj-lt"/>
                          <a:ea typeface="Open Sans" panose="020B0606030504020204" pitchFamily="34" charset="0"/>
                          <a:cs typeface="Open Sans" panose="020B0606030504020204" pitchFamily="34" charset="0"/>
                        </a:rPr>
                        <a:t>does the belt need to be replaced so frequently?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en-US" sz="1300" b="0" i="0" dirty="0" smtClean="0">
                          <a:solidFill>
                            <a:srgbClr val="333333"/>
                          </a:solidFill>
                          <a:latin typeface="+mj-lt"/>
                          <a:ea typeface="Open Sans" panose="020B0606030504020204" pitchFamily="34" charset="0"/>
                          <a:cs typeface="Open Sans" panose="020B0606030504020204" pitchFamily="34" charset="0"/>
                        </a:rPr>
                        <a:t>The load limit of the machine is being exceeded.</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r h="595804">
                <a:tc>
                  <a:txBody>
                    <a:bodyPr/>
                    <a:lstStyle/>
                    <a:p>
                      <a:pPr marL="0" marR="0" indent="0" algn="l" defTabSz="924726" rtl="0" eaLnBrk="1" fontAlgn="auto" latinLnBrk="0" hangingPunct="1">
                        <a:lnSpc>
                          <a:spcPct val="100000"/>
                        </a:lnSpc>
                        <a:spcBef>
                          <a:spcPts val="0"/>
                        </a:spcBef>
                        <a:spcAft>
                          <a:spcPts val="0"/>
                        </a:spcAft>
                        <a:buClrTx/>
                        <a:buSzTx/>
                        <a:buFontTx/>
                        <a:buNone/>
                        <a:tabLst/>
                        <a:defRPr/>
                      </a:pPr>
                      <a:r>
                        <a:rPr lang="en-US" altLang="en-US" sz="1500" b="1" dirty="0" smtClean="0">
                          <a:solidFill>
                            <a:srgbClr val="CC4129"/>
                          </a:solidFill>
                          <a:latin typeface="+mj-lt"/>
                          <a:ea typeface="Open Sans" panose="020B0606030504020204" pitchFamily="34" charset="0"/>
                          <a:cs typeface="Open Sans" panose="020B0606030504020204" pitchFamily="34" charset="0"/>
                        </a:rPr>
                        <a:t>Why</a:t>
                      </a:r>
                      <a:r>
                        <a:rPr lang="en-US" altLang="en-US" sz="1300" b="1" dirty="0" smtClean="0">
                          <a:solidFill>
                            <a:schemeClr val="tx1"/>
                          </a:solidFill>
                          <a:latin typeface="+mj-lt"/>
                          <a:ea typeface="Open Sans" panose="020B0606030504020204" pitchFamily="34" charset="0"/>
                          <a:cs typeface="Open Sans" panose="020B0606030504020204" pitchFamily="34" charset="0"/>
                        </a:rPr>
                        <a:t> </a:t>
                      </a:r>
                      <a:r>
                        <a:rPr lang="en-US" altLang="en-US" sz="1300" b="0" dirty="0" smtClean="0">
                          <a:solidFill>
                            <a:srgbClr val="333333"/>
                          </a:solidFill>
                          <a:latin typeface="+mj-lt"/>
                          <a:ea typeface="Open Sans" panose="020B0606030504020204" pitchFamily="34" charset="0"/>
                          <a:cs typeface="Open Sans" panose="020B0606030504020204" pitchFamily="34" charset="0"/>
                        </a:rPr>
                        <a:t>is</a:t>
                      </a:r>
                      <a:r>
                        <a:rPr lang="en-US" altLang="en-US" sz="1300" b="0" baseline="0" dirty="0" smtClean="0">
                          <a:solidFill>
                            <a:srgbClr val="333333"/>
                          </a:solidFill>
                          <a:latin typeface="+mj-lt"/>
                          <a:ea typeface="Open Sans" panose="020B0606030504020204" pitchFamily="34" charset="0"/>
                          <a:cs typeface="Open Sans" panose="020B0606030504020204" pitchFamily="34" charset="0"/>
                        </a:rPr>
                        <a:t> the load limit being exceeded?</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n-US" altLang="en-US" sz="1300" dirty="0" smtClean="0">
                          <a:solidFill>
                            <a:srgbClr val="333333"/>
                          </a:solidFill>
                          <a:latin typeface="+mj-lt"/>
                          <a:ea typeface="Open Sans" panose="020B0606030504020204" pitchFamily="34" charset="0"/>
                          <a:cs typeface="Open Sans" panose="020B0606030504020204" pitchFamily="34" charset="0"/>
                        </a:rPr>
                        <a:t>The </a:t>
                      </a:r>
                      <a:r>
                        <a:rPr lang="en-US" altLang="en-US" sz="1300" baseline="0" dirty="0" smtClean="0">
                          <a:solidFill>
                            <a:srgbClr val="333333"/>
                          </a:solidFill>
                          <a:latin typeface="+mj-lt"/>
                          <a:ea typeface="Open Sans" panose="020B0606030504020204" pitchFamily="34" charset="0"/>
                          <a:cs typeface="Open Sans" panose="020B0606030504020204" pitchFamily="34" charset="0"/>
                        </a:rPr>
                        <a:t>products on the conveyor were redesigned to be larger.</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1386681" y="5105400"/>
            <a:ext cx="7086600" cy="609600"/>
          </a:xfrm>
          <a:prstGeom prst="rect">
            <a:avLst/>
          </a:prstGeom>
        </p:spPr>
        <p:txBody>
          <a:bodyPr lIns="81510" tIns="40755" rIns="81510" bIns="40755"/>
          <a:lstStyle>
            <a:lvl1pPr marL="304800" indent="-304800" algn="l" rtl="0" eaLnBrk="0" fontAlgn="base" hangingPunct="0">
              <a:spcBef>
                <a:spcPct val="20000"/>
              </a:spcBef>
              <a:spcAft>
                <a:spcPct val="0"/>
              </a:spcAft>
              <a:buChar char="•"/>
              <a:defRPr sz="2900">
                <a:solidFill>
                  <a:schemeClr val="tx1"/>
                </a:solidFill>
                <a:latin typeface="+mn-lt"/>
                <a:ea typeface="+mn-ea"/>
                <a:cs typeface="+mn-cs"/>
              </a:defRPr>
            </a:lvl1pPr>
            <a:lvl2pPr marL="661988" indent="-254000" algn="l" rtl="0" eaLnBrk="0" fontAlgn="base" hangingPunct="0">
              <a:spcBef>
                <a:spcPct val="20000"/>
              </a:spcBef>
              <a:spcAft>
                <a:spcPct val="0"/>
              </a:spcAft>
              <a:buChar char="–"/>
              <a:defRPr sz="2500">
                <a:solidFill>
                  <a:schemeClr val="tx1"/>
                </a:solidFill>
                <a:latin typeface="+mn-lt"/>
                <a:cs typeface="+mn-cs"/>
              </a:defRPr>
            </a:lvl2pPr>
            <a:lvl3pPr marL="1017588" indent="-203200" algn="l" rtl="0" eaLnBrk="0" fontAlgn="base" hangingPunct="0">
              <a:spcBef>
                <a:spcPct val="20000"/>
              </a:spcBef>
              <a:spcAft>
                <a:spcPct val="0"/>
              </a:spcAft>
              <a:buChar char="•"/>
              <a:defRPr sz="2100">
                <a:solidFill>
                  <a:schemeClr val="tx1"/>
                </a:solidFill>
                <a:latin typeface="+mn-lt"/>
                <a:cs typeface="+mn-cs"/>
              </a:defRPr>
            </a:lvl3pPr>
            <a:lvl4pPr marL="1425575" indent="-203200" algn="l" rtl="0" eaLnBrk="0" fontAlgn="base" hangingPunct="0">
              <a:spcBef>
                <a:spcPct val="20000"/>
              </a:spcBef>
              <a:spcAft>
                <a:spcPct val="0"/>
              </a:spcAft>
              <a:buChar char="–"/>
              <a:defRPr>
                <a:solidFill>
                  <a:schemeClr val="tx1"/>
                </a:solidFill>
                <a:latin typeface="+mn-lt"/>
                <a:cs typeface="+mn-cs"/>
              </a:defRPr>
            </a:lvl4pPr>
            <a:lvl5pPr marL="1833563" indent="-203200" algn="l" rtl="0" eaLnBrk="0" fontAlgn="base" hangingPunct="0">
              <a:spcBef>
                <a:spcPct val="20000"/>
              </a:spcBef>
              <a:spcAft>
                <a:spcPct val="0"/>
              </a:spcAft>
              <a:buChar char="»"/>
              <a:defRPr>
                <a:solidFill>
                  <a:schemeClr val="tx1"/>
                </a:solidFill>
                <a:latin typeface="+mn-lt"/>
                <a:cs typeface="+mn-cs"/>
              </a:defRPr>
            </a:lvl5pPr>
            <a:lvl6pPr marL="2241514" indent="-203774" algn="l" rtl="0" fontAlgn="base">
              <a:spcBef>
                <a:spcPct val="20000"/>
              </a:spcBef>
              <a:spcAft>
                <a:spcPct val="0"/>
              </a:spcAft>
              <a:buChar char="»"/>
              <a:defRPr sz="1800">
                <a:solidFill>
                  <a:schemeClr val="tx1"/>
                </a:solidFill>
                <a:latin typeface="+mn-lt"/>
                <a:cs typeface="+mn-cs"/>
              </a:defRPr>
            </a:lvl6pPr>
            <a:lvl7pPr marL="2649063" indent="-203774" algn="l" rtl="0" fontAlgn="base">
              <a:spcBef>
                <a:spcPct val="20000"/>
              </a:spcBef>
              <a:spcAft>
                <a:spcPct val="0"/>
              </a:spcAft>
              <a:buChar char="»"/>
              <a:defRPr sz="1800">
                <a:solidFill>
                  <a:schemeClr val="tx1"/>
                </a:solidFill>
                <a:latin typeface="+mn-lt"/>
                <a:cs typeface="+mn-cs"/>
              </a:defRPr>
            </a:lvl7pPr>
            <a:lvl8pPr marL="3056611" indent="-203774" algn="l" rtl="0" fontAlgn="base">
              <a:spcBef>
                <a:spcPct val="20000"/>
              </a:spcBef>
              <a:spcAft>
                <a:spcPct val="0"/>
              </a:spcAft>
              <a:buChar char="»"/>
              <a:defRPr sz="1800">
                <a:solidFill>
                  <a:schemeClr val="tx1"/>
                </a:solidFill>
                <a:latin typeface="+mn-lt"/>
                <a:cs typeface="+mn-cs"/>
              </a:defRPr>
            </a:lvl8pPr>
            <a:lvl9pPr marL="3464159" indent="-203774" algn="l" rtl="0" fontAlgn="base">
              <a:spcBef>
                <a:spcPct val="20000"/>
              </a:spcBef>
              <a:spcAft>
                <a:spcPct val="0"/>
              </a:spcAft>
              <a:buChar char="»"/>
              <a:defRPr sz="1800">
                <a:solidFill>
                  <a:schemeClr val="tx1"/>
                </a:solidFill>
                <a:latin typeface="+mn-lt"/>
                <a:cs typeface="+mn-cs"/>
              </a:defRPr>
            </a:lvl9pPr>
          </a:lstStyle>
          <a:p>
            <a:pPr marL="0" indent="0">
              <a:buFontTx/>
              <a:buNone/>
            </a:pPr>
            <a:r>
              <a:rPr lang="en-US" sz="1300" b="0" kern="0" dirty="0" smtClean="0">
                <a:solidFill>
                  <a:srgbClr val="333333"/>
                </a:solidFill>
                <a:latin typeface="+mj-lt"/>
                <a:ea typeface="Open Sans" panose="020B0606030504020204" pitchFamily="34" charset="0"/>
                <a:cs typeface="Open Sans" panose="020B0606030504020204" pitchFamily="34" charset="0"/>
              </a:rPr>
              <a:t>Try to think of the next question that you might ask in this scenario. Each answer may lead to multiple next questions, so be prepared to follow multiple paths of inquiry.</a:t>
            </a:r>
            <a:endParaRPr lang="en-US" sz="1300" b="0" kern="0" dirty="0">
              <a:solidFill>
                <a:srgbClr val="333333"/>
              </a:solidFill>
              <a:latin typeface="+mj-lt"/>
              <a:ea typeface="Open Sans" panose="020B0606030504020204" pitchFamily="34" charset="0"/>
              <a:cs typeface="Open Sans" panose="020B0606030504020204" pitchFamily="34" charset="0"/>
            </a:endParaRPr>
          </a:p>
        </p:txBody>
      </p:sp>
      <p:sp>
        <p:nvSpPr>
          <p:cNvPr id="10" name="Oval 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4</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Analysis</a:t>
            </a:r>
          </a:p>
        </p:txBody>
      </p:sp>
    </p:spTree>
    <p:extLst>
      <p:ext uri="{BB962C8B-B14F-4D97-AF65-F5344CB8AC3E}">
        <p14:creationId xmlns:p14="http://schemas.microsoft.com/office/powerpoint/2010/main" val="1699495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606675" y="457200"/>
            <a:ext cx="7002463" cy="485775"/>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Follow-Up</a:t>
            </a:r>
            <a:endParaRPr lang="en-US" altLang="en-US" sz="2800" dirty="0">
              <a:ea typeface="Open Sans Condensed" panose="020B0806030504020204" pitchFamily="34" charset="0"/>
              <a:cs typeface="Open Sans Condensed" panose="020B0806030504020204" pitchFamily="34" charset="0"/>
            </a:endParaRPr>
          </a:p>
        </p:txBody>
      </p:sp>
      <p:sp>
        <p:nvSpPr>
          <p:cNvPr id="9" name="Content Placeholder 2"/>
          <p:cNvSpPr>
            <a:spLocks noGrp="1"/>
          </p:cNvSpPr>
          <p:nvPr>
            <p:ph idx="4294967295"/>
          </p:nvPr>
        </p:nvSpPr>
        <p:spPr>
          <a:xfrm>
            <a:off x="2606675" y="1381125"/>
            <a:ext cx="4886325" cy="3733800"/>
          </a:xfrm>
          <a:prstGeom prst="rect">
            <a:avLst/>
          </a:prstGeom>
        </p:spPr>
        <p:txBody>
          <a:bodyPr/>
          <a:lstStyle/>
          <a:p>
            <a:pPr marL="0" indent="0" eaLnBrk="1" hangingPunct="1">
              <a:spcBef>
                <a:spcPct val="0"/>
              </a:spcBef>
              <a:spcAft>
                <a:spcPts val="1100"/>
              </a:spcAft>
              <a:buClr>
                <a:schemeClr val="tx1"/>
              </a:buClr>
              <a:buNone/>
              <a:defRPr/>
            </a:pPr>
            <a:r>
              <a:rPr lang="en-US" sz="1500" b="1" dirty="0" smtClean="0">
                <a:solidFill>
                  <a:srgbClr val="DA5500"/>
                </a:solidFill>
                <a:latin typeface="+mj-lt"/>
                <a:ea typeface="Open Sans" panose="020B0606030504020204" pitchFamily="34" charset="0"/>
                <a:cs typeface="Open Sans" panose="020B0606030504020204" pitchFamily="34" charset="0"/>
              </a:rPr>
              <a:t>What you need to know:</a:t>
            </a:r>
            <a:endParaRPr lang="en-US" sz="1500" dirty="0">
              <a:solidFill>
                <a:srgbClr val="DA5500"/>
              </a:solidFill>
              <a:latin typeface="+mj-lt"/>
              <a:ea typeface="Open Sans" panose="020B0606030504020204" pitchFamily="34" charset="0"/>
              <a:cs typeface="Open Sans" panose="020B0606030504020204" pitchFamily="34" charset="0"/>
            </a:endParaRPr>
          </a:p>
          <a:p>
            <a:pPr marL="342900" indent="-342900">
              <a:spcBef>
                <a:spcPts val="0"/>
              </a:spcBef>
              <a:spcAft>
                <a:spcPts val="1500"/>
              </a:spcAft>
              <a:buFont typeface="+mj-lt"/>
              <a:buAutoNum type="arabicPeriod"/>
            </a:pPr>
            <a:r>
              <a:rPr lang="en-US" altLang="en-US" sz="1500" dirty="0" smtClean="0">
                <a:solidFill>
                  <a:srgbClr val="333333"/>
                </a:solidFill>
                <a:latin typeface="+mj-lt"/>
                <a:ea typeface="Open Sans" panose="020B0606030504020204" pitchFamily="34" charset="0"/>
                <a:cs typeface="Open Sans" panose="020B0606030504020204" pitchFamily="34" charset="0"/>
              </a:rPr>
              <a:t>How to apply corrective actions</a:t>
            </a:r>
            <a:endParaRPr lang="en-US" altLang="en-US" sz="1500" dirty="0">
              <a:solidFill>
                <a:srgbClr val="333333"/>
              </a:solidFill>
              <a:latin typeface="+mj-lt"/>
              <a:ea typeface="Open Sans" panose="020B0606030504020204" pitchFamily="34" charset="0"/>
              <a:cs typeface="Open Sans" panose="020B0606030504020204" pitchFamily="34" charset="0"/>
            </a:endParaRPr>
          </a:p>
          <a:p>
            <a:pPr marL="342900" indent="-342900">
              <a:spcBef>
                <a:spcPts val="0"/>
              </a:spcBef>
              <a:spcAft>
                <a:spcPts val="1500"/>
              </a:spcAft>
              <a:buFont typeface="+mj-lt"/>
              <a:buAutoNum type="arabicPeriod"/>
            </a:pPr>
            <a:r>
              <a:rPr lang="en-US" altLang="en-US" sz="1500" dirty="0" smtClean="0">
                <a:solidFill>
                  <a:srgbClr val="333333"/>
                </a:solidFill>
                <a:latin typeface="+mj-lt"/>
                <a:ea typeface="Open Sans" panose="020B0606030504020204" pitchFamily="34" charset="0"/>
                <a:cs typeface="Open Sans" panose="020B0606030504020204" pitchFamily="34" charset="0"/>
              </a:rPr>
              <a:t>Follow-up procedures</a:t>
            </a:r>
            <a:endParaRPr lang="en-US" altLang="en-US" sz="1500" dirty="0">
              <a:solidFill>
                <a:srgbClr val="333333"/>
              </a:solidFill>
              <a:latin typeface="+mj-lt"/>
              <a:ea typeface="Open Sans" panose="020B0606030504020204" pitchFamily="34" charset="0"/>
              <a:cs typeface="Open Sans" panose="020B0606030504020204" pitchFamily="34" charset="0"/>
            </a:endParaRPr>
          </a:p>
        </p:txBody>
      </p:sp>
      <p:cxnSp>
        <p:nvCxnSpPr>
          <p:cNvPr id="10" name="Straight Connector 9"/>
          <p:cNvCxnSpPr/>
          <p:nvPr/>
        </p:nvCxnSpPr>
        <p:spPr>
          <a:xfrm>
            <a:off x="2527021" y="533400"/>
            <a:ext cx="0" cy="502920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8207" y="-134005"/>
            <a:ext cx="2133600" cy="4401205"/>
          </a:xfrm>
          <a:prstGeom prst="rect">
            <a:avLst/>
          </a:prstGeom>
          <a:noFill/>
        </p:spPr>
        <p:txBody>
          <a:bodyPr wrap="square" rtlCol="0">
            <a:spAutoFit/>
          </a:bodyPr>
          <a:lstStyle/>
          <a:p>
            <a:r>
              <a:rPr lang="en-US" sz="28000" dirty="0" smtClean="0">
                <a:solidFill>
                  <a:srgbClr val="FA834E"/>
                </a:solidFill>
              </a:rPr>
              <a:t>5</a:t>
            </a:r>
            <a:endParaRPr lang="en-US" sz="28000" dirty="0">
              <a:solidFill>
                <a:srgbClr val="FA834E"/>
              </a:solidFill>
            </a:endParaRPr>
          </a:p>
        </p:txBody>
      </p:sp>
    </p:spTree>
    <p:extLst>
      <p:ext uri="{BB962C8B-B14F-4D97-AF65-F5344CB8AC3E}">
        <p14:creationId xmlns:p14="http://schemas.microsoft.com/office/powerpoint/2010/main" val="1034857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0675" y="1371600"/>
            <a:ext cx="4495800" cy="2209800"/>
          </a:xfrm>
          <a:prstGeom prst="rect">
            <a:avLst/>
          </a:prstGeom>
        </p:spPr>
        <p:txBody>
          <a:bodyPr/>
          <a:lstStyle/>
          <a:p>
            <a:pPr marL="342900" indent="-342900">
              <a:spcBef>
                <a:spcPts val="0"/>
              </a:spcBef>
              <a:spcAft>
                <a:spcPts val="1300"/>
              </a:spcAft>
            </a:pPr>
            <a:r>
              <a:rPr lang="en-US" sz="1300" b="1" dirty="0" smtClean="0">
                <a:solidFill>
                  <a:srgbClr val="333333"/>
                </a:solidFill>
                <a:latin typeface="+mj-lt"/>
                <a:ea typeface="Open Sans" panose="020B0606030504020204" pitchFamily="34" charset="0"/>
                <a:cs typeface="Open Sans" panose="020B0606030504020204" pitchFamily="34" charset="0"/>
              </a:rPr>
              <a:t>Incident: </a:t>
            </a:r>
            <a:r>
              <a:rPr lang="en-US" sz="1300" dirty="0" smtClean="0">
                <a:solidFill>
                  <a:srgbClr val="333333"/>
                </a:solidFill>
                <a:latin typeface="+mj-lt"/>
                <a:ea typeface="Open Sans" panose="020B0606030504020204" pitchFamily="34" charset="0"/>
                <a:cs typeface="Open Sans" panose="020B0606030504020204" pitchFamily="34" charset="0"/>
              </a:rPr>
              <a:t>Also referred to as an accident,</a:t>
            </a:r>
            <a:r>
              <a:rPr lang="en-US" sz="1300" b="1" dirty="0" smtClean="0">
                <a:solidFill>
                  <a:srgbClr val="333333"/>
                </a:solidFill>
                <a:latin typeface="+mj-lt"/>
                <a:ea typeface="Open Sans" panose="020B0606030504020204" pitchFamily="34" charset="0"/>
                <a:cs typeface="Open Sans" panose="020B0606030504020204" pitchFamily="34" charset="0"/>
              </a:rPr>
              <a:t> </a:t>
            </a:r>
            <a:r>
              <a:rPr lang="en-US" sz="1300" dirty="0" smtClean="0">
                <a:solidFill>
                  <a:srgbClr val="333333"/>
                </a:solidFill>
                <a:latin typeface="+mj-lt"/>
                <a:ea typeface="Open Sans" panose="020B0606030504020204" pitchFamily="34" charset="0"/>
                <a:cs typeface="Open Sans" panose="020B0606030504020204" pitchFamily="34" charset="0"/>
              </a:rPr>
              <a:t>an incident is an event that causes injury or death to people or damage to property. </a:t>
            </a:r>
          </a:p>
          <a:p>
            <a:pPr marL="342900" indent="-342900">
              <a:spcBef>
                <a:spcPts val="0"/>
              </a:spcBef>
              <a:spcAft>
                <a:spcPts val="1000"/>
              </a:spcAft>
            </a:pPr>
            <a:r>
              <a:rPr lang="en-US" sz="1300" b="1" dirty="0" smtClean="0">
                <a:solidFill>
                  <a:srgbClr val="333333"/>
                </a:solidFill>
                <a:latin typeface="+mj-lt"/>
                <a:ea typeface="Open Sans" panose="020B0606030504020204" pitchFamily="34" charset="0"/>
                <a:cs typeface="Open Sans" panose="020B0606030504020204" pitchFamily="34" charset="0"/>
              </a:rPr>
              <a:t>Near miss: </a:t>
            </a:r>
            <a:r>
              <a:rPr lang="en-US" sz="1300" dirty="0" smtClean="0">
                <a:solidFill>
                  <a:srgbClr val="333333"/>
                </a:solidFill>
                <a:latin typeface="+mj-lt"/>
                <a:ea typeface="Open Sans" panose="020B0606030504020204" pitchFamily="34" charset="0"/>
                <a:cs typeface="Open Sans" panose="020B0606030504020204" pitchFamily="34" charset="0"/>
              </a:rPr>
              <a:t>A near miss is an event that almost results in injury, death, or damage. A near miss is a warning sign that an incident is likely to occur, so near misses should also be investigated.</a:t>
            </a:r>
          </a:p>
        </p:txBody>
      </p:sp>
      <p:sp>
        <p:nvSpPr>
          <p:cNvPr id="9" name="Title 1"/>
          <p:cNvSpPr txBox="1">
            <a:spLocks/>
          </p:cNvSpPr>
          <p:nvPr/>
        </p:nvSpPr>
        <p:spPr bwMode="auto">
          <a:xfrm>
            <a:off x="320675" y="457200"/>
            <a:ext cx="4572000"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smtClean="0">
                <a:ea typeface="Open Sans Condensed" panose="020B0806030504020204" pitchFamily="34" charset="0"/>
                <a:cs typeface="Open Sans Condensed" panose="020B0806030504020204" pitchFamily="34" charset="0"/>
              </a:rPr>
              <a:t>Definitions</a:t>
            </a:r>
            <a:endParaRPr lang="en-US" altLang="en-US" sz="2800" b="1" dirty="0">
              <a:ea typeface="Open Sans Condensed" panose="020B0806030504020204" pitchFamily="34" charset="0"/>
              <a:cs typeface="Open Sans Condensed" panose="020B0806030504020204" pitchFamily="34" charset="0"/>
            </a:endParaRPr>
          </a:p>
          <a:p>
            <a:pPr algn="l">
              <a:defRPr/>
            </a:pPr>
            <a:endParaRPr lang="en-US" altLang="en-US" sz="2000" b="1" kern="0" dirty="0" smtClean="0"/>
          </a:p>
        </p:txBody>
      </p:sp>
      <p:sp>
        <p:nvSpPr>
          <p:cNvPr id="5" name="Content Placeholder 2"/>
          <p:cNvSpPr txBox="1">
            <a:spLocks/>
          </p:cNvSpPr>
          <p:nvPr/>
        </p:nvSpPr>
        <p:spPr>
          <a:xfrm>
            <a:off x="4892675" y="1371600"/>
            <a:ext cx="4495800" cy="2209800"/>
          </a:xfrm>
          <a:prstGeom prst="rect">
            <a:avLst/>
          </a:prstGeom>
        </p:spPr>
        <p:txBody>
          <a:bodyPr/>
          <a:lstStyle>
            <a:lvl1pPr marL="304800" indent="-304800" algn="l" rtl="0" eaLnBrk="0" fontAlgn="base" hangingPunct="0">
              <a:spcBef>
                <a:spcPct val="20000"/>
              </a:spcBef>
              <a:spcAft>
                <a:spcPct val="0"/>
              </a:spcAft>
              <a:buChar char="•"/>
              <a:defRPr sz="2900">
                <a:solidFill>
                  <a:schemeClr val="tx1"/>
                </a:solidFill>
                <a:latin typeface="+mn-lt"/>
                <a:ea typeface="+mn-ea"/>
                <a:cs typeface="+mn-cs"/>
              </a:defRPr>
            </a:lvl1pPr>
            <a:lvl2pPr marL="661988" indent="-254000" algn="l" rtl="0" eaLnBrk="0" fontAlgn="base" hangingPunct="0">
              <a:spcBef>
                <a:spcPct val="20000"/>
              </a:spcBef>
              <a:spcAft>
                <a:spcPct val="0"/>
              </a:spcAft>
              <a:buChar char="–"/>
              <a:defRPr sz="2500">
                <a:solidFill>
                  <a:schemeClr val="tx1"/>
                </a:solidFill>
                <a:latin typeface="+mn-lt"/>
                <a:cs typeface="+mn-cs"/>
              </a:defRPr>
            </a:lvl2pPr>
            <a:lvl3pPr marL="1017588" indent="-203200" algn="l" rtl="0" eaLnBrk="0" fontAlgn="base" hangingPunct="0">
              <a:spcBef>
                <a:spcPct val="20000"/>
              </a:spcBef>
              <a:spcAft>
                <a:spcPct val="0"/>
              </a:spcAft>
              <a:buChar char="•"/>
              <a:defRPr sz="2100">
                <a:solidFill>
                  <a:schemeClr val="tx1"/>
                </a:solidFill>
                <a:latin typeface="+mn-lt"/>
                <a:cs typeface="+mn-cs"/>
              </a:defRPr>
            </a:lvl3pPr>
            <a:lvl4pPr marL="1425575" indent="-203200" algn="l" rtl="0" eaLnBrk="0" fontAlgn="base" hangingPunct="0">
              <a:spcBef>
                <a:spcPct val="20000"/>
              </a:spcBef>
              <a:spcAft>
                <a:spcPct val="0"/>
              </a:spcAft>
              <a:buChar char="–"/>
              <a:defRPr>
                <a:solidFill>
                  <a:schemeClr val="tx1"/>
                </a:solidFill>
                <a:latin typeface="+mn-lt"/>
                <a:cs typeface="+mn-cs"/>
              </a:defRPr>
            </a:lvl4pPr>
            <a:lvl5pPr marL="1833563" indent="-203200" algn="l" rtl="0" eaLnBrk="0" fontAlgn="base" hangingPunct="0">
              <a:spcBef>
                <a:spcPct val="20000"/>
              </a:spcBef>
              <a:spcAft>
                <a:spcPct val="0"/>
              </a:spcAft>
              <a:buChar char="»"/>
              <a:defRPr>
                <a:solidFill>
                  <a:schemeClr val="tx1"/>
                </a:solidFill>
                <a:latin typeface="+mn-lt"/>
                <a:cs typeface="+mn-cs"/>
              </a:defRPr>
            </a:lvl5pPr>
            <a:lvl6pPr marL="2241514" indent="-203774" algn="l" rtl="0" fontAlgn="base">
              <a:spcBef>
                <a:spcPct val="20000"/>
              </a:spcBef>
              <a:spcAft>
                <a:spcPct val="0"/>
              </a:spcAft>
              <a:buChar char="»"/>
              <a:defRPr sz="1800">
                <a:solidFill>
                  <a:schemeClr val="tx1"/>
                </a:solidFill>
                <a:latin typeface="+mn-lt"/>
                <a:cs typeface="+mn-cs"/>
              </a:defRPr>
            </a:lvl6pPr>
            <a:lvl7pPr marL="2649063" indent="-203774" algn="l" rtl="0" fontAlgn="base">
              <a:spcBef>
                <a:spcPct val="20000"/>
              </a:spcBef>
              <a:spcAft>
                <a:spcPct val="0"/>
              </a:spcAft>
              <a:buChar char="»"/>
              <a:defRPr sz="1800">
                <a:solidFill>
                  <a:schemeClr val="tx1"/>
                </a:solidFill>
                <a:latin typeface="+mn-lt"/>
                <a:cs typeface="+mn-cs"/>
              </a:defRPr>
            </a:lvl7pPr>
            <a:lvl8pPr marL="3056611" indent="-203774" algn="l" rtl="0" fontAlgn="base">
              <a:spcBef>
                <a:spcPct val="20000"/>
              </a:spcBef>
              <a:spcAft>
                <a:spcPct val="0"/>
              </a:spcAft>
              <a:buChar char="»"/>
              <a:defRPr sz="1800">
                <a:solidFill>
                  <a:schemeClr val="tx1"/>
                </a:solidFill>
                <a:latin typeface="+mn-lt"/>
                <a:cs typeface="+mn-cs"/>
              </a:defRPr>
            </a:lvl8pPr>
            <a:lvl9pPr marL="3464159" indent="-203774" algn="l" rtl="0" fontAlgn="base">
              <a:spcBef>
                <a:spcPct val="20000"/>
              </a:spcBef>
              <a:spcAft>
                <a:spcPct val="0"/>
              </a:spcAft>
              <a:buChar char="»"/>
              <a:defRPr sz="1800">
                <a:solidFill>
                  <a:schemeClr val="tx1"/>
                </a:solidFill>
                <a:latin typeface="+mn-lt"/>
                <a:cs typeface="+mn-cs"/>
              </a:defRPr>
            </a:lvl9pPr>
          </a:lstStyle>
          <a:p>
            <a:pPr marL="342900" indent="-342900">
              <a:spcBef>
                <a:spcPts val="0"/>
              </a:spcBef>
              <a:spcAft>
                <a:spcPts val="1300"/>
              </a:spcAft>
            </a:pPr>
            <a:r>
              <a:rPr lang="en-US" sz="1300" b="1" kern="0" smtClean="0">
                <a:solidFill>
                  <a:srgbClr val="333333"/>
                </a:solidFill>
                <a:latin typeface="+mj-lt"/>
                <a:ea typeface="Open Sans" panose="020B0606030504020204" pitchFamily="34" charset="0"/>
                <a:cs typeface="Open Sans" panose="020B0606030504020204" pitchFamily="34" charset="0"/>
              </a:rPr>
              <a:t>Direct cause: </a:t>
            </a:r>
            <a:r>
              <a:rPr lang="en-US" sz="1300" b="0" kern="0" smtClean="0">
                <a:solidFill>
                  <a:srgbClr val="333333"/>
                </a:solidFill>
                <a:latin typeface="+mj-lt"/>
                <a:ea typeface="Open Sans" panose="020B0606030504020204" pitchFamily="34" charset="0"/>
                <a:cs typeface="Open Sans" panose="020B0606030504020204" pitchFamily="34" charset="0"/>
              </a:rPr>
              <a:t>This is the most obvious reason that an incident occurred when the circumstances of the incident are considered.</a:t>
            </a:r>
          </a:p>
          <a:p>
            <a:pPr marL="342900" indent="-342900">
              <a:spcBef>
                <a:spcPts val="0"/>
              </a:spcBef>
              <a:spcAft>
                <a:spcPts val="1000"/>
              </a:spcAft>
            </a:pPr>
            <a:r>
              <a:rPr lang="en-US" sz="1300" b="1" kern="0" smtClean="0">
                <a:solidFill>
                  <a:srgbClr val="333333"/>
                </a:solidFill>
                <a:latin typeface="+mj-lt"/>
                <a:ea typeface="Open Sans" panose="020B0606030504020204" pitchFamily="34" charset="0"/>
                <a:cs typeface="Open Sans" panose="020B0606030504020204" pitchFamily="34" charset="0"/>
              </a:rPr>
              <a:t>Root cause: </a:t>
            </a:r>
            <a:r>
              <a:rPr lang="en-US" sz="1300" b="0" kern="0" smtClean="0">
                <a:solidFill>
                  <a:srgbClr val="333333"/>
                </a:solidFill>
                <a:latin typeface="+mj-lt"/>
                <a:ea typeface="Open Sans" panose="020B0606030504020204" pitchFamily="34" charset="0"/>
                <a:cs typeface="Open Sans" panose="020B0606030504020204" pitchFamily="34" charset="0"/>
              </a:rPr>
              <a:t>This is a factor that underlies the other contributing causes. It could eliminate recurrence of the problem if it is addressed. </a:t>
            </a:r>
            <a:endParaRPr lang="en-US" sz="1300" b="0" kern="0" dirty="0">
              <a:solidFill>
                <a:srgbClr val="333333"/>
              </a:solidFill>
              <a:latin typeface="+mj-lt"/>
              <a:ea typeface="Open Sans" panose="020B0606030504020204" pitchFamily="34" charset="0"/>
              <a:cs typeface="Open Sans" panose="020B0606030504020204" pitchFamily="34" charset="0"/>
            </a:endParaRPr>
          </a:p>
        </p:txBody>
      </p:sp>
      <p:sp>
        <p:nvSpPr>
          <p:cNvPr id="8" name="Rectangle 7"/>
          <p:cNvSpPr/>
          <p:nvPr/>
        </p:nvSpPr>
        <p:spPr>
          <a:xfrm>
            <a:off x="315119" y="164812"/>
            <a:ext cx="2210594" cy="246221"/>
          </a:xfrm>
          <a:prstGeom prst="rect">
            <a:avLst/>
          </a:prstGeom>
        </p:spPr>
        <p:txBody>
          <a:bodyPr wrap="square">
            <a:spAutoFit/>
          </a:bodyPr>
          <a:lstStyle/>
          <a:p>
            <a:r>
              <a:rPr lang="en-US" altLang="en-US" sz="1000" b="0" kern="0" dirty="0" smtClean="0">
                <a:solidFill>
                  <a:srgbClr val="FA834E"/>
                </a:solidFill>
                <a:latin typeface="+mj-lt"/>
                <a:ea typeface="Open Sans" panose="020B0606030504020204" pitchFamily="34" charset="0"/>
                <a:cs typeface="Open Sans" panose="020B0606030504020204" pitchFamily="34" charset="0"/>
              </a:rPr>
              <a:t>&gt;   Introduction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10" name="Oval 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5600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15119" y="1371600"/>
            <a:ext cx="5719762" cy="3505200"/>
          </a:xfrm>
          <a:prstGeom prst="rect">
            <a:avLst/>
          </a:prstGeom>
        </p:spPr>
        <p:txBody>
          <a:bodyPr/>
          <a:lstStyle/>
          <a:p>
            <a:pPr marL="0" indent="0">
              <a:spcBef>
                <a:spcPct val="0"/>
              </a:spcBef>
              <a:spcAft>
                <a:spcPts val="1300"/>
              </a:spcAft>
              <a:buNone/>
            </a:pPr>
            <a:r>
              <a:rPr lang="en-US" altLang="en-US" sz="1300" dirty="0" smtClean="0">
                <a:solidFill>
                  <a:srgbClr val="333333"/>
                </a:solidFill>
                <a:latin typeface="+mj-lt"/>
                <a:ea typeface="Open Sans" panose="020B0606030504020204" pitchFamily="34" charset="0"/>
                <a:cs typeface="Open Sans" panose="020B0606030504020204" pitchFamily="34" charset="0"/>
              </a:rPr>
              <a:t>Recommendations for corrective actions should address each </a:t>
            </a:r>
            <a:r>
              <a:rPr lang="en-US" altLang="en-US" sz="1300" b="1" dirty="0" smtClean="0">
                <a:solidFill>
                  <a:srgbClr val="333333"/>
                </a:solidFill>
                <a:latin typeface="+mj-lt"/>
                <a:ea typeface="Open Sans" panose="020B0606030504020204" pitchFamily="34" charset="0"/>
                <a:cs typeface="Open Sans" panose="020B0606030504020204" pitchFamily="34" charset="0"/>
              </a:rPr>
              <a:t>root </a:t>
            </a:r>
            <a:r>
              <a:rPr lang="en-US" altLang="en-US" sz="1300" b="1" smtClean="0">
                <a:solidFill>
                  <a:srgbClr val="333333"/>
                </a:solidFill>
                <a:latin typeface="+mj-lt"/>
                <a:ea typeface="Open Sans" panose="020B0606030504020204" pitchFamily="34" charset="0"/>
                <a:cs typeface="Open Sans" panose="020B0606030504020204" pitchFamily="34" charset="0"/>
              </a:rPr>
              <a:t>cause </a:t>
            </a:r>
            <a:r>
              <a:rPr lang="en-US" altLang="en-US" sz="1300" smtClean="0">
                <a:solidFill>
                  <a:srgbClr val="333333"/>
                </a:solidFill>
                <a:latin typeface="+mj-lt"/>
                <a:ea typeface="Open Sans" panose="020B0606030504020204" pitchFamily="34" charset="0"/>
                <a:cs typeface="Open Sans" panose="020B0606030504020204" pitchFamily="34" charset="0"/>
              </a:rPr>
              <a:t>that was </a:t>
            </a:r>
            <a:r>
              <a:rPr lang="en-US" altLang="en-US" sz="1300" dirty="0" smtClean="0">
                <a:solidFill>
                  <a:srgbClr val="333333"/>
                </a:solidFill>
                <a:latin typeface="+mj-lt"/>
                <a:ea typeface="Open Sans" panose="020B0606030504020204" pitchFamily="34" charset="0"/>
                <a:cs typeface="Open Sans" panose="020B0606030504020204" pitchFamily="34" charset="0"/>
              </a:rPr>
              <a:t>identified in the analysis. </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Be specific in your instructions for what the action entails and how it should be implemented.</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Keep your recommendations constructive and objective.</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In situations where human error is determined to be a cause, clearly point it out in your findings, but avoid recommending disciplinary actions, which should be handled via normal Human Resources proceedings. </a:t>
            </a:r>
          </a:p>
        </p:txBody>
      </p:sp>
      <p:sp>
        <p:nvSpPr>
          <p:cNvPr id="8" name="Title 1"/>
          <p:cNvSpPr txBox="1">
            <a:spLocks/>
          </p:cNvSpPr>
          <p:nvPr/>
        </p:nvSpPr>
        <p:spPr bwMode="auto">
          <a:xfrm>
            <a:off x="320676" y="466725"/>
            <a:ext cx="5180806"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a:ea typeface="Open Sans Condensed" panose="020B0806030504020204" pitchFamily="34" charset="0"/>
                <a:cs typeface="Open Sans Condensed" panose="020B0806030504020204" pitchFamily="34" charset="0"/>
              </a:rPr>
              <a:t>Corrective Actions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57" r="10280" b="325"/>
          <a:stretch/>
        </p:blipFill>
        <p:spPr>
          <a:xfrm>
            <a:off x="6415880" y="29444"/>
            <a:ext cx="3362325" cy="5837955"/>
          </a:xfrm>
          <a:prstGeom prst="rect">
            <a:avLst/>
          </a:prstGeom>
        </p:spPr>
      </p:pic>
      <p:cxnSp>
        <p:nvCxnSpPr>
          <p:cNvPr id="6" name="Straight Connector 5"/>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5</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Follow-Up</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964142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20675" y="1371600"/>
            <a:ext cx="3898016" cy="3886200"/>
          </a:xfrm>
        </p:spPr>
        <p:txBody>
          <a:bodyPr/>
          <a:lstStyle/>
          <a:p>
            <a:pPr marL="0" indent="0">
              <a:spcBef>
                <a:spcPct val="0"/>
              </a:spcBef>
              <a:spcAft>
                <a:spcPts val="1300"/>
              </a:spcAft>
              <a:buNone/>
            </a:pPr>
            <a:r>
              <a:rPr lang="en-US" altLang="en-US" sz="1300" dirty="0" smtClean="0">
                <a:solidFill>
                  <a:srgbClr val="333333"/>
                </a:solidFill>
                <a:latin typeface="+mj-lt"/>
                <a:ea typeface="Open Sans" panose="020B0606030504020204" pitchFamily="34" charset="0"/>
                <a:cs typeface="Open Sans" panose="020B0606030504020204" pitchFamily="34" charset="0"/>
              </a:rPr>
              <a:t>After determining the appropriate corrective actions, outline a follow-up plan to assure that the actions are implemented correctly and work as planned.</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Specify the responsible parties for implementation and for assuring the effectiveness of the corrections.</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If hazards or risks are not corrected, review the prescribed corrective actions to assure that everything has been implemented as planned and revise the actions as necessary to address any remaining issues. </a:t>
            </a:r>
          </a:p>
          <a:p>
            <a:pPr marL="342900" indent="-342900">
              <a:spcBef>
                <a:spcPct val="0"/>
              </a:spcBef>
              <a:spcAft>
                <a:spcPts val="1300"/>
              </a:spcAft>
            </a:pPr>
            <a:r>
              <a:rPr lang="en-US" altLang="en-US" sz="1300" dirty="0" smtClean="0">
                <a:solidFill>
                  <a:srgbClr val="333333"/>
                </a:solidFill>
                <a:latin typeface="+mj-lt"/>
                <a:ea typeface="Open Sans" panose="020B0606030504020204" pitchFamily="34" charset="0"/>
                <a:cs typeface="Open Sans" panose="020B0606030504020204" pitchFamily="34" charset="0"/>
              </a:rPr>
              <a:t>Once the issues have been verified as adequately resolved, share your results with other departments that may be subject to similar issues.</a:t>
            </a:r>
          </a:p>
        </p:txBody>
      </p:sp>
      <p:sp>
        <p:nvSpPr>
          <p:cNvPr id="8" name="Title 1"/>
          <p:cNvSpPr txBox="1">
            <a:spLocks/>
          </p:cNvSpPr>
          <p:nvPr/>
        </p:nvSpPr>
        <p:spPr bwMode="auto">
          <a:xfrm>
            <a:off x="320675" y="45720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Next Steps</a:t>
            </a:r>
            <a:endParaRPr lang="en-US" altLang="en-US" sz="2800" dirty="0">
              <a:ea typeface="Open Sans Condensed" panose="020B0806030504020204" pitchFamily="34" charset="0"/>
              <a:cs typeface="Open Sans Condensed" panose="020B08060305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481" y="2328862"/>
            <a:ext cx="5307807" cy="3538538"/>
          </a:xfrm>
          <a:prstGeom prst="rect">
            <a:avLst/>
          </a:prstGeom>
        </p:spPr>
      </p:pic>
      <p:cxnSp>
        <p:nvCxnSpPr>
          <p:cNvPr id="6" name="Straight Connector 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ectangle 8"/>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5</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Follow-Up</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36774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87783" y="1371600"/>
            <a:ext cx="4570413" cy="3657600"/>
          </a:xfrm>
          <a:prstGeom prst="rect">
            <a:avLst/>
          </a:prstGeom>
        </p:spPr>
        <p:txBody>
          <a:bodyPr/>
          <a:lstStyle/>
          <a:p>
            <a:pPr marL="339725" indent="-339725">
              <a:spcBef>
                <a:spcPts val="0"/>
              </a:spcBef>
              <a:spcAft>
                <a:spcPts val="1300"/>
              </a:spcAft>
            </a:pPr>
            <a:r>
              <a:rPr lang="en-US" sz="1300" dirty="0" smtClean="0">
                <a:solidFill>
                  <a:srgbClr val="333333"/>
                </a:solidFill>
                <a:latin typeface="+mj-lt"/>
                <a:ea typeface="Open Sans" panose="020B0606030504020204" pitchFamily="34" charset="0"/>
                <a:cs typeface="Open Sans" panose="020B0606030504020204" pitchFamily="34" charset="0"/>
              </a:rPr>
              <a:t>Incidents can occur due to unsafe acts, unsafe conditions, or organizational failures.</a:t>
            </a:r>
          </a:p>
          <a:p>
            <a:pPr marL="339725" indent="-339725">
              <a:spcBef>
                <a:spcPts val="0"/>
              </a:spcBef>
              <a:spcAft>
                <a:spcPts val="1300"/>
              </a:spcAft>
            </a:pPr>
            <a:r>
              <a:rPr lang="en-US" sz="1300" dirty="0">
                <a:solidFill>
                  <a:srgbClr val="333333"/>
                </a:solidFill>
                <a:latin typeface="+mj-lt"/>
                <a:ea typeface="Open Sans" panose="020B0606030504020204" pitchFamily="34" charset="0"/>
                <a:cs typeface="Open Sans" panose="020B0606030504020204" pitchFamily="34" charset="0"/>
              </a:rPr>
              <a:t>Investigating even the most minor </a:t>
            </a:r>
            <a:r>
              <a:rPr lang="en-US" sz="1300" dirty="0" smtClean="0">
                <a:solidFill>
                  <a:srgbClr val="333333"/>
                </a:solidFill>
                <a:latin typeface="+mj-lt"/>
                <a:ea typeface="Open Sans" panose="020B0606030504020204" pitchFamily="34" charset="0"/>
                <a:cs typeface="Open Sans" panose="020B0606030504020204" pitchFamily="34" charset="0"/>
              </a:rPr>
              <a:t>incidents, near misses, or unsafe behaviors can </a:t>
            </a:r>
            <a:r>
              <a:rPr lang="en-US" sz="1300" dirty="0">
                <a:solidFill>
                  <a:srgbClr val="333333"/>
                </a:solidFill>
                <a:latin typeface="+mj-lt"/>
                <a:ea typeface="Open Sans" panose="020B0606030504020204" pitchFamily="34" charset="0"/>
                <a:cs typeface="Open Sans" panose="020B0606030504020204" pitchFamily="34" charset="0"/>
              </a:rPr>
              <a:t>lead to the prevention of more serious and costly accidents. </a:t>
            </a:r>
          </a:p>
          <a:p>
            <a:pPr marL="339725" indent="-339725">
              <a:spcBef>
                <a:spcPts val="0"/>
              </a:spcBef>
              <a:spcAft>
                <a:spcPts val="1300"/>
              </a:spcAft>
            </a:pPr>
            <a:r>
              <a:rPr lang="en-US" sz="1300" dirty="0" smtClean="0">
                <a:solidFill>
                  <a:srgbClr val="333333"/>
                </a:solidFill>
                <a:latin typeface="+mj-lt"/>
                <a:ea typeface="Open Sans" panose="020B0606030504020204" pitchFamily="34" charset="0"/>
                <a:cs typeface="Open Sans" panose="020B0606030504020204" pitchFamily="34" charset="0"/>
              </a:rPr>
              <a:t>Always look for and address root causes.</a:t>
            </a:r>
          </a:p>
          <a:p>
            <a:pPr marL="339725" indent="-339725">
              <a:spcBef>
                <a:spcPts val="0"/>
              </a:spcBef>
              <a:spcAft>
                <a:spcPts val="1300"/>
              </a:spcAft>
            </a:pPr>
            <a:r>
              <a:rPr lang="en-US" sz="1300" dirty="0" smtClean="0">
                <a:solidFill>
                  <a:srgbClr val="333333"/>
                </a:solidFill>
                <a:latin typeface="+mj-lt"/>
                <a:ea typeface="Open Sans" panose="020B0606030504020204" pitchFamily="34" charset="0"/>
                <a:cs typeface="Open Sans" panose="020B0606030504020204" pitchFamily="34" charset="0"/>
              </a:rPr>
              <a:t>Person-focused investigations use the accident as the starting point, while system-focused investigations look at the entire system to find root causes that might have led to the accident.</a:t>
            </a:r>
          </a:p>
          <a:p>
            <a:pPr marL="339725" indent="-339725">
              <a:spcBef>
                <a:spcPts val="0"/>
              </a:spcBef>
              <a:spcAft>
                <a:spcPts val="1300"/>
              </a:spcAft>
            </a:pPr>
            <a:r>
              <a:rPr lang="en-US" sz="1300" dirty="0" smtClean="0">
                <a:solidFill>
                  <a:srgbClr val="333333"/>
                </a:solidFill>
                <a:latin typeface="+mj-lt"/>
                <a:ea typeface="Open Sans" panose="020B0606030504020204" pitchFamily="34" charset="0"/>
                <a:cs typeface="Open Sans" panose="020B0606030504020204" pitchFamily="34" charset="0"/>
              </a:rPr>
              <a:t>Make </a:t>
            </a:r>
            <a:r>
              <a:rPr lang="en-US" sz="1300" dirty="0">
                <a:solidFill>
                  <a:srgbClr val="333333"/>
                </a:solidFill>
                <a:latin typeface="+mj-lt"/>
                <a:ea typeface="Open Sans" panose="020B0606030504020204" pitchFamily="34" charset="0"/>
                <a:cs typeface="Open Sans" panose="020B0606030504020204" pitchFamily="34" charset="0"/>
              </a:rPr>
              <a:t>use of methods such as the </a:t>
            </a:r>
            <a:r>
              <a:rPr lang="en-US" sz="1300" dirty="0" smtClean="0">
                <a:solidFill>
                  <a:srgbClr val="333333"/>
                </a:solidFill>
                <a:latin typeface="+mj-lt"/>
                <a:ea typeface="Open Sans" panose="020B0606030504020204" pitchFamily="34" charset="0"/>
                <a:cs typeface="Open Sans" panose="020B0606030504020204" pitchFamily="34" charset="0"/>
              </a:rPr>
              <a:t>Why Method and </a:t>
            </a:r>
            <a:r>
              <a:rPr lang="en-US" sz="1300" dirty="0">
                <a:solidFill>
                  <a:srgbClr val="333333"/>
                </a:solidFill>
                <a:latin typeface="+mj-lt"/>
                <a:ea typeface="Open Sans" panose="020B0606030504020204" pitchFamily="34" charset="0"/>
                <a:cs typeface="Open Sans" panose="020B0606030504020204" pitchFamily="34" charset="0"/>
              </a:rPr>
              <a:t>Ishikawa diagrams</a:t>
            </a:r>
            <a:r>
              <a:rPr lang="en-US" sz="1300" dirty="0" smtClean="0">
                <a:solidFill>
                  <a:srgbClr val="333333"/>
                </a:solidFill>
                <a:latin typeface="+mj-lt"/>
                <a:ea typeface="Open Sans" panose="020B0606030504020204" pitchFamily="34" charset="0"/>
                <a:cs typeface="Open Sans" panose="020B0606030504020204" pitchFamily="34" charset="0"/>
              </a:rPr>
              <a:t>.</a:t>
            </a:r>
          </a:p>
          <a:p>
            <a:pPr marL="339725" indent="-339725">
              <a:spcBef>
                <a:spcPts val="0"/>
              </a:spcBef>
              <a:spcAft>
                <a:spcPts val="1300"/>
              </a:spcAft>
            </a:pPr>
            <a:r>
              <a:rPr lang="en-US" sz="1300" dirty="0" smtClean="0">
                <a:solidFill>
                  <a:srgbClr val="333333"/>
                </a:solidFill>
                <a:latin typeface="+mj-lt"/>
                <a:ea typeface="Open Sans" panose="020B0606030504020204" pitchFamily="34" charset="0"/>
                <a:cs typeface="Open Sans" panose="020B0606030504020204" pitchFamily="34" charset="0"/>
              </a:rPr>
              <a:t>Always document and report incidents and near misses.</a:t>
            </a:r>
            <a:endParaRPr lang="en-US" sz="1300" dirty="0">
              <a:solidFill>
                <a:srgbClr val="333333"/>
              </a:solidFill>
              <a:latin typeface="+mj-lt"/>
            </a:endParaRPr>
          </a:p>
          <a:p>
            <a:pPr marL="339725" indent="-339725">
              <a:spcBef>
                <a:spcPts val="0"/>
              </a:spcBef>
              <a:spcAft>
                <a:spcPts val="1300"/>
              </a:spcAft>
            </a:pPr>
            <a:endParaRPr lang="en-US" sz="1300" dirty="0" smtClean="0">
              <a:solidFill>
                <a:srgbClr val="333333"/>
              </a:solidFill>
              <a:latin typeface="+mj-lt"/>
              <a:ea typeface="Open Sans" panose="020B0606030504020204" pitchFamily="34" charset="0"/>
              <a:cs typeface="Open Sans" panose="020B0606030504020204" pitchFamily="34" charset="0"/>
            </a:endParaRPr>
          </a:p>
        </p:txBody>
      </p:sp>
      <p:sp>
        <p:nvSpPr>
          <p:cNvPr id="9" name="Title 1"/>
          <p:cNvSpPr txBox="1">
            <a:spLocks/>
          </p:cNvSpPr>
          <p:nvPr/>
        </p:nvSpPr>
        <p:spPr bwMode="auto">
          <a:xfrm>
            <a:off x="320675" y="457200"/>
            <a:ext cx="2132806"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a:ea typeface="Open Sans Condensed" panose="020B0806030504020204" pitchFamily="34" charset="0"/>
                <a:cs typeface="Open Sans Condensed" panose="020B0806030504020204" pitchFamily="34" charset="0"/>
              </a:rPr>
              <a:t>Summary</a:t>
            </a:r>
          </a:p>
        </p:txBody>
      </p:sp>
      <p:sp>
        <p:nvSpPr>
          <p:cNvPr id="4" name="Oval 3"/>
          <p:cNvSpPr/>
          <p:nvPr/>
        </p:nvSpPr>
        <p:spPr>
          <a:xfrm>
            <a:off x="364839" y="209668"/>
            <a:ext cx="164592" cy="164592"/>
          </a:xfrm>
          <a:prstGeom prst="ellipse">
            <a:avLst/>
          </a:prstGeom>
          <a:solidFill>
            <a:srgbClr val="FF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5" name="Straight Connector 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15119" y="164812"/>
            <a:ext cx="2747962" cy="246221"/>
          </a:xfrm>
          <a:prstGeom prst="rect">
            <a:avLst/>
          </a:prstGeom>
        </p:spPr>
        <p:txBody>
          <a:bodyPr wrap="square">
            <a:spAutoFit/>
          </a:bodyPr>
          <a:lstStyle/>
          <a:p>
            <a:r>
              <a:rPr lang="en-US" altLang="en-US" sz="1000" b="1" kern="0" dirty="0" smtClean="0">
                <a:solidFill>
                  <a:srgbClr val="FF9201"/>
                </a:solidFill>
                <a:latin typeface="+mj-lt"/>
                <a:ea typeface="Tahoma" panose="020B0604030504040204" pitchFamily="34" charset="0"/>
                <a:cs typeface="Tahoma" panose="020B0604030504040204" pitchFamily="34" charset="0"/>
              </a:rPr>
              <a:t>&gt;</a:t>
            </a:r>
            <a:r>
              <a:rPr lang="en-US" altLang="en-US" sz="1000" b="0" kern="0" dirty="0" smtClean="0">
                <a:solidFill>
                  <a:srgbClr val="FA834E"/>
                </a:solidFill>
                <a:latin typeface="+mj-lt"/>
                <a:ea typeface="Tahoma" panose="020B0604030504040204" pitchFamily="34" charset="0"/>
                <a:cs typeface="Tahoma" panose="020B0604030504040204" pitchFamily="34" charset="0"/>
              </a:rPr>
              <a:t>   Finish</a:t>
            </a:r>
            <a:endParaRPr lang="en-US" altLang="en-US" sz="1000" b="0" kern="0" dirty="0">
              <a:solidFill>
                <a:srgbClr val="FA834E"/>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0628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31456" y="2590800"/>
            <a:ext cx="5779626" cy="2819400"/>
          </a:xfrm>
          <a:prstGeom prst="rect">
            <a:avLst/>
          </a:prstGeom>
        </p:spPr>
        <p:txBody>
          <a:bodyPr/>
          <a:lstStyle/>
          <a:p>
            <a:pPr marL="0" indent="0">
              <a:spcBef>
                <a:spcPct val="0"/>
              </a:spcBef>
              <a:spcAft>
                <a:spcPts val="1000"/>
              </a:spcAft>
              <a:buNone/>
            </a:pPr>
            <a:r>
              <a:rPr lang="en-US" altLang="en-US" sz="1300" b="1" dirty="0">
                <a:solidFill>
                  <a:srgbClr val="DA5500"/>
                </a:solidFill>
                <a:latin typeface="+mj-lt"/>
                <a:ea typeface="Open Sans" panose="020B0606030504020204" pitchFamily="34" charset="0"/>
                <a:cs typeface="Open Sans" panose="020B0606030504020204" pitchFamily="34" charset="0"/>
              </a:rPr>
              <a:t>Benefits of </a:t>
            </a:r>
            <a:r>
              <a:rPr lang="en-US" altLang="en-US" sz="1300" b="1" dirty="0" smtClean="0">
                <a:solidFill>
                  <a:srgbClr val="DA5500"/>
                </a:solidFill>
                <a:latin typeface="+mj-lt"/>
                <a:ea typeface="Open Sans" panose="020B0606030504020204" pitchFamily="34" charset="0"/>
                <a:cs typeface="Open Sans" panose="020B0606030504020204" pitchFamily="34" charset="0"/>
              </a:rPr>
              <a:t>investigating and analyzing incidents:</a:t>
            </a:r>
          </a:p>
          <a:p>
            <a:pPr marL="342900" indent="-342900" eaLnBrk="1" hangingPunct="1">
              <a:spcBef>
                <a:spcPct val="0"/>
              </a:spcBef>
              <a:spcAft>
                <a:spcPts val="1300"/>
              </a:spcAft>
              <a:buFont typeface="Tahoma" pitchFamily="34" charset="0"/>
              <a:buChar char="•"/>
            </a:pPr>
            <a:r>
              <a:rPr lang="en-US" altLang="en-US" sz="1300" dirty="0" smtClean="0">
                <a:solidFill>
                  <a:srgbClr val="333333"/>
                </a:solidFill>
                <a:latin typeface="+mj-lt"/>
                <a:ea typeface="Open Sans" panose="020B0606030504020204" pitchFamily="34" charset="0"/>
                <a:cs typeface="Open Sans" panose="020B0606030504020204" pitchFamily="34" charset="0"/>
              </a:rPr>
              <a:t>Identifying unsafe conditions and behaviors</a:t>
            </a:r>
          </a:p>
          <a:p>
            <a:pPr marL="342900" indent="-342900" eaLnBrk="1" hangingPunct="1">
              <a:spcBef>
                <a:spcPct val="0"/>
              </a:spcBef>
              <a:spcAft>
                <a:spcPts val="1300"/>
              </a:spcAft>
              <a:buFont typeface="Tahoma" pitchFamily="34" charset="0"/>
              <a:buChar char="•"/>
            </a:pPr>
            <a:r>
              <a:rPr lang="en-US" altLang="en-US" sz="1300" dirty="0" smtClean="0">
                <a:solidFill>
                  <a:srgbClr val="333333"/>
                </a:solidFill>
                <a:latin typeface="+mj-lt"/>
                <a:ea typeface="Open Sans" panose="020B0606030504020204" pitchFamily="34" charset="0"/>
                <a:cs typeface="Open Sans" panose="020B0606030504020204" pitchFamily="34" charset="0"/>
              </a:rPr>
              <a:t>Identifying needed organizational changes</a:t>
            </a:r>
          </a:p>
          <a:p>
            <a:pPr marL="342900" indent="-342900" eaLnBrk="1" hangingPunct="1">
              <a:spcBef>
                <a:spcPct val="0"/>
              </a:spcBef>
              <a:spcAft>
                <a:spcPts val="1300"/>
              </a:spcAft>
              <a:buFont typeface="Tahoma" pitchFamily="34" charset="0"/>
              <a:buChar char="•"/>
            </a:pPr>
            <a:r>
              <a:rPr lang="en-US" altLang="en-US" sz="1300" dirty="0" smtClean="0">
                <a:solidFill>
                  <a:srgbClr val="333333"/>
                </a:solidFill>
                <a:latin typeface="+mj-lt"/>
                <a:ea typeface="Open Sans" panose="020B0606030504020204" pitchFamily="34" charset="0"/>
                <a:cs typeface="Open Sans" panose="020B0606030504020204" pitchFamily="34" charset="0"/>
              </a:rPr>
              <a:t>Providing constructive feedback</a:t>
            </a:r>
          </a:p>
          <a:p>
            <a:pPr marL="342900" indent="-342900" eaLnBrk="1" hangingPunct="1">
              <a:spcBef>
                <a:spcPct val="0"/>
              </a:spcBef>
              <a:spcAft>
                <a:spcPts val="1300"/>
              </a:spcAft>
              <a:buFont typeface="Tahoma" pitchFamily="34" charset="0"/>
              <a:buChar char="•"/>
            </a:pPr>
            <a:r>
              <a:rPr lang="en-US" altLang="en-US" sz="1300" dirty="0" smtClean="0">
                <a:solidFill>
                  <a:srgbClr val="333333"/>
                </a:solidFill>
                <a:latin typeface="+mj-lt"/>
                <a:ea typeface="Open Sans" panose="020B0606030504020204" pitchFamily="34" charset="0"/>
                <a:cs typeface="Open Sans" panose="020B0606030504020204" pitchFamily="34" charset="0"/>
              </a:rPr>
              <a:t>Reinforcing best practices</a:t>
            </a:r>
          </a:p>
          <a:p>
            <a:pPr marL="342900" indent="-342900" eaLnBrk="1" hangingPunct="1">
              <a:spcBef>
                <a:spcPct val="0"/>
              </a:spcBef>
              <a:spcAft>
                <a:spcPts val="1300"/>
              </a:spcAft>
              <a:buFont typeface="Tahoma" pitchFamily="34" charset="0"/>
              <a:buChar char="•"/>
            </a:pPr>
            <a:r>
              <a:rPr lang="en-US" altLang="en-US" sz="1300" dirty="0" smtClean="0">
                <a:solidFill>
                  <a:srgbClr val="333333"/>
                </a:solidFill>
                <a:latin typeface="+mj-lt"/>
                <a:ea typeface="Open Sans" panose="020B0606030504020204" pitchFamily="34" charset="0"/>
                <a:cs typeface="Open Sans" panose="020B0606030504020204" pitchFamily="34" charset="0"/>
              </a:rPr>
              <a:t>Reducing future incidents</a:t>
            </a:r>
          </a:p>
          <a:p>
            <a:pPr marL="342900" indent="-342900" eaLnBrk="1" hangingPunct="1">
              <a:spcBef>
                <a:spcPct val="0"/>
              </a:spcBef>
              <a:spcAft>
                <a:spcPts val="1300"/>
              </a:spcAft>
              <a:buFont typeface="Tahoma" pitchFamily="34" charset="0"/>
              <a:buChar char="•"/>
            </a:pPr>
            <a:r>
              <a:rPr lang="en-US" altLang="en-US" sz="1300" dirty="0" smtClean="0">
                <a:solidFill>
                  <a:srgbClr val="333333"/>
                </a:solidFill>
                <a:latin typeface="+mj-lt"/>
                <a:ea typeface="Open Sans" panose="020B0606030504020204" pitchFamily="34" charset="0"/>
                <a:cs typeface="Open Sans" panose="020B0606030504020204" pitchFamily="34" charset="0"/>
              </a:rPr>
              <a:t>Prioritizing the safety and well-being of everyone in the organization</a:t>
            </a:r>
          </a:p>
          <a:p>
            <a:pPr marL="342900" indent="-342900" eaLnBrk="1" hangingPunct="1">
              <a:spcBef>
                <a:spcPct val="0"/>
              </a:spcBef>
              <a:spcAft>
                <a:spcPts val="1300"/>
              </a:spcAft>
              <a:buFont typeface="Tahoma" pitchFamily="34" charset="0"/>
              <a:buChar char="•"/>
            </a:pPr>
            <a:endParaRPr lang="en-US" altLang="en-US" sz="1300" dirty="0" smtClean="0">
              <a:solidFill>
                <a:srgbClr val="333333"/>
              </a:solidFill>
              <a:latin typeface="+mj-lt"/>
              <a:ea typeface="Open Sans" panose="020B0606030504020204" pitchFamily="34" charset="0"/>
              <a:cs typeface="Open Sans" panose="020B0606030504020204" pitchFamily="34" charset="0"/>
            </a:endParaRPr>
          </a:p>
        </p:txBody>
      </p:sp>
      <p:sp>
        <p:nvSpPr>
          <p:cNvPr id="8" name="Title 1"/>
          <p:cNvSpPr txBox="1">
            <a:spLocks/>
          </p:cNvSpPr>
          <p:nvPr/>
        </p:nvSpPr>
        <p:spPr bwMode="auto">
          <a:xfrm>
            <a:off x="341191" y="516104"/>
            <a:ext cx="7065290" cy="381000"/>
          </a:xfrm>
          <a:prstGeom prst="rect">
            <a:avLst/>
          </a:prstGeom>
          <a:noFill/>
          <a:ln>
            <a:noFill/>
          </a:ln>
          <a:extLst/>
        </p:spPr>
        <p:txBody>
          <a:bodyPr vert="horz" wrap="square" lIns="81510" tIns="40755" rIns="81510" bIns="40755" numCol="1" anchor="ctr"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Respond, Investigate, and Analyze</a:t>
            </a:r>
            <a:endParaRPr lang="en-US" altLang="en-US" sz="2800" dirty="0">
              <a:ea typeface="Open Sans Condensed" panose="020B0806030504020204" pitchFamily="34" charset="0"/>
              <a:cs typeface="Open Sans Condensed" panose="020B0806030504020204" pitchFamily="34" charset="0"/>
            </a:endParaRPr>
          </a:p>
        </p:txBody>
      </p:sp>
      <p:sp>
        <p:nvSpPr>
          <p:cNvPr id="2" name="Rectangle 1"/>
          <p:cNvSpPr/>
          <p:nvPr/>
        </p:nvSpPr>
        <p:spPr>
          <a:xfrm>
            <a:off x="325900" y="1383175"/>
            <a:ext cx="5785181" cy="692497"/>
          </a:xfrm>
          <a:prstGeom prst="rect">
            <a:avLst/>
          </a:prstGeom>
        </p:spPr>
        <p:txBody>
          <a:bodyPr wrap="square">
            <a:spAutoFit/>
          </a:bodyPr>
          <a:lstStyle/>
          <a:p>
            <a:pPr marL="0" indent="0">
              <a:spcBef>
                <a:spcPts val="0"/>
              </a:spcBef>
              <a:spcAft>
                <a:spcPts val="1000"/>
              </a:spcAft>
              <a:buNone/>
            </a:pPr>
            <a:r>
              <a:rPr lang="en-US" sz="1300" b="0" dirty="0">
                <a:solidFill>
                  <a:srgbClr val="333333"/>
                </a:solidFill>
                <a:latin typeface="+mj-lt"/>
                <a:ea typeface="Open Sans" panose="020B0606030504020204" pitchFamily="34" charset="0"/>
                <a:cs typeface="Open Sans" panose="020B0606030504020204" pitchFamily="34" charset="0"/>
              </a:rPr>
              <a:t>The following slides look at </a:t>
            </a:r>
            <a:r>
              <a:rPr lang="en-US" sz="1300" b="0" dirty="0" smtClean="0">
                <a:solidFill>
                  <a:srgbClr val="333333"/>
                </a:solidFill>
                <a:latin typeface="+mj-lt"/>
                <a:ea typeface="Open Sans" panose="020B0606030504020204" pitchFamily="34" charset="0"/>
                <a:cs typeface="Open Sans" panose="020B0606030504020204" pitchFamily="34" charset="0"/>
              </a:rPr>
              <a:t>organizational preparation for and response to incidents, some basic causes, how to conduct an investigation, </a:t>
            </a:r>
            <a:r>
              <a:rPr lang="en-US" sz="1300" b="0" dirty="0">
                <a:solidFill>
                  <a:srgbClr val="333333"/>
                </a:solidFill>
                <a:latin typeface="+mj-lt"/>
                <a:ea typeface="Open Sans" panose="020B0606030504020204" pitchFamily="34" charset="0"/>
                <a:cs typeface="Open Sans" panose="020B0606030504020204" pitchFamily="34" charset="0"/>
              </a:rPr>
              <a:t>and </a:t>
            </a:r>
            <a:r>
              <a:rPr lang="en-US" sz="1300" b="0" dirty="0" smtClean="0">
                <a:solidFill>
                  <a:srgbClr val="333333"/>
                </a:solidFill>
                <a:latin typeface="+mj-lt"/>
                <a:ea typeface="Open Sans" panose="020B0606030504020204" pitchFamily="34" charset="0"/>
                <a:cs typeface="Open Sans" panose="020B0606030504020204" pitchFamily="34" charset="0"/>
              </a:rPr>
              <a:t>analysis methods.</a:t>
            </a:r>
            <a:endParaRPr lang="en-US" sz="1300" b="0" dirty="0">
              <a:solidFill>
                <a:srgbClr val="333333"/>
              </a:solidFill>
              <a:latin typeface="+mj-lt"/>
              <a:ea typeface="Open Sans" panose="020B0606030504020204" pitchFamily="34" charset="0"/>
              <a:cs typeface="Open Sans" panose="020B0606030504020204" pitchFamily="34" charset="0"/>
            </a:endParaRPr>
          </a:p>
        </p:txBody>
      </p:sp>
      <p:sp>
        <p:nvSpPr>
          <p:cNvPr id="5" name="Rectangle 4"/>
          <p:cNvSpPr/>
          <p:nvPr/>
        </p:nvSpPr>
        <p:spPr>
          <a:xfrm>
            <a:off x="315119" y="164812"/>
            <a:ext cx="2210594" cy="246221"/>
          </a:xfrm>
          <a:prstGeom prst="rect">
            <a:avLst/>
          </a:prstGeom>
        </p:spPr>
        <p:txBody>
          <a:bodyPr wrap="square">
            <a:spAutoFit/>
          </a:bodyPr>
          <a:lstStyle/>
          <a:p>
            <a:r>
              <a:rPr lang="en-US" altLang="en-US" sz="1000" b="0" kern="0" dirty="0" smtClean="0">
                <a:solidFill>
                  <a:srgbClr val="FA834E"/>
                </a:solidFill>
                <a:latin typeface="+mj-lt"/>
                <a:ea typeface="Tahoma" panose="020B0604030504040204" pitchFamily="34" charset="0"/>
                <a:cs typeface="Tahoma" panose="020B0604030504040204" pitchFamily="34" charset="0"/>
              </a:rPr>
              <a:t>&gt;   </a:t>
            </a:r>
            <a:r>
              <a:rPr lang="en-US" altLang="en-US" sz="1000" b="0" kern="0" dirty="0" smtClean="0">
                <a:solidFill>
                  <a:srgbClr val="FA834E"/>
                </a:solidFill>
                <a:latin typeface="+mj-lt"/>
                <a:ea typeface="Open Sans" panose="020B0606030504020204" pitchFamily="34" charset="0"/>
                <a:cs typeface="Open Sans" panose="020B0606030504020204" pitchFamily="34" charset="0"/>
              </a:rPr>
              <a:t>Introduction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7" name="Oval 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407" y="1539586"/>
            <a:ext cx="3109286" cy="4325128"/>
          </a:xfrm>
          <a:prstGeom prst="rect">
            <a:avLst/>
          </a:prstGeom>
        </p:spPr>
      </p:pic>
    </p:spTree>
    <p:extLst>
      <p:ext uri="{BB962C8B-B14F-4D97-AF65-F5344CB8AC3E}">
        <p14:creationId xmlns:p14="http://schemas.microsoft.com/office/powerpoint/2010/main" val="4003690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40291" y="1371600"/>
            <a:ext cx="4572000" cy="3171825"/>
          </a:xfrm>
          <a:prstGeom prst="rect">
            <a:avLst/>
          </a:prstGeom>
        </p:spPr>
        <p:txBody>
          <a:bodyPr/>
          <a:lstStyle/>
          <a:p>
            <a:pPr marL="0" indent="0" eaLnBrk="1" hangingPunct="1">
              <a:spcBef>
                <a:spcPct val="0"/>
              </a:spcBef>
              <a:spcAft>
                <a:spcPts val="1100"/>
              </a:spcAft>
              <a:buClr>
                <a:schemeClr val="tx1"/>
              </a:buClr>
              <a:buNone/>
              <a:defRPr/>
            </a:pPr>
            <a:r>
              <a:rPr lang="en-US" sz="1500" b="1" dirty="0" smtClean="0">
                <a:solidFill>
                  <a:srgbClr val="FA834E"/>
                </a:solidFill>
                <a:latin typeface="+mj-lt"/>
                <a:ea typeface="Open Sans" panose="020B0606030504020204" pitchFamily="34" charset="0"/>
                <a:cs typeface="Open Sans" panose="020B0606030504020204" pitchFamily="34" charset="0"/>
              </a:rPr>
              <a:t>What you need to know:</a:t>
            </a:r>
            <a:endParaRPr lang="en-US" sz="1500" dirty="0" smtClean="0">
              <a:latin typeface="+mj-lt"/>
              <a:ea typeface="Open Sans" panose="020B0606030504020204" pitchFamily="34" charset="0"/>
              <a:cs typeface="Open Sans" panose="020B0606030504020204" pitchFamily="34" charset="0"/>
            </a:endParaRPr>
          </a:p>
          <a:p>
            <a:pPr marL="349250" indent="-349250" eaLnBrk="1" hangingPunct="1">
              <a:spcBef>
                <a:spcPct val="0"/>
              </a:spcBef>
              <a:spcAft>
                <a:spcPts val="1500"/>
              </a:spcAft>
              <a:buClr>
                <a:schemeClr val="tx1"/>
              </a:buClr>
              <a:buFont typeface="+mj-lt"/>
              <a:buAutoNum type="arabicPeriod"/>
              <a:defRPr/>
            </a:pPr>
            <a:r>
              <a:rPr lang="en-US" sz="1500" dirty="0" smtClean="0">
                <a:solidFill>
                  <a:srgbClr val="333333"/>
                </a:solidFill>
                <a:latin typeface="+mj-lt"/>
                <a:ea typeface="Open Sans" panose="020B0606030504020204" pitchFamily="34" charset="0"/>
                <a:cs typeface="Open Sans" panose="020B0606030504020204" pitchFamily="34" charset="0"/>
              </a:rPr>
              <a:t>The </a:t>
            </a:r>
            <a:r>
              <a:rPr lang="en-US" sz="1500" dirty="0">
                <a:solidFill>
                  <a:srgbClr val="333333"/>
                </a:solidFill>
                <a:latin typeface="+mj-lt"/>
                <a:ea typeface="Open Sans" panose="020B0606030504020204" pitchFamily="34" charset="0"/>
                <a:cs typeface="Open Sans" panose="020B0606030504020204" pitchFamily="34" charset="0"/>
              </a:rPr>
              <a:t>safety </a:t>
            </a:r>
            <a:r>
              <a:rPr lang="en-US" sz="1500" dirty="0" smtClean="0">
                <a:solidFill>
                  <a:srgbClr val="333333"/>
                </a:solidFill>
                <a:latin typeface="+mj-lt"/>
                <a:ea typeface="Open Sans" panose="020B0606030504020204" pitchFamily="34" charset="0"/>
                <a:cs typeface="Open Sans" panose="020B0606030504020204" pitchFamily="34" charset="0"/>
              </a:rPr>
              <a:t>pyramid</a:t>
            </a:r>
          </a:p>
          <a:p>
            <a:pPr marL="349250" indent="-349250" eaLnBrk="1" hangingPunct="1">
              <a:spcBef>
                <a:spcPct val="0"/>
              </a:spcBef>
              <a:spcAft>
                <a:spcPts val="1500"/>
              </a:spcAft>
              <a:buClr>
                <a:schemeClr val="tx1"/>
              </a:buClr>
              <a:buFont typeface="+mj-lt"/>
              <a:buAutoNum type="arabicPeriod"/>
              <a:defRPr/>
            </a:pPr>
            <a:r>
              <a:rPr lang="en-US" sz="1500" dirty="0" smtClean="0">
                <a:solidFill>
                  <a:srgbClr val="333333"/>
                </a:solidFill>
                <a:latin typeface="+mj-lt"/>
                <a:ea typeface="Open Sans" panose="020B0606030504020204" pitchFamily="34" charset="0"/>
                <a:cs typeface="Open Sans" panose="020B0606030504020204" pitchFamily="34" charset="0"/>
              </a:rPr>
              <a:t>The importance of investigating </a:t>
            </a:r>
            <a:r>
              <a:rPr lang="en-US" sz="1500" dirty="0">
                <a:solidFill>
                  <a:srgbClr val="333333"/>
                </a:solidFill>
                <a:latin typeface="+mj-lt"/>
                <a:ea typeface="Open Sans" panose="020B0606030504020204" pitchFamily="34" charset="0"/>
                <a:cs typeface="Open Sans" panose="020B0606030504020204" pitchFamily="34" charset="0"/>
              </a:rPr>
              <a:t>and </a:t>
            </a:r>
            <a:r>
              <a:rPr lang="en-US" sz="1500" dirty="0" smtClean="0">
                <a:solidFill>
                  <a:srgbClr val="333333"/>
                </a:solidFill>
                <a:latin typeface="+mj-lt"/>
                <a:ea typeface="Open Sans" panose="020B0606030504020204" pitchFamily="34" charset="0"/>
                <a:cs typeface="Open Sans" panose="020B0606030504020204" pitchFamily="34" charset="0"/>
              </a:rPr>
              <a:t>documenting near misses and unsafe working conditions</a:t>
            </a:r>
          </a:p>
          <a:p>
            <a:pPr marL="349250" indent="-349250" eaLnBrk="1" hangingPunct="1">
              <a:spcBef>
                <a:spcPct val="0"/>
              </a:spcBef>
              <a:spcAft>
                <a:spcPts val="1500"/>
              </a:spcAft>
              <a:buClr>
                <a:schemeClr val="tx1"/>
              </a:buClr>
              <a:buFont typeface="+mj-lt"/>
              <a:buAutoNum type="arabicPeriod"/>
              <a:defRPr/>
            </a:pPr>
            <a:r>
              <a:rPr lang="en-US" sz="1500" dirty="0" smtClean="0">
                <a:solidFill>
                  <a:srgbClr val="333333"/>
                </a:solidFill>
                <a:latin typeface="+mj-lt"/>
                <a:ea typeface="Open Sans" panose="020B0606030504020204" pitchFamily="34" charset="0"/>
                <a:cs typeface="Open Sans" panose="020B0606030504020204" pitchFamily="34" charset="0"/>
              </a:rPr>
              <a:t>Unsafe acts or conditions that can lead to incidents</a:t>
            </a:r>
          </a:p>
          <a:p>
            <a:pPr marL="349250" indent="-349250" eaLnBrk="1" hangingPunct="1">
              <a:spcBef>
                <a:spcPct val="0"/>
              </a:spcBef>
              <a:spcAft>
                <a:spcPts val="1500"/>
              </a:spcAft>
              <a:buClr>
                <a:schemeClr val="tx1"/>
              </a:buClr>
              <a:buFont typeface="+mj-lt"/>
              <a:buAutoNum type="arabicPeriod"/>
              <a:defRPr/>
            </a:pPr>
            <a:r>
              <a:rPr lang="en-US" sz="1500" dirty="0" smtClean="0">
                <a:solidFill>
                  <a:srgbClr val="333333"/>
                </a:solidFill>
                <a:latin typeface="+mj-lt"/>
                <a:ea typeface="Open Sans" panose="020B0606030504020204" pitchFamily="34" charset="0"/>
                <a:cs typeface="Open Sans" panose="020B0606030504020204" pitchFamily="34" charset="0"/>
              </a:rPr>
              <a:t>Organizational causes of incidents</a:t>
            </a:r>
          </a:p>
        </p:txBody>
      </p:sp>
      <p:sp>
        <p:nvSpPr>
          <p:cNvPr id="9" name="Title 1"/>
          <p:cNvSpPr txBox="1">
            <a:spLocks/>
          </p:cNvSpPr>
          <p:nvPr/>
        </p:nvSpPr>
        <p:spPr bwMode="auto">
          <a:xfrm>
            <a:off x="2606675" y="457200"/>
            <a:ext cx="6534309" cy="410954"/>
          </a:xfrm>
          <a:prstGeom prst="rect">
            <a:avLst/>
          </a:prstGeom>
          <a:noFill/>
          <a:ln>
            <a:noFill/>
          </a:ln>
          <a:extLst/>
        </p:spPr>
        <p:txBody>
          <a:bodyPr vert="horz" wrap="square" lIns="81510" tIns="40755" rIns="81510" bIns="40755" numCol="1" anchor="ctr"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smtClean="0">
                <a:ea typeface="Open Sans Condensed" panose="020B0806030504020204" pitchFamily="34" charset="0"/>
                <a:cs typeface="Open Sans Condensed" panose="020B0806030504020204" pitchFamily="34" charset="0"/>
              </a:rPr>
              <a:t>Overview</a:t>
            </a:r>
            <a:endParaRPr lang="en-US" altLang="en-US" sz="2800" dirty="0">
              <a:ea typeface="Open Sans Condensed" panose="020B0806030504020204" pitchFamily="34" charset="0"/>
              <a:cs typeface="Open Sans Condensed" panose="020B0806030504020204" pitchFamily="34" charset="0"/>
            </a:endParaRPr>
          </a:p>
        </p:txBody>
      </p:sp>
      <p:sp>
        <p:nvSpPr>
          <p:cNvPr id="15" name="TextBox 14"/>
          <p:cNvSpPr txBox="1"/>
          <p:nvPr/>
        </p:nvSpPr>
        <p:spPr>
          <a:xfrm>
            <a:off x="178207" y="-134005"/>
            <a:ext cx="2133600" cy="4401205"/>
          </a:xfrm>
          <a:prstGeom prst="rect">
            <a:avLst/>
          </a:prstGeom>
          <a:noFill/>
        </p:spPr>
        <p:txBody>
          <a:bodyPr wrap="square" rtlCol="0">
            <a:spAutoFit/>
          </a:bodyPr>
          <a:lstStyle/>
          <a:p>
            <a:r>
              <a:rPr lang="en-US" sz="28000" dirty="0" smtClean="0">
                <a:solidFill>
                  <a:srgbClr val="FA834E"/>
                </a:solidFill>
              </a:rPr>
              <a:t>1</a:t>
            </a:r>
            <a:endParaRPr lang="en-US" sz="28000" dirty="0">
              <a:solidFill>
                <a:srgbClr val="FA834E"/>
              </a:solidFill>
            </a:endParaRPr>
          </a:p>
        </p:txBody>
      </p:sp>
      <p:cxnSp>
        <p:nvCxnSpPr>
          <p:cNvPr id="16" name="Straight Connector 15"/>
          <p:cNvCxnSpPr/>
          <p:nvPr/>
        </p:nvCxnSpPr>
        <p:spPr>
          <a:xfrm>
            <a:off x="2527021" y="533400"/>
            <a:ext cx="0" cy="502920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405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dirty="0">
                <a:ea typeface="Open Sans Condensed" panose="020B0806030504020204" pitchFamily="34" charset="0"/>
                <a:cs typeface="Open Sans Condensed" panose="020B0806030504020204" pitchFamily="34" charset="0"/>
              </a:rPr>
              <a:t>The Safety </a:t>
            </a:r>
            <a:r>
              <a:rPr lang="en-US" altLang="en-US" sz="2800" b="1" kern="0" dirty="0" smtClean="0">
                <a:ea typeface="Open Sans Condensed" panose="020B0806030504020204" pitchFamily="34" charset="0"/>
                <a:cs typeface="Open Sans Condensed" panose="020B0806030504020204" pitchFamily="34" charset="0"/>
              </a:rPr>
              <a:t>Pyramid</a:t>
            </a:r>
          </a:p>
        </p:txBody>
      </p:sp>
      <p:sp>
        <p:nvSpPr>
          <p:cNvPr id="12" name="TextBox 11"/>
          <p:cNvSpPr txBox="1"/>
          <p:nvPr/>
        </p:nvSpPr>
        <p:spPr>
          <a:xfrm>
            <a:off x="6784699" y="1908991"/>
            <a:ext cx="2400016" cy="2872966"/>
          </a:xfrm>
          <a:prstGeom prst="rect">
            <a:avLst/>
          </a:prstGeom>
          <a:noFill/>
        </p:spPr>
        <p:txBody>
          <a:bodyPr wrap="none" rtlCol="0">
            <a:spAutoFit/>
          </a:bodyPr>
          <a:lstStyle/>
          <a:p>
            <a:pPr algn="l">
              <a:lnSpc>
                <a:spcPct val="250000"/>
              </a:lnSpc>
            </a:pPr>
            <a:r>
              <a:rPr lang="en-US" sz="1500" b="0" dirty="0">
                <a:latin typeface="+mj-lt"/>
                <a:ea typeface="Open Sans Condensed" panose="020B0806030504020204" pitchFamily="34" charset="0"/>
                <a:cs typeface="Open Sans Condensed" panose="020B0806030504020204" pitchFamily="34" charset="0"/>
              </a:rPr>
              <a:t>Serious Injury or </a:t>
            </a:r>
            <a:r>
              <a:rPr lang="en-US" sz="1500" b="0" dirty="0" smtClean="0">
                <a:latin typeface="+mj-lt"/>
                <a:ea typeface="Open Sans Condensed" panose="020B0806030504020204" pitchFamily="34" charset="0"/>
                <a:cs typeface="Open Sans Condensed" panose="020B0806030504020204" pitchFamily="34" charset="0"/>
              </a:rPr>
              <a:t>Fatality</a:t>
            </a:r>
          </a:p>
          <a:p>
            <a:pPr algn="l">
              <a:lnSpc>
                <a:spcPct val="250000"/>
              </a:lnSpc>
            </a:pPr>
            <a:r>
              <a:rPr lang="en-US" sz="1500" b="0" dirty="0" smtClean="0">
                <a:latin typeface="+mj-lt"/>
                <a:ea typeface="Open Sans Condensed" panose="020B0806030504020204" pitchFamily="34" charset="0"/>
                <a:cs typeface="Open Sans Condensed" panose="020B0806030504020204" pitchFamily="34" charset="0"/>
              </a:rPr>
              <a:t>Lost Time</a:t>
            </a:r>
          </a:p>
          <a:p>
            <a:pPr algn="l">
              <a:lnSpc>
                <a:spcPct val="250000"/>
              </a:lnSpc>
            </a:pPr>
            <a:r>
              <a:rPr lang="en-US" sz="1500" b="0" dirty="0" smtClean="0">
                <a:latin typeface="+mj-lt"/>
                <a:ea typeface="Open Sans Condensed" panose="020B0806030504020204" pitchFamily="34" charset="0"/>
                <a:cs typeface="Open Sans Condensed" panose="020B0806030504020204" pitchFamily="34" charset="0"/>
              </a:rPr>
              <a:t>Medical Only</a:t>
            </a:r>
          </a:p>
          <a:p>
            <a:pPr algn="l">
              <a:lnSpc>
                <a:spcPct val="250000"/>
              </a:lnSpc>
            </a:pPr>
            <a:r>
              <a:rPr lang="en-US" sz="1500" b="0" dirty="0" smtClean="0">
                <a:latin typeface="+mj-lt"/>
                <a:ea typeface="Open Sans Condensed" panose="020B0806030504020204" pitchFamily="34" charset="0"/>
                <a:cs typeface="Open Sans Condensed" panose="020B0806030504020204" pitchFamily="34" charset="0"/>
              </a:rPr>
              <a:t>Near Misses</a:t>
            </a:r>
          </a:p>
          <a:p>
            <a:pPr algn="l">
              <a:lnSpc>
                <a:spcPct val="250000"/>
              </a:lnSpc>
            </a:pPr>
            <a:r>
              <a:rPr lang="en-US" sz="1500" b="0" dirty="0" smtClean="0">
                <a:latin typeface="+mj-lt"/>
                <a:ea typeface="Open Sans Condensed" panose="020B0806030504020204" pitchFamily="34" charset="0"/>
                <a:cs typeface="Open Sans Condensed" panose="020B0806030504020204" pitchFamily="34" charset="0"/>
              </a:rPr>
              <a:t>Unsafe Behaviors/Hazards</a:t>
            </a:r>
            <a:endParaRPr lang="en-US" sz="1500" b="0" dirty="0">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21" name="Content Placeholder 13"/>
          <p:cNvGraphicFramePr>
            <a:graphicFrameLocks/>
          </p:cNvGraphicFramePr>
          <p:nvPr>
            <p:custDataLst>
              <p:tags r:id="rId1"/>
            </p:custDataLst>
            <p:extLst>
              <p:ext uri="{D42A27DB-BD31-4B8C-83A1-F6EECF244321}">
                <p14:modId xmlns:p14="http://schemas.microsoft.com/office/powerpoint/2010/main" val="1659274050"/>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Oval 1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5119" y="164812"/>
            <a:ext cx="2210594" cy="246221"/>
          </a:xfrm>
          <a:prstGeom prst="rect">
            <a:avLst/>
          </a:prstGeom>
        </p:spPr>
        <p:txBody>
          <a:bodyPr wrap="square">
            <a:spAutoFit/>
          </a:bodyPr>
          <a:lstStyle/>
          <a:p>
            <a:r>
              <a:rPr lang="en-US" altLang="en-US" sz="1000" kern="0" dirty="0" smtClean="0">
                <a:solidFill>
                  <a:schemeClr val="bg1"/>
                </a:solidFill>
                <a:latin typeface="+mj-lt"/>
                <a:ea typeface="Tahoma" panose="020B0604030504040204" pitchFamily="34" charset="0"/>
                <a:cs typeface="Tahoma" panose="020B0604030504040204" pitchFamily="34" charset="0"/>
              </a:rPr>
              <a:t>1</a:t>
            </a:r>
            <a:r>
              <a:rPr lang="en-US" altLang="en-US" sz="1000" b="0" kern="0" dirty="0">
                <a:solidFill>
                  <a:srgbClr val="FA834E"/>
                </a:solidFill>
                <a:latin typeface="+mj-lt"/>
                <a:ea typeface="Tahoma" panose="020B0604030504040204" pitchFamily="34" charset="0"/>
                <a:cs typeface="Tahoma" panose="020B0604030504040204" pitchFamily="34" charset="0"/>
              </a:rPr>
              <a:t> </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Overview</a:t>
            </a:r>
          </a:p>
        </p:txBody>
      </p:sp>
    </p:spTree>
    <p:extLst>
      <p:ext uri="{BB962C8B-B14F-4D97-AF65-F5344CB8AC3E}">
        <p14:creationId xmlns:p14="http://schemas.microsoft.com/office/powerpoint/2010/main" val="2991700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84699" y="1908991"/>
            <a:ext cx="2400016" cy="2872966"/>
          </a:xfrm>
          <a:prstGeom prst="rect">
            <a:avLst/>
          </a:prstGeom>
          <a:noFill/>
        </p:spPr>
        <p:txBody>
          <a:bodyPr wrap="none" rtlCol="0">
            <a:spAutoFit/>
          </a:bodyPr>
          <a:lstStyle/>
          <a:p>
            <a:pPr algn="l">
              <a:lnSpc>
                <a:spcPct val="250000"/>
              </a:lnSpc>
            </a:pPr>
            <a:r>
              <a:rPr lang="en-US" sz="1500" b="0" dirty="0">
                <a:solidFill>
                  <a:schemeClr val="tx1"/>
                </a:solidFill>
                <a:latin typeface="+mj-lt"/>
                <a:ea typeface="Open Sans Condensed" panose="020B0806030504020204" pitchFamily="34" charset="0"/>
                <a:cs typeface="Open Sans Condensed" panose="020B0806030504020204" pitchFamily="34" charset="0"/>
              </a:rPr>
              <a:t>Serious Injury or </a:t>
            </a:r>
            <a:r>
              <a:rPr lang="en-US" sz="1500" b="0" dirty="0" smtClean="0">
                <a:solidFill>
                  <a:schemeClr val="tx1"/>
                </a:solidFill>
                <a:latin typeface="+mj-lt"/>
                <a:ea typeface="Open Sans Condensed" panose="020B0806030504020204" pitchFamily="34" charset="0"/>
                <a:cs typeface="Open Sans Condensed" panose="020B0806030504020204" pitchFamily="34" charset="0"/>
              </a:rPr>
              <a:t>Fatality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Lost Time</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Medical Only</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Near Misses</a:t>
            </a:r>
          </a:p>
          <a:p>
            <a:pPr algn="l">
              <a:lnSpc>
                <a:spcPct val="250000"/>
              </a:lnSpc>
            </a:pPr>
            <a:r>
              <a:rPr lang="en-US" sz="1500" b="0" dirty="0" smtClean="0">
                <a:solidFill>
                  <a:schemeClr val="tx1"/>
                </a:solidFill>
                <a:latin typeface="+mj-lt"/>
                <a:ea typeface="Open Sans Condensed" panose="020B0806030504020204" pitchFamily="34" charset="0"/>
                <a:cs typeface="Open Sans Condensed" panose="020B0806030504020204" pitchFamily="34" charset="0"/>
              </a:rPr>
              <a:t>Unsafe Behaviors/Hazards</a:t>
            </a:r>
            <a:endParaRPr lang="en-US" sz="1500" b="0" dirty="0">
              <a:solidFill>
                <a:schemeClr val="tx1"/>
              </a:solidFill>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13"/>
          <p:cNvGraphicFramePr>
            <a:graphicFrameLocks/>
          </p:cNvGraphicFramePr>
          <p:nvPr>
            <p:custDataLst>
              <p:tags r:id="rId1"/>
            </p:custDataLst>
            <p:extLst>
              <p:ext uri="{D42A27DB-BD31-4B8C-83A1-F6EECF244321}">
                <p14:modId xmlns:p14="http://schemas.microsoft.com/office/powerpoint/2010/main" val="2320589761"/>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1" name="Straight Arrow Connector 20"/>
          <p:cNvCxnSpPr/>
          <p:nvPr/>
        </p:nvCxnSpPr>
        <p:spPr>
          <a:xfrm>
            <a:off x="3901281" y="4574844"/>
            <a:ext cx="425584" cy="1"/>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dirty="0">
                <a:ea typeface="Open Sans Condensed" panose="020B0806030504020204" pitchFamily="34" charset="0"/>
                <a:cs typeface="Open Sans Condensed" panose="020B0806030504020204" pitchFamily="34" charset="0"/>
              </a:rPr>
              <a:t>The Safety </a:t>
            </a:r>
            <a:r>
              <a:rPr lang="en-US" altLang="en-US" sz="2800" b="1" kern="0" dirty="0" smtClean="0">
                <a:ea typeface="Open Sans Condensed" panose="020B0806030504020204" pitchFamily="34" charset="0"/>
                <a:cs typeface="Open Sans Condensed" panose="020B0806030504020204" pitchFamily="34" charset="0"/>
              </a:rPr>
              <a:t>Pyramid</a:t>
            </a:r>
          </a:p>
        </p:txBody>
      </p:sp>
      <p:sp>
        <p:nvSpPr>
          <p:cNvPr id="27" name="Oval 2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5119" y="164812"/>
            <a:ext cx="2210594" cy="246221"/>
          </a:xfrm>
          <a:prstGeom prst="rect">
            <a:avLst/>
          </a:prstGeom>
        </p:spPr>
        <p:txBody>
          <a:bodyPr wrap="square">
            <a:spAutoFit/>
          </a:bodyPr>
          <a:lstStyle/>
          <a:p>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r>
              <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Overview</a:t>
            </a:r>
          </a:p>
        </p:txBody>
      </p:sp>
    </p:spTree>
    <p:extLst>
      <p:ext uri="{BB962C8B-B14F-4D97-AF65-F5344CB8AC3E}">
        <p14:creationId xmlns:p14="http://schemas.microsoft.com/office/powerpoint/2010/main" val="17338669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2.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23.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25.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3.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4.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5.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6.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7.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8.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9.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Incident Investigation and Analysis - Online -  English - 15LS</Template>
  <TotalTime>453</TotalTime>
  <Words>3390</Words>
  <Application>Microsoft Office PowerPoint</Application>
  <PresentationFormat>Custom</PresentationFormat>
  <Paragraphs>604</Paragraphs>
  <Slides>52</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MS PGothic</vt:lpstr>
      <vt:lpstr>Arial</vt:lpstr>
      <vt:lpstr>Open Sans</vt:lpstr>
      <vt:lpstr>Open Sans Condensed</vt:lpstr>
      <vt:lpstr>Open Sans Condensed Light</vt:lpstr>
      <vt:lpstr>Open Sans Light</vt:lpstr>
      <vt:lpstr>Tahoma</vt:lpstr>
      <vt:lpstr>1_Default Design</vt:lpstr>
      <vt:lpstr>PowerPoint Presentation</vt:lpstr>
      <vt:lpstr>Disclaimer</vt:lpstr>
      <vt:lpstr>Course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Investigation Focus</vt:lpstr>
      <vt:lpstr>Example: Investigation Focus</vt:lpstr>
      <vt:lpstr>Example: Investigation Focus</vt:lpstr>
      <vt:lpstr>Example: Investigation Focus</vt:lpstr>
      <vt:lpstr>Example: Investigation Focus</vt:lpstr>
      <vt:lpstr>Example: Investigation Focus</vt:lpstr>
      <vt:lpstr>Example: Investigation Focus</vt:lpstr>
      <vt:lpstr>Example: Investigation Focus</vt:lpstr>
      <vt:lpstr>Example: Investigation Focus</vt:lpstr>
      <vt:lpstr>Example: Investigation Focus</vt:lpstr>
      <vt:lpstr>Example: Investigation Focus</vt:lpstr>
      <vt:lpstr>Example: Investigation Focus</vt:lpstr>
      <vt:lpstr>Example: Investigation Focus</vt:lpstr>
      <vt:lpstr>Example: Investigation 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Rzepecki</dc:creator>
  <cp:lastModifiedBy>John Carey</cp:lastModifiedBy>
  <cp:revision>8</cp:revision>
  <cp:lastPrinted>2015-04-02T17:35:54Z</cp:lastPrinted>
  <dcterms:created xsi:type="dcterms:W3CDTF">2015-07-14T22:54:36Z</dcterms:created>
  <dcterms:modified xsi:type="dcterms:W3CDTF">2015-12-11T22:10:08Z</dcterms:modified>
</cp:coreProperties>
</file>