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3" r:id="rId1"/>
  </p:sldMasterIdLst>
  <p:notesMasterIdLst>
    <p:notesMasterId r:id="rId49"/>
  </p:notesMasterIdLst>
  <p:sldIdLst>
    <p:sldId id="475" r:id="rId2"/>
    <p:sldId id="399" r:id="rId3"/>
    <p:sldId id="409" r:id="rId4"/>
    <p:sldId id="459" r:id="rId5"/>
    <p:sldId id="429" r:id="rId6"/>
    <p:sldId id="430" r:id="rId7"/>
    <p:sldId id="310" r:id="rId8"/>
    <p:sldId id="312" r:id="rId9"/>
    <p:sldId id="427" r:id="rId10"/>
    <p:sldId id="313" r:id="rId11"/>
    <p:sldId id="314" r:id="rId12"/>
    <p:sldId id="315" r:id="rId13"/>
    <p:sldId id="431" r:id="rId14"/>
    <p:sldId id="416" r:id="rId15"/>
    <p:sldId id="441" r:id="rId16"/>
    <p:sldId id="320" r:id="rId17"/>
    <p:sldId id="317" r:id="rId18"/>
    <p:sldId id="318" r:id="rId19"/>
    <p:sldId id="359" r:id="rId20"/>
    <p:sldId id="360" r:id="rId21"/>
    <p:sldId id="410" r:id="rId22"/>
    <p:sldId id="321" r:id="rId23"/>
    <p:sldId id="432" r:id="rId24"/>
    <p:sldId id="463" r:id="rId25"/>
    <p:sldId id="319" r:id="rId26"/>
    <p:sldId id="323" r:id="rId27"/>
    <p:sldId id="325" r:id="rId28"/>
    <p:sldId id="335" r:id="rId29"/>
    <p:sldId id="339" r:id="rId30"/>
    <p:sldId id="434" r:id="rId31"/>
    <p:sldId id="368" r:id="rId32"/>
    <p:sldId id="375" r:id="rId33"/>
    <p:sldId id="369" r:id="rId34"/>
    <p:sldId id="372" r:id="rId35"/>
    <p:sldId id="340" r:id="rId36"/>
    <p:sldId id="433" r:id="rId37"/>
    <p:sldId id="379" r:id="rId38"/>
    <p:sldId id="376" r:id="rId39"/>
    <p:sldId id="378" r:id="rId40"/>
    <p:sldId id="461" r:id="rId41"/>
    <p:sldId id="473" r:id="rId42"/>
    <p:sldId id="462" r:id="rId43"/>
    <p:sldId id="435" r:id="rId44"/>
    <p:sldId id="386" r:id="rId45"/>
    <p:sldId id="406" r:id="rId46"/>
    <p:sldId id="387" r:id="rId47"/>
    <p:sldId id="392" r:id="rId48"/>
  </p:sldIdLst>
  <p:sldSz cx="9783763" cy="6400800"/>
  <p:notesSz cx="6858000" cy="9144000"/>
  <p:defaultTextStyle>
    <a:defPPr>
      <a:defRPr lang="en-US"/>
    </a:defPPr>
    <a:lvl1pPr algn="l" rtl="0" eaLnBrk="0" fontAlgn="base" hangingPunct="0">
      <a:spcBef>
        <a:spcPct val="0"/>
      </a:spcBef>
      <a:spcAft>
        <a:spcPct val="0"/>
      </a:spcAft>
      <a:defRPr b="1" kern="1200">
        <a:solidFill>
          <a:schemeClr val="tx1"/>
        </a:solidFill>
        <a:latin typeface="Arial" panose="020B0604020202020204" pitchFamily="34" charset="0"/>
        <a:ea typeface="ＭＳ Ｐゴシック" panose="020B0600070205080204" pitchFamily="34" charset="-128"/>
        <a:cs typeface="+mn-cs"/>
      </a:defRPr>
    </a:lvl1pPr>
    <a:lvl2pPr marL="521574" algn="l" rtl="0" eaLnBrk="0" fontAlgn="base" hangingPunct="0">
      <a:spcBef>
        <a:spcPct val="0"/>
      </a:spcBef>
      <a:spcAft>
        <a:spcPct val="0"/>
      </a:spcAft>
      <a:defRPr b="1" kern="1200">
        <a:solidFill>
          <a:schemeClr val="tx1"/>
        </a:solidFill>
        <a:latin typeface="Arial" panose="020B0604020202020204" pitchFamily="34" charset="0"/>
        <a:ea typeface="ＭＳ Ｐゴシック" panose="020B0600070205080204" pitchFamily="34" charset="-128"/>
        <a:cs typeface="+mn-cs"/>
      </a:defRPr>
    </a:lvl2pPr>
    <a:lvl3pPr marL="1043148" algn="l" rtl="0" eaLnBrk="0" fontAlgn="base" hangingPunct="0">
      <a:spcBef>
        <a:spcPct val="0"/>
      </a:spcBef>
      <a:spcAft>
        <a:spcPct val="0"/>
      </a:spcAft>
      <a:defRPr b="1" kern="1200">
        <a:solidFill>
          <a:schemeClr val="tx1"/>
        </a:solidFill>
        <a:latin typeface="Arial" panose="020B0604020202020204" pitchFamily="34" charset="0"/>
        <a:ea typeface="ＭＳ Ｐゴシック" panose="020B0600070205080204" pitchFamily="34" charset="-128"/>
        <a:cs typeface="+mn-cs"/>
      </a:defRPr>
    </a:lvl3pPr>
    <a:lvl4pPr marL="1564721" algn="l" rtl="0" eaLnBrk="0" fontAlgn="base" hangingPunct="0">
      <a:spcBef>
        <a:spcPct val="0"/>
      </a:spcBef>
      <a:spcAft>
        <a:spcPct val="0"/>
      </a:spcAft>
      <a:defRPr b="1" kern="1200">
        <a:solidFill>
          <a:schemeClr val="tx1"/>
        </a:solidFill>
        <a:latin typeface="Arial" panose="020B0604020202020204" pitchFamily="34" charset="0"/>
        <a:ea typeface="ＭＳ Ｐゴシック" panose="020B0600070205080204" pitchFamily="34" charset="-128"/>
        <a:cs typeface="+mn-cs"/>
      </a:defRPr>
    </a:lvl4pPr>
    <a:lvl5pPr marL="2086295" algn="l" rtl="0" eaLnBrk="0" fontAlgn="base" hangingPunct="0">
      <a:spcBef>
        <a:spcPct val="0"/>
      </a:spcBef>
      <a:spcAft>
        <a:spcPct val="0"/>
      </a:spcAft>
      <a:defRPr b="1" kern="1200">
        <a:solidFill>
          <a:schemeClr val="tx1"/>
        </a:solidFill>
        <a:latin typeface="Arial" panose="020B0604020202020204" pitchFamily="34" charset="0"/>
        <a:ea typeface="ＭＳ Ｐゴシック" panose="020B0600070205080204" pitchFamily="34" charset="-128"/>
        <a:cs typeface="+mn-cs"/>
      </a:defRPr>
    </a:lvl5pPr>
    <a:lvl6pPr marL="2607869" algn="l" defTabSz="1043148" rtl="0" eaLnBrk="1" latinLnBrk="0" hangingPunct="1">
      <a:defRPr b="1" kern="1200">
        <a:solidFill>
          <a:schemeClr val="tx1"/>
        </a:solidFill>
        <a:latin typeface="Arial" panose="020B0604020202020204" pitchFamily="34" charset="0"/>
        <a:ea typeface="ＭＳ Ｐゴシック" panose="020B0600070205080204" pitchFamily="34" charset="-128"/>
        <a:cs typeface="+mn-cs"/>
      </a:defRPr>
    </a:lvl6pPr>
    <a:lvl7pPr marL="3129443" algn="l" defTabSz="1043148" rtl="0" eaLnBrk="1" latinLnBrk="0" hangingPunct="1">
      <a:defRPr b="1" kern="1200">
        <a:solidFill>
          <a:schemeClr val="tx1"/>
        </a:solidFill>
        <a:latin typeface="Arial" panose="020B0604020202020204" pitchFamily="34" charset="0"/>
        <a:ea typeface="ＭＳ Ｐゴシック" panose="020B0600070205080204" pitchFamily="34" charset="-128"/>
        <a:cs typeface="+mn-cs"/>
      </a:defRPr>
    </a:lvl7pPr>
    <a:lvl8pPr marL="3651016" algn="l" defTabSz="1043148" rtl="0" eaLnBrk="1" latinLnBrk="0" hangingPunct="1">
      <a:defRPr b="1" kern="1200">
        <a:solidFill>
          <a:schemeClr val="tx1"/>
        </a:solidFill>
        <a:latin typeface="Arial" panose="020B0604020202020204" pitchFamily="34" charset="0"/>
        <a:ea typeface="ＭＳ Ｐゴシック" panose="020B0600070205080204" pitchFamily="34" charset="-128"/>
        <a:cs typeface="+mn-cs"/>
      </a:defRPr>
    </a:lvl8pPr>
    <a:lvl9pPr marL="4172590" algn="l" defTabSz="1043148" rtl="0" eaLnBrk="1" latinLnBrk="0" hangingPunct="1">
      <a:defRPr b="1"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016" userDrawn="1">
          <p15:clr>
            <a:srgbClr val="A4A3A4"/>
          </p15:clr>
        </p15:guide>
        <p15:guide id="2" pos="3082"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isa Holscher" initials="LH" lastIdx="39"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5F25"/>
    <a:srgbClr val="4A74A8"/>
    <a:srgbClr val="3D3D3D"/>
    <a:srgbClr val="FF0000"/>
    <a:srgbClr val="F5F4C8"/>
    <a:srgbClr val="EEDECA"/>
    <a:srgbClr val="FFFF99"/>
    <a:srgbClr val="FFFFFF"/>
    <a:srgbClr val="FA1E26"/>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020" autoAdjust="0"/>
    <p:restoredTop sz="75527" autoAdjust="0"/>
  </p:normalViewPr>
  <p:slideViewPr>
    <p:cSldViewPr>
      <p:cViewPr varScale="1">
        <p:scale>
          <a:sx n="65" d="100"/>
          <a:sy n="65" d="100"/>
        </p:scale>
        <p:origin x="883" y="43"/>
      </p:cViewPr>
      <p:guideLst>
        <p:guide orient="horz" pos="2016"/>
        <p:guide pos="3082"/>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5484"/>
    </p:cViewPr>
  </p:sorterViewPr>
  <p:notesViewPr>
    <p:cSldViewPr>
      <p:cViewPr varScale="1">
        <p:scale>
          <a:sx n="92" d="100"/>
          <a:sy n="92" d="100"/>
        </p:scale>
        <p:origin x="3732" y="10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b="0">
                <a:latin typeface="Arial" charset="0"/>
                <a:ea typeface="+mn-ea"/>
                <a:cs typeface="Arial" charset="0"/>
              </a:defRPr>
            </a:lvl1pPr>
          </a:lstStyle>
          <a:p>
            <a:pPr>
              <a:defRPr/>
            </a:pPr>
            <a:endParaRPr lang="en-US"/>
          </a:p>
        </p:txBody>
      </p:sp>
      <p:sp>
        <p:nvSpPr>
          <p:cNvPr id="12291"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b="0">
                <a:latin typeface="Arial" charset="0"/>
                <a:ea typeface="+mn-ea"/>
                <a:cs typeface="Arial" charset="0"/>
              </a:defRPr>
            </a:lvl1pPr>
          </a:lstStyle>
          <a:p>
            <a:pPr>
              <a:defRPr/>
            </a:pPr>
            <a:endParaRPr lang="en-US"/>
          </a:p>
        </p:txBody>
      </p:sp>
      <p:sp>
        <p:nvSpPr>
          <p:cNvPr id="3076" name="Rectangle 4"/>
          <p:cNvSpPr>
            <a:spLocks noGrp="1" noRot="1" noChangeAspect="1" noChangeArrowheads="1" noTextEdit="1"/>
          </p:cNvSpPr>
          <p:nvPr>
            <p:ph type="sldImg" idx="2"/>
          </p:nvPr>
        </p:nvSpPr>
        <p:spPr bwMode="auto">
          <a:xfrm>
            <a:off x="809625" y="685800"/>
            <a:ext cx="523875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3"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2294"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b="0">
                <a:latin typeface="Arial" charset="0"/>
                <a:ea typeface="+mn-ea"/>
                <a:cs typeface="Arial" charset="0"/>
              </a:defRPr>
            </a:lvl1pPr>
          </a:lstStyle>
          <a:p>
            <a:pPr>
              <a:defRPr/>
            </a:pPr>
            <a:endParaRPr lang="en-US"/>
          </a:p>
        </p:txBody>
      </p:sp>
      <p:sp>
        <p:nvSpPr>
          <p:cNvPr id="12295"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b="0">
                <a:cs typeface="Arial" panose="020B0604020202020204" pitchFamily="34" charset="0"/>
              </a:defRPr>
            </a:lvl1pPr>
          </a:lstStyle>
          <a:p>
            <a:pPr>
              <a:defRPr/>
            </a:pPr>
            <a:fld id="{8636925A-A16A-4ED8-814F-2DF5907C20A7}" type="slidenum">
              <a:rPr lang="en-US" altLang="en-US"/>
              <a:pPr>
                <a:defRPr/>
              </a:pPr>
              <a:t>‹#›</a:t>
            </a:fld>
            <a:endParaRPr lang="en-US" altLang="en-US"/>
          </a:p>
        </p:txBody>
      </p:sp>
    </p:spTree>
    <p:extLst>
      <p:ext uri="{BB962C8B-B14F-4D97-AF65-F5344CB8AC3E}">
        <p14:creationId xmlns:p14="http://schemas.microsoft.com/office/powerpoint/2010/main" val="145824073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369" kern="1200">
        <a:solidFill>
          <a:schemeClr val="tx1"/>
        </a:solidFill>
        <a:latin typeface="Arial" charset="0"/>
        <a:ea typeface="ＭＳ Ｐゴシック" charset="0"/>
        <a:cs typeface="Arial" charset="0"/>
      </a:defRPr>
    </a:lvl1pPr>
    <a:lvl2pPr marL="521574" algn="l" rtl="0" eaLnBrk="0" fontAlgn="base" hangingPunct="0">
      <a:spcBef>
        <a:spcPct val="30000"/>
      </a:spcBef>
      <a:spcAft>
        <a:spcPct val="0"/>
      </a:spcAft>
      <a:defRPr sz="1369" kern="1200">
        <a:solidFill>
          <a:schemeClr val="tx1"/>
        </a:solidFill>
        <a:latin typeface="Arial" charset="0"/>
        <a:ea typeface="Arial" charset="0"/>
        <a:cs typeface="Arial" charset="0"/>
      </a:defRPr>
    </a:lvl2pPr>
    <a:lvl3pPr marL="1043148" algn="l" rtl="0" eaLnBrk="0" fontAlgn="base" hangingPunct="0">
      <a:spcBef>
        <a:spcPct val="30000"/>
      </a:spcBef>
      <a:spcAft>
        <a:spcPct val="0"/>
      </a:spcAft>
      <a:defRPr sz="1369" kern="1200">
        <a:solidFill>
          <a:schemeClr val="tx1"/>
        </a:solidFill>
        <a:latin typeface="Arial" charset="0"/>
        <a:ea typeface="Arial" charset="0"/>
        <a:cs typeface="Arial" charset="0"/>
      </a:defRPr>
    </a:lvl3pPr>
    <a:lvl4pPr marL="1564721" algn="l" rtl="0" eaLnBrk="0" fontAlgn="base" hangingPunct="0">
      <a:spcBef>
        <a:spcPct val="30000"/>
      </a:spcBef>
      <a:spcAft>
        <a:spcPct val="0"/>
      </a:spcAft>
      <a:defRPr sz="1369" kern="1200">
        <a:solidFill>
          <a:schemeClr val="tx1"/>
        </a:solidFill>
        <a:latin typeface="Arial" charset="0"/>
        <a:ea typeface="Arial" charset="0"/>
        <a:cs typeface="Arial" charset="0"/>
      </a:defRPr>
    </a:lvl4pPr>
    <a:lvl5pPr marL="2086295" algn="l" rtl="0" eaLnBrk="0" fontAlgn="base" hangingPunct="0">
      <a:spcBef>
        <a:spcPct val="30000"/>
      </a:spcBef>
      <a:spcAft>
        <a:spcPct val="0"/>
      </a:spcAft>
      <a:defRPr sz="1369" kern="1200">
        <a:solidFill>
          <a:schemeClr val="tx1"/>
        </a:solidFill>
        <a:latin typeface="Arial" charset="0"/>
        <a:ea typeface="Arial" charset="0"/>
        <a:cs typeface="Arial" charset="0"/>
      </a:defRPr>
    </a:lvl5pPr>
    <a:lvl6pPr marL="2607869" algn="l" defTabSz="1043148" rtl="0" eaLnBrk="1" latinLnBrk="0" hangingPunct="1">
      <a:defRPr sz="1369" kern="1200">
        <a:solidFill>
          <a:schemeClr val="tx1"/>
        </a:solidFill>
        <a:latin typeface="+mn-lt"/>
        <a:ea typeface="+mn-ea"/>
        <a:cs typeface="+mn-cs"/>
      </a:defRPr>
    </a:lvl6pPr>
    <a:lvl7pPr marL="3129443" algn="l" defTabSz="1043148" rtl="0" eaLnBrk="1" latinLnBrk="0" hangingPunct="1">
      <a:defRPr sz="1369" kern="1200">
        <a:solidFill>
          <a:schemeClr val="tx1"/>
        </a:solidFill>
        <a:latin typeface="+mn-lt"/>
        <a:ea typeface="+mn-ea"/>
        <a:cs typeface="+mn-cs"/>
      </a:defRPr>
    </a:lvl7pPr>
    <a:lvl8pPr marL="3651016" algn="l" defTabSz="1043148" rtl="0" eaLnBrk="1" latinLnBrk="0" hangingPunct="1">
      <a:defRPr sz="1369" kern="1200">
        <a:solidFill>
          <a:schemeClr val="tx1"/>
        </a:solidFill>
        <a:latin typeface="+mn-lt"/>
        <a:ea typeface="+mn-ea"/>
        <a:cs typeface="+mn-cs"/>
      </a:defRPr>
    </a:lvl8pPr>
    <a:lvl9pPr marL="4172590" algn="l" defTabSz="1043148" rtl="0" eaLnBrk="1" latinLnBrk="0" hangingPunct="1">
      <a:defRPr sz="1369"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a:xfrm>
            <a:off x="809625" y="685800"/>
            <a:ext cx="5238750" cy="3429000"/>
          </a:xfrm>
          <a:ln/>
        </p:spPr>
      </p:sp>
      <p:sp>
        <p:nvSpPr>
          <p:cNvPr id="40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mtClean="0">
              <a:latin typeface="Arial" panose="020B0604020202020204" pitchFamily="34" charset="0"/>
              <a:cs typeface="Arial" panose="020B0604020202020204" pitchFamily="34" charset="0"/>
            </a:endParaRPr>
          </a:p>
        </p:txBody>
      </p:sp>
      <p:sp>
        <p:nvSpPr>
          <p:cNvPr id="41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84225" indent="-301625">
              <a:spcBef>
                <a:spcPct val="30000"/>
              </a:spcBef>
              <a:defRPr sz="1200">
                <a:solidFill>
                  <a:schemeClr val="tx1"/>
                </a:solidFill>
                <a:latin typeface="Arial" panose="020B0604020202020204" pitchFamily="34" charset="0"/>
                <a:cs typeface="Arial" panose="020B0604020202020204" pitchFamily="34" charset="0"/>
              </a:defRPr>
            </a:lvl2pPr>
            <a:lvl3pPr marL="1208088" indent="-241300">
              <a:spcBef>
                <a:spcPct val="30000"/>
              </a:spcBef>
              <a:defRPr sz="1200">
                <a:solidFill>
                  <a:schemeClr val="tx1"/>
                </a:solidFill>
                <a:latin typeface="Arial" panose="020B0604020202020204" pitchFamily="34" charset="0"/>
                <a:cs typeface="Arial" panose="020B0604020202020204" pitchFamily="34" charset="0"/>
              </a:defRPr>
            </a:lvl3pPr>
            <a:lvl4pPr marL="1690688" indent="-241300">
              <a:spcBef>
                <a:spcPct val="30000"/>
              </a:spcBef>
              <a:defRPr sz="1200">
                <a:solidFill>
                  <a:schemeClr val="tx1"/>
                </a:solidFill>
                <a:latin typeface="Arial" panose="020B0604020202020204" pitchFamily="34" charset="0"/>
                <a:cs typeface="Arial" panose="020B0604020202020204" pitchFamily="34" charset="0"/>
              </a:defRPr>
            </a:lvl4pPr>
            <a:lvl5pPr marL="2174875" indent="-241300">
              <a:spcBef>
                <a:spcPct val="30000"/>
              </a:spcBef>
              <a:defRPr sz="1200">
                <a:solidFill>
                  <a:schemeClr val="tx1"/>
                </a:solidFill>
                <a:latin typeface="Arial" panose="020B0604020202020204" pitchFamily="34" charset="0"/>
                <a:cs typeface="Arial" panose="020B0604020202020204" pitchFamily="34" charset="0"/>
              </a:defRPr>
            </a:lvl5pPr>
            <a:lvl6pPr marL="2632075" indent="-2413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3089275" indent="-2413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546475" indent="-2413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4003675" indent="-2413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702F6B80-D341-48DC-95EC-E9DEC6508970}" type="slidenum">
              <a:rPr lang="en-US" altLang="en-US" sz="1300" smtClean="0">
                <a:solidFill>
                  <a:srgbClr val="000000"/>
                </a:solidFill>
              </a:rPr>
              <a:pPr>
                <a:spcBef>
                  <a:spcPct val="0"/>
                </a:spcBef>
              </a:pPr>
              <a:t>1</a:t>
            </a:fld>
            <a:endParaRPr lang="en-US" altLang="en-US" sz="1300" smtClean="0">
              <a:solidFill>
                <a:srgbClr val="000000"/>
              </a:solidFill>
            </a:endParaRPr>
          </a:p>
        </p:txBody>
      </p:sp>
    </p:spTree>
    <p:extLst>
      <p:ext uri="{BB962C8B-B14F-4D97-AF65-F5344CB8AC3E}">
        <p14:creationId xmlns:p14="http://schemas.microsoft.com/office/powerpoint/2010/main" val="15572049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a:xfrm>
            <a:off x="809625" y="685800"/>
            <a:ext cx="5238750" cy="3429000"/>
          </a:xfrm>
          <a:ln/>
        </p:spPr>
      </p:sp>
      <p:sp>
        <p:nvSpPr>
          <p:cNvPr id="276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Arial" panose="020B0604020202020204" pitchFamily="34" charset="0"/>
                <a:ea typeface="ＭＳ Ｐゴシック" panose="020B0600070205080204" pitchFamily="34" charset="-128"/>
                <a:cs typeface="Arial" panose="020B0604020202020204" pitchFamily="34" charset="0"/>
              </a:rPr>
              <a:t>In-running nip points are machine points that rotate toward each other or a fixed component. This creates a nip point where the two rollers come together. </a:t>
            </a:r>
          </a:p>
          <a:p>
            <a:r>
              <a:rPr lang="en-US" altLang="en-US" dirty="0" smtClean="0">
                <a:latin typeface="Arial" panose="020B0604020202020204" pitchFamily="34" charset="0"/>
                <a:ea typeface="ＭＳ Ｐゴシック" panose="020B0600070205080204" pitchFamily="34" charset="-128"/>
                <a:cs typeface="Arial" panose="020B0604020202020204" pitchFamily="34" charset="0"/>
              </a:rPr>
              <a:t> </a:t>
            </a:r>
          </a:p>
          <a:p>
            <a:r>
              <a:rPr lang="en-US" altLang="en-US" dirty="0" smtClean="0">
                <a:latin typeface="Arial" panose="020B0604020202020204" pitchFamily="34" charset="0"/>
                <a:ea typeface="ＭＳ Ｐゴシック" panose="020B0600070205080204" pitchFamily="34" charset="-128"/>
                <a:cs typeface="Arial" panose="020B0604020202020204" pitchFamily="34" charset="0"/>
              </a:rPr>
              <a:t>Examples include belts and pulleys, mill rollers, gears, and conveyor systems.</a:t>
            </a:r>
          </a:p>
          <a:p>
            <a:r>
              <a:rPr lang="en-US" altLang="en-US" dirty="0" smtClean="0">
                <a:latin typeface="Arial" panose="020B0604020202020204" pitchFamily="34" charset="0"/>
                <a:ea typeface="ＭＳ Ｐゴシック" panose="020B0600070205080204" pitchFamily="34" charset="-128"/>
                <a:cs typeface="Arial" panose="020B0604020202020204" pitchFamily="34" charset="0"/>
              </a:rPr>
              <a:t> </a:t>
            </a:r>
          </a:p>
        </p:txBody>
      </p:sp>
      <p:sp>
        <p:nvSpPr>
          <p:cNvPr id="276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fld id="{55589FDA-3D72-4556-AD03-03D356FDBCB0}" type="slidenum">
              <a:rPr lang="en-US" altLang="en-US" b="0" smtClean="0"/>
              <a:pPr/>
              <a:t>10</a:t>
            </a:fld>
            <a:endParaRPr lang="en-US" altLang="en-US" b="0" smtClean="0"/>
          </a:p>
        </p:txBody>
      </p:sp>
    </p:spTree>
    <p:extLst>
      <p:ext uri="{BB962C8B-B14F-4D97-AF65-F5344CB8AC3E}">
        <p14:creationId xmlns:p14="http://schemas.microsoft.com/office/powerpoint/2010/main" val="42322411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a:xfrm>
            <a:off x="809625" y="685800"/>
            <a:ext cx="5238750" cy="3429000"/>
          </a:xfrm>
          <a:ln/>
        </p:spPr>
      </p:sp>
      <p:sp>
        <p:nvSpPr>
          <p:cNvPr id="296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Arial" panose="020B0604020202020204" pitchFamily="34" charset="0"/>
                <a:ea typeface="ＭＳ Ｐゴシック" panose="020B0600070205080204" pitchFamily="34" charset="-128"/>
                <a:cs typeface="Arial" panose="020B0604020202020204" pitchFamily="34" charset="0"/>
              </a:rPr>
              <a:t>Mechanisms with cutting action, like a saw, present a cut by hazard. Such devices can also cause injuries even when they are not running, due to the sharp edge of the blade. </a:t>
            </a:r>
          </a:p>
          <a:p>
            <a:r>
              <a:rPr lang="en-US" altLang="en-US" dirty="0" smtClean="0">
                <a:latin typeface="Arial" panose="020B0604020202020204" pitchFamily="34" charset="0"/>
                <a:ea typeface="ＭＳ Ｐゴシック" panose="020B0600070205080204" pitchFamily="34" charset="-128"/>
                <a:cs typeface="Arial" panose="020B0604020202020204" pitchFamily="34" charset="0"/>
              </a:rPr>
              <a:t> </a:t>
            </a:r>
          </a:p>
          <a:p>
            <a:r>
              <a:rPr lang="en-US" altLang="en-US" dirty="0" smtClean="0">
                <a:latin typeface="Arial" panose="020B0604020202020204" pitchFamily="34" charset="0"/>
                <a:ea typeface="ＭＳ Ｐゴシック" panose="020B0600070205080204" pitchFamily="34" charset="-128"/>
                <a:cs typeface="Arial" panose="020B0604020202020204" pitchFamily="34" charset="0"/>
              </a:rPr>
              <a:t>Devices with cut by hazards include table saws, circular saws, and band saws.</a:t>
            </a:r>
          </a:p>
          <a:p>
            <a:r>
              <a:rPr lang="en-US" altLang="en-US" dirty="0" smtClean="0">
                <a:latin typeface="Arial" panose="020B0604020202020204" pitchFamily="34" charset="0"/>
                <a:ea typeface="ＭＳ Ｐゴシック" panose="020B0600070205080204" pitchFamily="34" charset="-128"/>
                <a:cs typeface="Arial" panose="020B0604020202020204" pitchFamily="34" charset="0"/>
              </a:rPr>
              <a:t> </a:t>
            </a:r>
          </a:p>
        </p:txBody>
      </p:sp>
      <p:sp>
        <p:nvSpPr>
          <p:cNvPr id="297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fld id="{C3358997-0179-45CE-B8F5-485CDA2BB173}" type="slidenum">
              <a:rPr lang="en-US" altLang="en-US" b="0" smtClean="0"/>
              <a:pPr/>
              <a:t>11</a:t>
            </a:fld>
            <a:endParaRPr lang="en-US" altLang="en-US" b="0" smtClean="0"/>
          </a:p>
        </p:txBody>
      </p:sp>
    </p:spTree>
    <p:extLst>
      <p:ext uri="{BB962C8B-B14F-4D97-AF65-F5344CB8AC3E}">
        <p14:creationId xmlns:p14="http://schemas.microsoft.com/office/powerpoint/2010/main" val="36771852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a:xfrm>
            <a:off x="809625" y="685800"/>
            <a:ext cx="5238750" cy="3429000"/>
          </a:xfrm>
          <a:ln/>
        </p:spPr>
      </p:sp>
      <p:sp>
        <p:nvSpPr>
          <p:cNvPr id="317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0" dirty="0" smtClean="0">
                <a:latin typeface="Arial" panose="020B0604020202020204" pitchFamily="34" charset="0"/>
                <a:ea typeface="ＭＳ Ｐゴシック" panose="020B0600070205080204" pitchFamily="34" charset="-128"/>
                <a:cs typeface="Arial" panose="020B0604020202020204" pitchFamily="34" charset="0"/>
              </a:rPr>
              <a:t>Punching, shearing, or bending motion involves two machine parts coming together. </a:t>
            </a:r>
            <a:r>
              <a:rPr lang="en-US" altLang="en-US" b="0" dirty="0" smtClean="0">
                <a:solidFill>
                  <a:srgbClr val="FF0000"/>
                </a:solidFill>
                <a:latin typeface="Arial" panose="020B0604020202020204" pitchFamily="34" charset="0"/>
                <a:ea typeface="ＭＳ Ｐゴシック" panose="020B0600070205080204" pitchFamily="34" charset="-128"/>
                <a:cs typeface="Arial" panose="020B0604020202020204" pitchFamily="34" charset="0"/>
              </a:rPr>
              <a:t>The Operators hands or arms</a:t>
            </a:r>
            <a:r>
              <a:rPr lang="en-US" altLang="en-US" b="0" dirty="0" smtClean="0">
                <a:latin typeface="Arial" panose="020B0604020202020204" pitchFamily="34" charset="0"/>
                <a:ea typeface="ＭＳ Ｐゴシック" panose="020B0600070205080204" pitchFamily="34" charset="-128"/>
                <a:cs typeface="Arial" panose="020B0604020202020204" pitchFamily="34" charset="0"/>
              </a:rPr>
              <a:t> can get caught in between the two parts, resulting in injury. </a:t>
            </a:r>
          </a:p>
          <a:p>
            <a:r>
              <a:rPr lang="en-US" altLang="en-US" dirty="0" smtClean="0">
                <a:latin typeface="Arial" panose="020B0604020202020204" pitchFamily="34" charset="0"/>
                <a:ea typeface="ＭＳ Ｐゴシック" panose="020B0600070205080204" pitchFamily="34" charset="-128"/>
                <a:cs typeface="Arial" panose="020B0604020202020204" pitchFamily="34" charset="0"/>
              </a:rPr>
              <a:t> </a:t>
            </a:r>
          </a:p>
          <a:p>
            <a:r>
              <a:rPr lang="en-US" altLang="en-US" dirty="0" smtClean="0">
                <a:latin typeface="Arial" panose="020B0604020202020204" pitchFamily="34" charset="0"/>
                <a:ea typeface="ＭＳ Ｐゴシック" panose="020B0600070205080204" pitchFamily="34" charset="-128"/>
                <a:cs typeface="Arial" panose="020B0604020202020204" pitchFamily="34" charset="0"/>
              </a:rPr>
              <a:t>Examples of punching, shearing, or bending devices include power presses, press brakes, shears, and forges.</a:t>
            </a:r>
          </a:p>
          <a:p>
            <a:r>
              <a:rPr lang="en-US" altLang="en-US" dirty="0" smtClean="0">
                <a:latin typeface="Arial" panose="020B0604020202020204" pitchFamily="34" charset="0"/>
                <a:ea typeface="ＭＳ Ｐゴシック" panose="020B0600070205080204" pitchFamily="34" charset="-128"/>
                <a:cs typeface="Arial" panose="020B0604020202020204" pitchFamily="34" charset="0"/>
              </a:rPr>
              <a:t> </a:t>
            </a:r>
          </a:p>
        </p:txBody>
      </p:sp>
      <p:sp>
        <p:nvSpPr>
          <p:cNvPr id="317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fld id="{DE693215-5F27-460B-83B1-0D547EB8C262}" type="slidenum">
              <a:rPr lang="en-US" altLang="en-US" b="0" smtClean="0"/>
              <a:pPr/>
              <a:t>12</a:t>
            </a:fld>
            <a:endParaRPr lang="en-US" altLang="en-US" b="0" smtClean="0"/>
          </a:p>
        </p:txBody>
      </p:sp>
    </p:spTree>
    <p:extLst>
      <p:ext uri="{BB962C8B-B14F-4D97-AF65-F5344CB8AC3E}">
        <p14:creationId xmlns:p14="http://schemas.microsoft.com/office/powerpoint/2010/main" val="9127364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a:xfrm>
            <a:off x="809625" y="685800"/>
            <a:ext cx="5238750" cy="3429000"/>
          </a:xfrm>
          <a:ln/>
        </p:spPr>
      </p:sp>
      <p:sp>
        <p:nvSpPr>
          <p:cNvPr id="122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latin typeface="Arial" panose="020B0604020202020204" pitchFamily="34" charset="0"/>
              <a:cs typeface="Arial" panose="020B0604020202020204" pitchFamily="34" charset="0"/>
            </a:endParaRPr>
          </a:p>
        </p:txBody>
      </p:sp>
      <p:sp>
        <p:nvSpPr>
          <p:cNvPr id="122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32953423-402F-4079-AD32-73A618058494}" type="slidenum">
              <a:rPr lang="en-US" altLang="en-US" smtClean="0"/>
              <a:pPr>
                <a:spcBef>
                  <a:spcPct val="0"/>
                </a:spcBef>
              </a:pPr>
              <a:t>13</a:t>
            </a:fld>
            <a:endParaRPr lang="en-US" altLang="en-US" smtClean="0"/>
          </a:p>
        </p:txBody>
      </p:sp>
    </p:spTree>
    <p:extLst>
      <p:ext uri="{BB962C8B-B14F-4D97-AF65-F5344CB8AC3E}">
        <p14:creationId xmlns:p14="http://schemas.microsoft.com/office/powerpoint/2010/main" val="21357410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a:xfrm>
            <a:off x="809625" y="685800"/>
            <a:ext cx="5238750" cy="3429000"/>
          </a:xfrm>
          <a:ln/>
        </p:spPr>
      </p:sp>
      <p:sp>
        <p:nvSpPr>
          <p:cNvPr id="358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anose="020B0604020202020204" pitchFamily="34" charset="0"/>
                <a:ea typeface="ＭＳ Ｐゴシック" panose="020B0600070205080204" pitchFamily="34" charset="-128"/>
                <a:cs typeface="Arial" panose="020B0604020202020204" pitchFamily="34" charset="0"/>
              </a:rPr>
              <a:t>Guards must prevent access to the danger zone and any dangerous or moving parts during operation.</a:t>
            </a:r>
          </a:p>
          <a:p>
            <a:endParaRPr lang="en-US" altLang="en-US" smtClean="0">
              <a:latin typeface="Arial" panose="020B0604020202020204" pitchFamily="34" charset="0"/>
              <a:ea typeface="ＭＳ Ｐゴシック" panose="020B0600070205080204" pitchFamily="34" charset="-128"/>
              <a:cs typeface="Arial" panose="020B0604020202020204" pitchFamily="34" charset="0"/>
            </a:endParaRPr>
          </a:p>
          <a:p>
            <a:r>
              <a:rPr lang="en-US" altLang="en-US" smtClean="0">
                <a:latin typeface="Arial" panose="020B0604020202020204" pitchFamily="34" charset="0"/>
                <a:ea typeface="ＭＳ Ｐゴシック" panose="020B0600070205080204" pitchFamily="34" charset="-128"/>
                <a:cs typeface="Arial" panose="020B0604020202020204" pitchFamily="34" charset="0"/>
              </a:rPr>
              <a:t>In addition, they must prevent objects falling into the moving parts and allow for safe lubrication and adjustment.</a:t>
            </a:r>
          </a:p>
          <a:p>
            <a:endParaRPr lang="en-US" altLang="en-US" smtClean="0">
              <a:latin typeface="Arial" panose="020B0604020202020204" pitchFamily="34" charset="0"/>
              <a:ea typeface="ＭＳ Ｐゴシック" panose="020B0600070205080204" pitchFamily="34" charset="-128"/>
              <a:cs typeface="Arial" panose="020B0604020202020204" pitchFamily="34" charset="0"/>
            </a:endParaRPr>
          </a:p>
          <a:p>
            <a:r>
              <a:rPr lang="en-US" altLang="en-US" smtClean="0">
                <a:latin typeface="Arial" panose="020B0604020202020204" pitchFamily="34" charset="0"/>
                <a:ea typeface="ＭＳ Ｐゴシック" panose="020B0600070205080204" pitchFamily="34" charset="-128"/>
                <a:cs typeface="Arial" panose="020B0604020202020204" pitchFamily="34" charset="0"/>
              </a:rPr>
              <a:t>They must be a permanent, securely-attached part of the machine that cannot be removed.</a:t>
            </a:r>
          </a:p>
          <a:p>
            <a:endParaRPr lang="en-US" altLang="en-US" smtClean="0">
              <a:latin typeface="Arial" panose="020B0604020202020204" pitchFamily="34" charset="0"/>
              <a:ea typeface="ＭＳ Ｐゴシック" panose="020B0600070205080204" pitchFamily="34" charset="-128"/>
              <a:cs typeface="Arial" panose="020B0604020202020204" pitchFamily="34" charset="0"/>
            </a:endParaRPr>
          </a:p>
          <a:p>
            <a:r>
              <a:rPr lang="en-US" altLang="en-US" smtClean="0">
                <a:latin typeface="Arial" panose="020B0604020202020204" pitchFamily="34" charset="0"/>
                <a:ea typeface="ＭＳ Ｐゴシック" panose="020B0600070205080204" pitchFamily="34" charset="-128"/>
                <a:cs typeface="Arial" panose="020B0604020202020204" pitchFamily="34" charset="0"/>
              </a:rPr>
              <a:t>Finally, they cannot interfere with the job or present an additional hazard.</a:t>
            </a:r>
          </a:p>
          <a:p>
            <a:r>
              <a:rPr lang="en-US" altLang="en-US" smtClean="0">
                <a:latin typeface="Arial" panose="020B0604020202020204" pitchFamily="34" charset="0"/>
                <a:ea typeface="ＭＳ Ｐゴシック" panose="020B0600070205080204" pitchFamily="34" charset="-128"/>
                <a:cs typeface="Arial" panose="020B0604020202020204" pitchFamily="34" charset="0"/>
              </a:rPr>
              <a:t> </a:t>
            </a:r>
          </a:p>
        </p:txBody>
      </p:sp>
      <p:sp>
        <p:nvSpPr>
          <p:cNvPr id="358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fld id="{2FC4DE1D-318B-46B6-B735-A8329F72FE49}" type="slidenum">
              <a:rPr lang="en-US" altLang="en-US" b="0" smtClean="0"/>
              <a:pPr/>
              <a:t>14</a:t>
            </a:fld>
            <a:endParaRPr lang="en-US" altLang="en-US" b="0" smtClean="0"/>
          </a:p>
        </p:txBody>
      </p:sp>
    </p:spTree>
    <p:extLst>
      <p:ext uri="{BB962C8B-B14F-4D97-AF65-F5344CB8AC3E}">
        <p14:creationId xmlns:p14="http://schemas.microsoft.com/office/powerpoint/2010/main" val="15650303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a:xfrm>
            <a:off x="809625" y="685800"/>
            <a:ext cx="5238750" cy="3429000"/>
          </a:xfrm>
          <a:ln/>
        </p:spPr>
      </p:sp>
      <p:sp>
        <p:nvSpPr>
          <p:cNvPr id="174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Arial" panose="020B0604020202020204" pitchFamily="34" charset="0"/>
                <a:ea typeface="ＭＳ Ｐゴシック" panose="020B0600070205080204" pitchFamily="34" charset="-128"/>
                <a:cs typeface="Arial" panose="020B0604020202020204" pitchFamily="34" charset="0"/>
              </a:rPr>
              <a:t>In addition to guards, certain practices and programs must be in place. </a:t>
            </a:r>
          </a:p>
          <a:p>
            <a:r>
              <a:rPr lang="en-US" altLang="en-US" dirty="0" smtClean="0">
                <a:latin typeface="Arial" panose="020B0604020202020204" pitchFamily="34" charset="0"/>
                <a:ea typeface="ＭＳ Ｐゴシック" panose="020B0600070205080204" pitchFamily="34" charset="-128"/>
                <a:cs typeface="Arial" panose="020B0604020202020204" pitchFamily="34" charset="0"/>
              </a:rPr>
              <a:t> </a:t>
            </a:r>
          </a:p>
          <a:p>
            <a:r>
              <a:rPr lang="en-US" altLang="en-US" dirty="0" smtClean="0">
                <a:latin typeface="Arial" panose="020B0604020202020204" pitchFamily="34" charset="0"/>
                <a:ea typeface="ＭＳ Ｐゴシック" panose="020B0600070205080204" pitchFamily="34" charset="-128"/>
                <a:cs typeface="Arial" panose="020B0604020202020204" pitchFamily="34" charset="0"/>
              </a:rPr>
              <a:t>First, all machine operators must be authorized and trained, and their training must be documented. </a:t>
            </a:r>
            <a:r>
              <a:rPr lang="en-US" altLang="en-US" dirty="0" smtClean="0">
                <a:solidFill>
                  <a:srgbClr val="FF0000"/>
                </a:solidFill>
                <a:latin typeface="Arial" panose="020B0604020202020204" pitchFamily="34" charset="0"/>
                <a:ea typeface="ＭＳ Ｐゴシック" panose="020B0600070205080204" pitchFamily="34" charset="-128"/>
                <a:cs typeface="Arial" panose="020B0604020202020204" pitchFamily="34" charset="0"/>
              </a:rPr>
              <a:t>Operators must use machinery properly, for the purpose it was intended. They must also </a:t>
            </a:r>
            <a:r>
              <a:rPr lang="en-US" altLang="en-US" dirty="0" smtClean="0">
                <a:latin typeface="Arial" panose="020B0604020202020204" pitchFamily="34" charset="0"/>
                <a:ea typeface="ＭＳ Ｐゴシック" panose="020B0600070205080204" pitchFamily="34" charset="-128"/>
                <a:cs typeface="Arial" panose="020B0604020202020204" pitchFamily="34" charset="0"/>
              </a:rPr>
              <a:t>understand and follow the manufacturer’s instructions. </a:t>
            </a:r>
          </a:p>
          <a:p>
            <a:r>
              <a:rPr lang="en-US" altLang="en-US" dirty="0" smtClean="0">
                <a:latin typeface="Arial" panose="020B0604020202020204" pitchFamily="34" charset="0"/>
                <a:ea typeface="ＭＳ Ｐゴシック" panose="020B0600070205080204" pitchFamily="34" charset="-128"/>
                <a:cs typeface="Arial" panose="020B0604020202020204" pitchFamily="34" charset="0"/>
              </a:rPr>
              <a:t> </a:t>
            </a:r>
          </a:p>
          <a:p>
            <a:pPr marL="285750" indent="-285750">
              <a:buFont typeface="Arial" panose="020B0604020202020204" pitchFamily="34" charset="0"/>
              <a:buChar char="•"/>
            </a:pPr>
            <a:r>
              <a:rPr lang="en-US" altLang="en-US" dirty="0" smtClean="0">
                <a:solidFill>
                  <a:srgbClr val="FF0000"/>
                </a:solidFill>
                <a:latin typeface="Arial" panose="020B0604020202020204" pitchFamily="34" charset="0"/>
                <a:ea typeface="ＭＳ Ｐゴシック" panose="020B0600070205080204" pitchFamily="34" charset="-128"/>
                <a:cs typeface="Arial" panose="020B0604020202020204" pitchFamily="34" charset="0"/>
              </a:rPr>
              <a:t>All necessary personal protective equipment must be </a:t>
            </a:r>
            <a:r>
              <a:rPr lang="en-US" altLang="en-US" smtClean="0">
                <a:solidFill>
                  <a:srgbClr val="FF0000"/>
                </a:solidFill>
                <a:latin typeface="Arial" panose="020B0604020202020204" pitchFamily="34" charset="0"/>
                <a:ea typeface="ＭＳ Ｐゴシック" panose="020B0600070205080204" pitchFamily="34" charset="-128"/>
                <a:cs typeface="Arial" panose="020B0604020202020204" pitchFamily="34" charset="0"/>
              </a:rPr>
              <a:t>worn.</a:t>
            </a:r>
            <a:endParaRPr lang="en-US" altLang="en-US" dirty="0" smtClean="0">
              <a:latin typeface="Arial" panose="020B0604020202020204" pitchFamily="34" charset="0"/>
              <a:ea typeface="ＭＳ Ｐゴシック" panose="020B0600070205080204" pitchFamily="34" charset="-128"/>
              <a:cs typeface="Arial" panose="020B0604020202020204" pitchFamily="34" charset="0"/>
            </a:endParaRPr>
          </a:p>
          <a:p>
            <a:pPr marL="285750" indent="-285750">
              <a:buFont typeface="Arial" panose="020B0604020202020204" pitchFamily="34" charset="0"/>
              <a:buChar char="•"/>
            </a:pPr>
            <a:r>
              <a:rPr lang="en-US" altLang="en-US" dirty="0" smtClean="0">
                <a:latin typeface="Arial" panose="020B0604020202020204" pitchFamily="34" charset="0"/>
                <a:ea typeface="ＭＳ Ｐゴシック" panose="020B0600070205080204" pitchFamily="34" charset="-128"/>
                <a:cs typeface="Arial" panose="020B0604020202020204" pitchFamily="34" charset="0"/>
              </a:rPr>
              <a:t>A comprehensive and audited lockout/</a:t>
            </a:r>
            <a:r>
              <a:rPr lang="en-US" altLang="en-US" dirty="0" err="1" smtClean="0">
                <a:latin typeface="Arial" panose="020B0604020202020204" pitchFamily="34" charset="0"/>
                <a:ea typeface="ＭＳ Ｐゴシック" panose="020B0600070205080204" pitchFamily="34" charset="-128"/>
                <a:cs typeface="Arial" panose="020B0604020202020204" pitchFamily="34" charset="0"/>
              </a:rPr>
              <a:t>tagout</a:t>
            </a:r>
            <a:r>
              <a:rPr lang="en-US" altLang="en-US" dirty="0" smtClean="0">
                <a:latin typeface="Arial" panose="020B0604020202020204" pitchFamily="34" charset="0"/>
                <a:ea typeface="ＭＳ Ｐゴシック" panose="020B0600070205080204" pitchFamily="34" charset="-128"/>
                <a:cs typeface="Arial" panose="020B0604020202020204" pitchFamily="34" charset="0"/>
              </a:rPr>
              <a:t> program must be in place, and operators must adhere to </a:t>
            </a:r>
            <a:r>
              <a:rPr lang="en-US" altLang="en-US" dirty="0" smtClean="0">
                <a:solidFill>
                  <a:srgbClr val="FF0000"/>
                </a:solidFill>
                <a:latin typeface="Arial" panose="020B0604020202020204" pitchFamily="34" charset="0"/>
                <a:ea typeface="ＭＳ Ｐゴシック" panose="020B0600070205080204" pitchFamily="34" charset="-128"/>
                <a:cs typeface="Arial" panose="020B0604020202020204" pitchFamily="34" charset="0"/>
              </a:rPr>
              <a:t>it</a:t>
            </a:r>
            <a:r>
              <a:rPr lang="en-US" altLang="en-US" smtClean="0">
                <a:latin typeface="Arial" panose="020B0604020202020204" pitchFamily="34" charset="0"/>
                <a:ea typeface="ＭＳ Ｐゴシック" panose="020B0600070205080204" pitchFamily="34" charset="-128"/>
                <a:cs typeface="Arial" panose="020B0604020202020204" pitchFamily="34" charset="0"/>
              </a:rPr>
              <a:t>. </a:t>
            </a:r>
            <a:endParaRPr lang="en-US" altLang="en-US" dirty="0" smtClean="0">
              <a:latin typeface="Arial" panose="020B0604020202020204" pitchFamily="34" charset="0"/>
              <a:ea typeface="ＭＳ Ｐゴシック" panose="020B0600070205080204" pitchFamily="34" charset="-128"/>
              <a:cs typeface="Arial" panose="020B0604020202020204" pitchFamily="34" charset="0"/>
            </a:endParaRPr>
          </a:p>
          <a:p>
            <a:pPr marL="285750" indent="-285750">
              <a:buFont typeface="Arial" panose="020B0604020202020204" pitchFamily="34" charset="0"/>
              <a:buChar char="•"/>
            </a:pPr>
            <a:r>
              <a:rPr lang="en-US" altLang="en-US" dirty="0" smtClean="0">
                <a:latin typeface="Arial" panose="020B0604020202020204" pitchFamily="34" charset="0"/>
                <a:ea typeface="ＭＳ Ｐゴシック" panose="020B0600070205080204" pitchFamily="34" charset="-128"/>
                <a:cs typeface="Arial" panose="020B0604020202020204" pitchFamily="34" charset="0"/>
              </a:rPr>
              <a:t>A preventive maintenance program is essential. </a:t>
            </a:r>
            <a:r>
              <a:rPr lang="en-US" altLang="en-US" dirty="0" smtClean="0">
                <a:solidFill>
                  <a:srgbClr val="FF0000"/>
                </a:solidFill>
                <a:latin typeface="Arial" panose="020B0604020202020204" pitchFamily="34" charset="0"/>
                <a:ea typeface="ＭＳ Ｐゴシック" panose="020B0600070205080204" pitchFamily="34" charset="-128"/>
                <a:cs typeface="Arial" panose="020B0604020202020204" pitchFamily="34" charset="0"/>
              </a:rPr>
              <a:t>Machine parts must be clean and in good </a:t>
            </a:r>
            <a:r>
              <a:rPr lang="en-US" altLang="en-US" smtClean="0">
                <a:solidFill>
                  <a:srgbClr val="FF0000"/>
                </a:solidFill>
                <a:latin typeface="Arial" panose="020B0604020202020204" pitchFamily="34" charset="0"/>
                <a:ea typeface="ＭＳ Ｐゴシック" panose="020B0600070205080204" pitchFamily="34" charset="-128"/>
                <a:cs typeface="Arial" panose="020B0604020202020204" pitchFamily="34" charset="0"/>
              </a:rPr>
              <a:t>condition.</a:t>
            </a:r>
            <a:endParaRPr lang="en-US" altLang="en-US" dirty="0" smtClean="0">
              <a:latin typeface="Arial" panose="020B0604020202020204" pitchFamily="34" charset="0"/>
              <a:ea typeface="ＭＳ Ｐゴシック" panose="020B0600070205080204" pitchFamily="34" charset="-128"/>
              <a:cs typeface="Arial" panose="020B0604020202020204" pitchFamily="34" charset="0"/>
            </a:endParaRPr>
          </a:p>
          <a:p>
            <a:pPr marL="285750" indent="-285750">
              <a:buFont typeface="Arial" panose="020B0604020202020204" pitchFamily="34" charset="0"/>
              <a:buChar char="•"/>
            </a:pPr>
            <a:r>
              <a:rPr lang="en-US" altLang="en-US" dirty="0" smtClean="0">
                <a:solidFill>
                  <a:srgbClr val="FF0000"/>
                </a:solidFill>
                <a:latin typeface="Arial" panose="020B0604020202020204" pitchFamily="34" charset="0"/>
                <a:ea typeface="ＭＳ Ｐゴシック" panose="020B0600070205080204" pitchFamily="34" charset="-128"/>
                <a:cs typeface="Arial" panose="020B0604020202020204" pitchFamily="34" charset="0"/>
              </a:rPr>
              <a:t>Inspect equipment before use. </a:t>
            </a:r>
            <a:r>
              <a:rPr lang="en-US" altLang="en-US" dirty="0" smtClean="0">
                <a:latin typeface="Arial" panose="020B0604020202020204" pitchFamily="34" charset="0"/>
                <a:ea typeface="ＭＳ Ｐゴシック" panose="020B0600070205080204" pitchFamily="34" charset="-128"/>
                <a:cs typeface="Arial" panose="020B0604020202020204" pitchFamily="34" charset="0"/>
              </a:rPr>
              <a:t>Operators must never operate machinery that is defective. If a machine is defective or you are unable to perform the required task safely, do not use it, and notify your supervisor immediately</a:t>
            </a:r>
            <a:r>
              <a:rPr lang="en-US" altLang="en-US" smtClean="0">
                <a:latin typeface="Arial" panose="020B0604020202020204" pitchFamily="34" charset="0"/>
                <a:ea typeface="ＭＳ Ｐゴシック" panose="020B0600070205080204" pitchFamily="34" charset="-128"/>
                <a:cs typeface="Arial" panose="020B0604020202020204" pitchFamily="34" charset="0"/>
              </a:rPr>
              <a:t>. </a:t>
            </a:r>
            <a:endParaRPr lang="en-US" altLang="en-US" dirty="0" smtClean="0">
              <a:latin typeface="Arial" panose="020B0604020202020204" pitchFamily="34" charset="0"/>
              <a:ea typeface="ＭＳ Ｐゴシック" panose="020B0600070205080204" pitchFamily="34" charset="-128"/>
              <a:cs typeface="Arial" panose="020B0604020202020204" pitchFamily="34" charset="0"/>
            </a:endParaRPr>
          </a:p>
          <a:p>
            <a:pPr marL="285750" indent="-285750">
              <a:buFont typeface="Arial" panose="020B0604020202020204" pitchFamily="34" charset="0"/>
              <a:buChar char="•"/>
            </a:pPr>
            <a:r>
              <a:rPr lang="en-US" altLang="en-US" dirty="0" smtClean="0">
                <a:latin typeface="Arial" panose="020B0604020202020204" pitchFamily="34" charset="0"/>
                <a:ea typeface="ＭＳ Ｐゴシック" panose="020B0600070205080204" pitchFamily="34" charset="-128"/>
                <a:cs typeface="Arial" panose="020B0604020202020204" pitchFamily="34" charset="0"/>
              </a:rPr>
              <a:t>Ongoing observations must be in place to assure safe operation and continual improvement.</a:t>
            </a:r>
          </a:p>
          <a:p>
            <a:r>
              <a:rPr lang="en-US" altLang="en-US" dirty="0" smtClean="0">
                <a:latin typeface="Arial" panose="020B0604020202020204" pitchFamily="34" charset="0"/>
                <a:ea typeface="ＭＳ Ｐゴシック" panose="020B0600070205080204" pitchFamily="34" charset="-128"/>
                <a:cs typeface="Arial" panose="020B0604020202020204" pitchFamily="34" charset="0"/>
              </a:rPr>
              <a:t> </a:t>
            </a:r>
          </a:p>
        </p:txBody>
      </p:sp>
      <p:sp>
        <p:nvSpPr>
          <p:cNvPr id="174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fld id="{7BA32119-4F3C-4639-9637-147CD945D323}" type="slidenum">
              <a:rPr lang="en-US" altLang="en-US" b="0" smtClean="0"/>
              <a:pPr/>
              <a:t>15</a:t>
            </a:fld>
            <a:endParaRPr lang="en-US" altLang="en-US" b="0" smtClean="0"/>
          </a:p>
        </p:txBody>
      </p:sp>
    </p:spTree>
    <p:extLst>
      <p:ext uri="{BB962C8B-B14F-4D97-AF65-F5344CB8AC3E}">
        <p14:creationId xmlns:p14="http://schemas.microsoft.com/office/powerpoint/2010/main" val="1556612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a:xfrm>
            <a:off x="809625" y="685800"/>
            <a:ext cx="5238750" cy="3429000"/>
          </a:xfrm>
          <a:ln/>
        </p:spPr>
      </p:sp>
      <p:sp>
        <p:nvSpPr>
          <p:cNvPr id="378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anose="020B0604020202020204" pitchFamily="34" charset="0"/>
                <a:ea typeface="ＭＳ Ｐゴシック" panose="020B0600070205080204" pitchFamily="34" charset="-128"/>
                <a:cs typeface="Arial" panose="020B0604020202020204" pitchFamily="34" charset="0"/>
              </a:rPr>
              <a:t> </a:t>
            </a:r>
            <a:r>
              <a:rPr lang="en-US" b="0" smtClean="0">
                <a:solidFill>
                  <a:srgbClr val="E65F25"/>
                </a:solidFill>
              </a:rPr>
              <a:t>Machine </a:t>
            </a:r>
            <a:r>
              <a:rPr lang="en-US" b="0" dirty="0" smtClean="0">
                <a:solidFill>
                  <a:srgbClr val="E65F25"/>
                </a:solidFill>
              </a:rPr>
              <a:t>safeguards</a:t>
            </a:r>
            <a:r>
              <a:rPr lang="en-US" b="0" baseline="0" dirty="0" smtClean="0">
                <a:solidFill>
                  <a:srgbClr val="E65F25"/>
                </a:solidFill>
              </a:rPr>
              <a:t> must only be removed </a:t>
            </a:r>
            <a:r>
              <a:rPr lang="en-US" b="0" dirty="0" smtClean="0">
                <a:solidFill>
                  <a:srgbClr val="E65F25"/>
                </a:solidFill>
              </a:rPr>
              <a:t>to specifically address a maintenance or safety concern.</a:t>
            </a:r>
          </a:p>
          <a:p>
            <a:endParaRPr lang="en-US" altLang="en-US" dirty="0" smtClean="0">
              <a:latin typeface="Arial" panose="020B0604020202020204" pitchFamily="34" charset="0"/>
              <a:ea typeface="ＭＳ Ｐゴシック" panose="020B0600070205080204" pitchFamily="34" charset="-128"/>
              <a:cs typeface="Arial" panose="020B0604020202020204" pitchFamily="34" charset="0"/>
            </a:endParaRPr>
          </a:p>
          <a:p>
            <a:r>
              <a:rPr lang="en-US" altLang="en-US" smtClean="0">
                <a:latin typeface="Arial" panose="020B0604020202020204" pitchFamily="34" charset="0"/>
                <a:ea typeface="ＭＳ Ｐゴシック" panose="020B0600070205080204" pitchFamily="34" charset="-128"/>
                <a:cs typeface="Arial" panose="020B0604020202020204" pitchFamily="34" charset="0"/>
              </a:rPr>
              <a:t>Never:</a:t>
            </a:r>
            <a:endParaRPr lang="en-US" altLang="en-US" dirty="0" smtClean="0">
              <a:latin typeface="Arial" panose="020B0604020202020204" pitchFamily="34" charset="0"/>
              <a:ea typeface="ＭＳ Ｐゴシック" panose="020B0600070205080204" pitchFamily="34" charset="-128"/>
              <a:cs typeface="Arial" panose="020B0604020202020204" pitchFamily="34" charset="0"/>
            </a:endParaRPr>
          </a:p>
          <a:p>
            <a:pPr marL="285750" indent="-285750">
              <a:buFont typeface="Arial" panose="020B0604020202020204" pitchFamily="34" charset="0"/>
              <a:buChar char="•"/>
            </a:pPr>
            <a:r>
              <a:rPr lang="en-US" smtClean="0">
                <a:solidFill>
                  <a:srgbClr val="404040"/>
                </a:solidFill>
              </a:rPr>
              <a:t>Remove </a:t>
            </a:r>
            <a:r>
              <a:rPr lang="en-US" dirty="0" smtClean="0">
                <a:solidFill>
                  <a:srgbClr val="404040"/>
                </a:solidFill>
              </a:rPr>
              <a:t>or modify safeguards during operation</a:t>
            </a:r>
            <a:r>
              <a:rPr lang="en-US" baseline="0" dirty="0" smtClean="0">
                <a:solidFill>
                  <a:srgbClr val="404040"/>
                </a:solidFill>
              </a:rPr>
              <a:t> or </a:t>
            </a:r>
          </a:p>
          <a:p>
            <a:pPr marL="285750" indent="-285750">
              <a:buFont typeface="Arial" panose="020B0604020202020204" pitchFamily="34" charset="0"/>
              <a:buChar char="•"/>
            </a:pPr>
            <a:r>
              <a:rPr lang="en-US" baseline="0" smtClean="0">
                <a:solidFill>
                  <a:srgbClr val="404040"/>
                </a:solidFill>
              </a:rPr>
              <a:t>O</a:t>
            </a:r>
            <a:r>
              <a:rPr lang="en-US" smtClean="0">
                <a:solidFill>
                  <a:srgbClr val="404040"/>
                </a:solidFill>
              </a:rPr>
              <a:t>perate </a:t>
            </a:r>
            <a:r>
              <a:rPr lang="en-US" dirty="0" smtClean="0">
                <a:solidFill>
                  <a:srgbClr val="404040"/>
                </a:solidFill>
              </a:rPr>
              <a:t>a machine that </a:t>
            </a:r>
            <a:r>
              <a:rPr lang="en-US" smtClean="0">
                <a:solidFill>
                  <a:srgbClr val="404040"/>
                </a:solidFill>
              </a:rPr>
              <a:t>is unguarded</a:t>
            </a:r>
          </a:p>
          <a:p>
            <a:pPr marL="285750" indent="-285750">
              <a:buFont typeface="Arial" panose="020B0604020202020204" pitchFamily="34" charset="0"/>
              <a:buChar char="•"/>
            </a:pPr>
            <a:r>
              <a:rPr lang="en-US" altLang="en-US" baseline="0" smtClean="0">
                <a:latin typeface="Arial" panose="020B0604020202020204" pitchFamily="34" charset="0"/>
                <a:ea typeface="ＭＳ Ｐゴシック" panose="020B0600070205080204" pitchFamily="34" charset="-128"/>
                <a:cs typeface="Arial" panose="020B0604020202020204" pitchFamily="34" charset="0"/>
              </a:rPr>
              <a:t>Always </a:t>
            </a:r>
            <a:r>
              <a:rPr lang="en-US" smtClean="0">
                <a:solidFill>
                  <a:srgbClr val="404040"/>
                </a:solidFill>
              </a:rPr>
              <a:t>follow </a:t>
            </a:r>
            <a:r>
              <a:rPr lang="en-US" dirty="0" smtClean="0">
                <a:solidFill>
                  <a:srgbClr val="404040"/>
                </a:solidFill>
              </a:rPr>
              <a:t>formal lockout procedures when removal of guards is necessary.</a:t>
            </a:r>
          </a:p>
          <a:p>
            <a:r>
              <a:rPr lang="en-US" altLang="en-US" dirty="0" smtClean="0">
                <a:latin typeface="Arial" panose="020B0604020202020204" pitchFamily="34" charset="0"/>
                <a:ea typeface="ＭＳ Ｐゴシック" panose="020B0600070205080204" pitchFamily="34" charset="-128"/>
                <a:cs typeface="Arial" panose="020B0604020202020204" pitchFamily="34" charset="0"/>
              </a:rPr>
              <a:t> </a:t>
            </a:r>
          </a:p>
          <a:p>
            <a:r>
              <a:rPr lang="en-US" altLang="en-US" dirty="0" smtClean="0">
                <a:latin typeface="Arial" panose="020B0604020202020204" pitchFamily="34" charset="0"/>
                <a:ea typeface="ＭＳ Ｐゴシック" panose="020B0600070205080204" pitchFamily="34" charset="-128"/>
                <a:cs typeface="Arial" panose="020B0604020202020204" pitchFamily="34" charset="0"/>
              </a:rPr>
              <a:t> </a:t>
            </a:r>
          </a:p>
        </p:txBody>
      </p:sp>
      <p:sp>
        <p:nvSpPr>
          <p:cNvPr id="378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fld id="{B42B956B-6A40-487E-B203-824BC4060EE2}" type="slidenum">
              <a:rPr lang="en-US" altLang="en-US" b="0" smtClean="0"/>
              <a:pPr/>
              <a:t>16</a:t>
            </a:fld>
            <a:endParaRPr lang="en-US" altLang="en-US" b="0" smtClean="0"/>
          </a:p>
        </p:txBody>
      </p:sp>
    </p:spTree>
    <p:extLst>
      <p:ext uri="{BB962C8B-B14F-4D97-AF65-F5344CB8AC3E}">
        <p14:creationId xmlns:p14="http://schemas.microsoft.com/office/powerpoint/2010/main" val="2047422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a:xfrm>
            <a:off x="809625" y="685800"/>
            <a:ext cx="5238750" cy="3429000"/>
          </a:xfrm>
          <a:ln/>
        </p:spPr>
      </p:sp>
      <p:sp>
        <p:nvSpPr>
          <p:cNvPr id="399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anose="020B0604020202020204" pitchFamily="34" charset="0"/>
                <a:ea typeface="ＭＳ Ｐゴシック" panose="020B0600070205080204" pitchFamily="34" charset="-128"/>
                <a:cs typeface="Arial" panose="020B0604020202020204" pitchFamily="34" charset="0"/>
              </a:rPr>
              <a:t>Safeguarding is required for three main areas: the points of operation, the power transmission apparatuses, and all other moving parts.</a:t>
            </a:r>
          </a:p>
          <a:p>
            <a:r>
              <a:rPr lang="en-US" altLang="en-US" smtClean="0">
                <a:latin typeface="Arial" panose="020B0604020202020204" pitchFamily="34" charset="0"/>
                <a:ea typeface="ＭＳ Ｐゴシック" panose="020B0600070205080204" pitchFamily="34" charset="-128"/>
                <a:cs typeface="Arial" panose="020B0604020202020204" pitchFamily="34" charset="0"/>
              </a:rPr>
              <a:t> </a:t>
            </a:r>
          </a:p>
        </p:txBody>
      </p:sp>
      <p:sp>
        <p:nvSpPr>
          <p:cNvPr id="399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fld id="{6E59B15C-44A6-4321-BA41-0132A4268CF0}" type="slidenum">
              <a:rPr lang="en-US" altLang="en-US" b="0" smtClean="0"/>
              <a:pPr/>
              <a:t>17</a:t>
            </a:fld>
            <a:endParaRPr lang="en-US" altLang="en-US" b="0" smtClean="0"/>
          </a:p>
        </p:txBody>
      </p:sp>
    </p:spTree>
    <p:extLst>
      <p:ext uri="{BB962C8B-B14F-4D97-AF65-F5344CB8AC3E}">
        <p14:creationId xmlns:p14="http://schemas.microsoft.com/office/powerpoint/2010/main" val="35331514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a:xfrm>
            <a:off x="809625" y="685800"/>
            <a:ext cx="5238750" cy="3429000"/>
          </a:xfrm>
          <a:ln/>
        </p:spPr>
      </p:sp>
      <p:sp>
        <p:nvSpPr>
          <p:cNvPr id="419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Arial" panose="020B0604020202020204" pitchFamily="34" charset="0"/>
                <a:ea typeface="ＭＳ Ｐゴシック" panose="020B0600070205080204" pitchFamily="34" charset="-128"/>
                <a:cs typeface="Arial" panose="020B0604020202020204" pitchFamily="34" charset="0"/>
              </a:rPr>
              <a:t>The point of operation is the point where the machine works on the material. For example, the point where the saw blade cuts into wood is the point of operation.</a:t>
            </a:r>
          </a:p>
          <a:p>
            <a:r>
              <a:rPr lang="en-US" altLang="en-US" dirty="0" smtClean="0">
                <a:latin typeface="Arial" panose="020B0604020202020204" pitchFamily="34" charset="0"/>
                <a:ea typeface="ＭＳ Ｐゴシック" panose="020B0600070205080204" pitchFamily="34" charset="-128"/>
                <a:cs typeface="Arial" panose="020B0604020202020204" pitchFamily="34" charset="0"/>
              </a:rPr>
              <a:t> </a:t>
            </a:r>
          </a:p>
          <a:p>
            <a:r>
              <a:rPr lang="en-US" altLang="en-US" dirty="0" smtClean="0">
                <a:latin typeface="Arial" panose="020B0604020202020204" pitchFamily="34" charset="0"/>
                <a:ea typeface="ＭＳ Ｐゴシック" panose="020B0600070205080204" pitchFamily="34" charset="-128"/>
                <a:cs typeface="Arial" panose="020B0604020202020204" pitchFamily="34" charset="0"/>
              </a:rPr>
              <a:t>The point of operation could also involve boring or the material being shaped or formed.</a:t>
            </a:r>
          </a:p>
          <a:p>
            <a:r>
              <a:rPr lang="en-US" altLang="en-US" dirty="0" smtClean="0">
                <a:latin typeface="Arial" panose="020B0604020202020204" pitchFamily="34" charset="0"/>
                <a:ea typeface="ＭＳ Ｐゴシック" panose="020B0600070205080204" pitchFamily="34" charset="-128"/>
                <a:cs typeface="Arial" panose="020B0604020202020204" pitchFamily="34" charset="0"/>
              </a:rPr>
              <a:t>	</a:t>
            </a:r>
          </a:p>
          <a:p>
            <a:r>
              <a:rPr lang="en-US" altLang="en-US" dirty="0" smtClean="0">
                <a:latin typeface="Arial" panose="020B0604020202020204" pitchFamily="34" charset="0"/>
                <a:ea typeface="ＭＳ Ｐゴシック" panose="020B0600070205080204" pitchFamily="34" charset="-128"/>
                <a:cs typeface="Arial" panose="020B0604020202020204" pitchFamily="34" charset="0"/>
              </a:rPr>
              <a:t> </a:t>
            </a:r>
          </a:p>
        </p:txBody>
      </p:sp>
      <p:sp>
        <p:nvSpPr>
          <p:cNvPr id="419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fld id="{ED84AF90-A5DB-4383-844D-1F75ECA5F5A1}" type="slidenum">
              <a:rPr lang="en-US" altLang="en-US" b="0" smtClean="0"/>
              <a:pPr/>
              <a:t>18</a:t>
            </a:fld>
            <a:endParaRPr lang="en-US" altLang="en-US" b="0" smtClean="0"/>
          </a:p>
        </p:txBody>
      </p:sp>
    </p:spTree>
    <p:extLst>
      <p:ext uri="{BB962C8B-B14F-4D97-AF65-F5344CB8AC3E}">
        <p14:creationId xmlns:p14="http://schemas.microsoft.com/office/powerpoint/2010/main" val="4208520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a:xfrm>
            <a:off x="809625" y="685800"/>
            <a:ext cx="5238750" cy="3429000"/>
          </a:xfrm>
          <a:ln/>
        </p:spPr>
      </p:sp>
      <p:sp>
        <p:nvSpPr>
          <p:cNvPr id="440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Arial" panose="020B0604020202020204" pitchFamily="34" charset="0"/>
                <a:ea typeface="ＭＳ Ｐゴシック" panose="020B0600070205080204" pitchFamily="34" charset="-128"/>
                <a:cs typeface="Arial" panose="020B0604020202020204" pitchFamily="34" charset="0"/>
              </a:rPr>
              <a:t>The power transmission apparatus powers the part of the machine that performs work. </a:t>
            </a:r>
          </a:p>
          <a:p>
            <a:endParaRPr lang="en-US" altLang="en-US" dirty="0" smtClean="0">
              <a:latin typeface="Arial" panose="020B0604020202020204" pitchFamily="34" charset="0"/>
              <a:ea typeface="ＭＳ Ｐゴシック" panose="020B0600070205080204" pitchFamily="34" charset="-128"/>
              <a:cs typeface="Arial" panose="020B0604020202020204" pitchFamily="34" charset="0"/>
            </a:endParaRPr>
          </a:p>
          <a:p>
            <a:r>
              <a:rPr lang="en-US" altLang="en-US" dirty="0" smtClean="0">
                <a:latin typeface="Arial" panose="020B0604020202020204" pitchFamily="34" charset="0"/>
                <a:ea typeface="ＭＳ Ｐゴシック" panose="020B0600070205080204" pitchFamily="34" charset="-128"/>
                <a:cs typeface="Arial" panose="020B0604020202020204" pitchFamily="34" charset="0"/>
              </a:rPr>
              <a:t>Power transmission apparatuses include chains, belts, and flywheels.</a:t>
            </a:r>
          </a:p>
          <a:p>
            <a:r>
              <a:rPr lang="en-US" altLang="en-US" dirty="0" smtClean="0">
                <a:latin typeface="Arial" panose="020B0604020202020204" pitchFamily="34" charset="0"/>
                <a:ea typeface="ＭＳ Ｐゴシック" panose="020B0600070205080204" pitchFamily="34" charset="-128"/>
                <a:cs typeface="Arial" panose="020B0604020202020204" pitchFamily="34" charset="0"/>
              </a:rPr>
              <a:t> </a:t>
            </a:r>
          </a:p>
          <a:p>
            <a:r>
              <a:rPr lang="en-US" altLang="en-US" dirty="0" smtClean="0">
                <a:latin typeface="Arial" panose="020B0604020202020204" pitchFamily="34" charset="0"/>
                <a:ea typeface="ＭＳ Ｐゴシック" panose="020B0600070205080204" pitchFamily="34" charset="-128"/>
                <a:cs typeface="Arial" panose="020B0604020202020204" pitchFamily="34" charset="0"/>
              </a:rPr>
              <a:t> </a:t>
            </a:r>
          </a:p>
        </p:txBody>
      </p:sp>
      <p:sp>
        <p:nvSpPr>
          <p:cNvPr id="440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fld id="{202C8CDC-44F7-499F-AE63-4164842E1FEE}" type="slidenum">
              <a:rPr lang="en-US" altLang="en-US" b="0" smtClean="0"/>
              <a:pPr/>
              <a:t>19</a:t>
            </a:fld>
            <a:endParaRPr lang="en-US" altLang="en-US" b="0" dirty="0" smtClean="0"/>
          </a:p>
        </p:txBody>
      </p:sp>
    </p:spTree>
    <p:extLst>
      <p:ext uri="{BB962C8B-B14F-4D97-AF65-F5344CB8AC3E}">
        <p14:creationId xmlns:p14="http://schemas.microsoft.com/office/powerpoint/2010/main" val="29356017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fld id="{E7488D2B-091A-4062-B6C4-E388077B1284}" type="slidenum">
              <a:rPr lang="en-US" altLang="en-US" b="0" smtClean="0"/>
              <a:pPr/>
              <a:t>2</a:t>
            </a:fld>
            <a:endParaRPr lang="en-US" altLang="en-US" b="0" dirty="0" smtClean="0"/>
          </a:p>
        </p:txBody>
      </p:sp>
      <p:sp>
        <p:nvSpPr>
          <p:cNvPr id="7171" name="Rectangle 2"/>
          <p:cNvSpPr>
            <a:spLocks noGrp="1" noRot="1" noChangeAspect="1" noChangeArrowheads="1" noTextEdit="1"/>
          </p:cNvSpPr>
          <p:nvPr>
            <p:ph type="sldImg"/>
          </p:nvPr>
        </p:nvSpPr>
        <p:spPr>
          <a:xfrm>
            <a:off x="809625" y="685800"/>
            <a:ext cx="5238750" cy="3429000"/>
          </a:xfrm>
          <a:ln/>
        </p:spPr>
      </p:sp>
      <p:sp>
        <p:nvSpPr>
          <p:cNvPr id="71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14531281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a:xfrm>
            <a:off x="809625" y="685800"/>
            <a:ext cx="5238750" cy="3429000"/>
          </a:xfrm>
          <a:ln/>
        </p:spPr>
      </p:sp>
      <p:sp>
        <p:nvSpPr>
          <p:cNvPr id="460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Arial" panose="020B0604020202020204" pitchFamily="34" charset="0"/>
                <a:ea typeface="ＭＳ Ｐゴシック" panose="020B0600070205080204" pitchFamily="34" charset="-128"/>
                <a:cs typeface="Arial" panose="020B0604020202020204" pitchFamily="34" charset="0"/>
              </a:rPr>
              <a:t>In addition to the point of operation and the power transmission apparatus, all the moving parts of the machine must be guarded. </a:t>
            </a:r>
          </a:p>
          <a:p>
            <a:r>
              <a:rPr lang="en-US" altLang="en-US" dirty="0" smtClean="0">
                <a:latin typeface="Arial" panose="020B0604020202020204" pitchFamily="34" charset="0"/>
                <a:ea typeface="ＭＳ Ｐゴシック" panose="020B0600070205080204" pitchFamily="34" charset="-128"/>
                <a:cs typeface="Arial" panose="020B0604020202020204" pitchFamily="34" charset="0"/>
              </a:rPr>
              <a:t> </a:t>
            </a:r>
          </a:p>
          <a:p>
            <a:r>
              <a:rPr lang="en-US" altLang="en-US" dirty="0" smtClean="0">
                <a:latin typeface="Arial" panose="020B0604020202020204" pitchFamily="34" charset="0"/>
                <a:ea typeface="ＭＳ Ｐゴシック" panose="020B0600070205080204" pitchFamily="34" charset="-128"/>
                <a:cs typeface="Arial" panose="020B0604020202020204" pitchFamily="34" charset="0"/>
              </a:rPr>
              <a:t>These other moving parts can include feed mechanisms, auxiliary parts, and parts with rotating transverse motion.</a:t>
            </a:r>
          </a:p>
        </p:txBody>
      </p:sp>
      <p:sp>
        <p:nvSpPr>
          <p:cNvPr id="460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fld id="{1B5BBC14-1DDF-48AB-9F5F-B2D8B00A6A30}" type="slidenum">
              <a:rPr lang="en-US" altLang="en-US" b="0" smtClean="0"/>
              <a:pPr/>
              <a:t>20</a:t>
            </a:fld>
            <a:endParaRPr lang="en-US" altLang="en-US" b="0" dirty="0" smtClean="0"/>
          </a:p>
        </p:txBody>
      </p:sp>
    </p:spTree>
    <p:extLst>
      <p:ext uri="{BB962C8B-B14F-4D97-AF65-F5344CB8AC3E}">
        <p14:creationId xmlns:p14="http://schemas.microsoft.com/office/powerpoint/2010/main" val="16658288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a:xfrm>
            <a:off x="809625" y="685800"/>
            <a:ext cx="5238750" cy="3429000"/>
          </a:xfrm>
          <a:ln/>
        </p:spPr>
      </p:sp>
      <p:sp>
        <p:nvSpPr>
          <p:cNvPr id="481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Arial" panose="020B0604020202020204" pitchFamily="34" charset="0"/>
                <a:ea typeface="ＭＳ Ｐゴシック" panose="020B0600070205080204" pitchFamily="34" charset="-128"/>
                <a:cs typeface="Arial" panose="020B0604020202020204" pitchFamily="34" charset="0"/>
              </a:rPr>
              <a:t>The following machines have additional equipment specific requirements for guards:</a:t>
            </a:r>
          </a:p>
          <a:p>
            <a:pPr marL="285750" indent="-285750">
              <a:buFont typeface="Arial" panose="020B0604020202020204" pitchFamily="34" charset="0"/>
              <a:buChar char="•"/>
            </a:pPr>
            <a:r>
              <a:rPr lang="en-US" altLang="en-US" smtClean="0">
                <a:latin typeface="Arial" panose="020B0604020202020204" pitchFamily="34" charset="0"/>
                <a:ea typeface="ＭＳ Ｐゴシック" panose="020B0600070205080204" pitchFamily="34" charset="-128"/>
                <a:cs typeface="Arial" panose="020B0604020202020204" pitchFamily="34" charset="0"/>
              </a:rPr>
              <a:t>Grinding machines</a:t>
            </a:r>
            <a:endParaRPr lang="en-US" altLang="en-US" dirty="0" smtClean="0">
              <a:latin typeface="Arial" panose="020B0604020202020204" pitchFamily="34" charset="0"/>
              <a:ea typeface="ＭＳ Ｐゴシック" panose="020B0600070205080204" pitchFamily="34" charset="-128"/>
              <a:cs typeface="Arial" panose="020B0604020202020204" pitchFamily="34" charset="0"/>
            </a:endParaRPr>
          </a:p>
          <a:p>
            <a:pPr marL="285750" indent="-285750">
              <a:buFont typeface="Arial" panose="020B0604020202020204" pitchFamily="34" charset="0"/>
              <a:buChar char="•"/>
            </a:pPr>
            <a:r>
              <a:rPr lang="en-US" altLang="en-US" smtClean="0">
                <a:latin typeface="Arial" panose="020B0604020202020204" pitchFamily="34" charset="0"/>
                <a:ea typeface="ＭＳ Ｐゴシック" panose="020B0600070205080204" pitchFamily="34" charset="-128"/>
                <a:cs typeface="Arial" panose="020B0604020202020204" pitchFamily="34" charset="0"/>
              </a:rPr>
              <a:t>Milling machines</a:t>
            </a:r>
            <a:endParaRPr lang="en-US" altLang="en-US" dirty="0" smtClean="0">
              <a:latin typeface="Arial" panose="020B0604020202020204" pitchFamily="34" charset="0"/>
              <a:ea typeface="ＭＳ Ｐゴシック" panose="020B0600070205080204" pitchFamily="34" charset="-128"/>
              <a:cs typeface="Arial" panose="020B0604020202020204" pitchFamily="34" charset="0"/>
            </a:endParaRPr>
          </a:p>
          <a:p>
            <a:pPr marL="285750" indent="-285750">
              <a:buFont typeface="Arial" panose="020B0604020202020204" pitchFamily="34" charset="0"/>
              <a:buChar char="•"/>
            </a:pPr>
            <a:r>
              <a:rPr lang="en-US" altLang="en-US" smtClean="0">
                <a:latin typeface="Arial" panose="020B0604020202020204" pitchFamily="34" charset="0"/>
                <a:ea typeface="ＭＳ Ｐゴシック" panose="020B0600070205080204" pitchFamily="34" charset="-128"/>
                <a:cs typeface="Arial" panose="020B0604020202020204" pitchFamily="34" charset="0"/>
              </a:rPr>
              <a:t>Drill presses</a:t>
            </a:r>
            <a:endParaRPr lang="en-US" altLang="en-US" dirty="0" smtClean="0">
              <a:latin typeface="Arial" panose="020B0604020202020204" pitchFamily="34" charset="0"/>
              <a:ea typeface="ＭＳ Ｐゴシック" panose="020B0600070205080204" pitchFamily="34" charset="-128"/>
              <a:cs typeface="Arial" panose="020B0604020202020204" pitchFamily="34" charset="0"/>
            </a:endParaRPr>
          </a:p>
          <a:p>
            <a:pPr marL="285750" indent="-285750">
              <a:buFont typeface="Arial" panose="020B0604020202020204" pitchFamily="34" charset="0"/>
              <a:buChar char="•"/>
            </a:pPr>
            <a:r>
              <a:rPr lang="en-US" altLang="en-US" smtClean="0">
                <a:latin typeface="Arial" panose="020B0604020202020204" pitchFamily="34" charset="0"/>
                <a:ea typeface="ＭＳ Ｐゴシック" panose="020B0600070205080204" pitchFamily="34" charset="-128"/>
                <a:cs typeface="Arial" panose="020B0604020202020204" pitchFamily="34" charset="0"/>
              </a:rPr>
              <a:t>Roll-forming </a:t>
            </a:r>
            <a:r>
              <a:rPr lang="en-US" altLang="en-US" dirty="0" smtClean="0">
                <a:latin typeface="Arial" panose="020B0604020202020204" pitchFamily="34" charset="0"/>
                <a:ea typeface="ＭＳ Ｐゴシック" panose="020B0600070205080204" pitchFamily="34" charset="-128"/>
                <a:cs typeface="Arial" panose="020B0604020202020204" pitchFamily="34" charset="0"/>
              </a:rPr>
              <a:t>and </a:t>
            </a:r>
            <a:r>
              <a:rPr lang="en-US" altLang="en-US" smtClean="0">
                <a:latin typeface="Arial" panose="020B0604020202020204" pitchFamily="34" charset="0"/>
                <a:ea typeface="ＭＳ Ｐゴシック" panose="020B0600070205080204" pitchFamily="34" charset="-128"/>
                <a:cs typeface="Arial" panose="020B0604020202020204" pitchFamily="34" charset="0"/>
              </a:rPr>
              <a:t>roll-bending machines</a:t>
            </a:r>
            <a:endParaRPr lang="en-US" altLang="en-US" dirty="0" smtClean="0">
              <a:latin typeface="Arial" panose="020B0604020202020204" pitchFamily="34" charset="0"/>
              <a:ea typeface="ＭＳ Ｐゴシック" panose="020B0600070205080204" pitchFamily="34" charset="-128"/>
              <a:cs typeface="Arial" panose="020B0604020202020204" pitchFamily="34" charset="0"/>
            </a:endParaRPr>
          </a:p>
          <a:p>
            <a:pPr marL="285750" indent="-285750">
              <a:buFont typeface="Arial" panose="020B0604020202020204" pitchFamily="34" charset="0"/>
              <a:buChar char="•"/>
            </a:pPr>
            <a:r>
              <a:rPr lang="en-US" altLang="en-US" dirty="0" smtClean="0">
                <a:latin typeface="Arial" panose="020B0604020202020204" pitchFamily="34" charset="0"/>
                <a:ea typeface="ＭＳ Ｐゴシック" panose="020B0600070205080204" pitchFamily="34" charset="-128"/>
                <a:cs typeface="Arial" panose="020B0604020202020204" pitchFamily="34" charset="0"/>
              </a:rPr>
              <a:t>M</a:t>
            </a:r>
            <a:r>
              <a:rPr lang="en-US" altLang="en-US" smtClean="0">
                <a:latin typeface="Arial" panose="020B0604020202020204" pitchFamily="34" charset="0"/>
                <a:ea typeface="ＭＳ Ｐゴシック" panose="020B0600070205080204" pitchFamily="34" charset="-128"/>
                <a:cs typeface="Arial" panose="020B0604020202020204" pitchFamily="34" charset="0"/>
              </a:rPr>
              <a:t>echanical power presses</a:t>
            </a:r>
            <a:endParaRPr lang="en-US" altLang="en-US" dirty="0" smtClean="0">
              <a:latin typeface="Arial" panose="020B0604020202020204" pitchFamily="34" charset="0"/>
              <a:ea typeface="ＭＳ Ｐゴシック" panose="020B0600070205080204" pitchFamily="34" charset="-128"/>
              <a:cs typeface="Arial" panose="020B0604020202020204" pitchFamily="34" charset="0"/>
            </a:endParaRPr>
          </a:p>
          <a:p>
            <a:pPr marL="285750" indent="-285750">
              <a:buFont typeface="Arial" panose="020B0604020202020204" pitchFamily="34" charset="0"/>
              <a:buChar char="•"/>
            </a:pPr>
            <a:r>
              <a:rPr lang="en-US" altLang="en-US" dirty="0" smtClean="0">
                <a:latin typeface="Arial" panose="020B0604020202020204" pitchFamily="34" charset="0"/>
                <a:ea typeface="ＭＳ Ｐゴシック" panose="020B0600070205080204" pitchFamily="34" charset="-128"/>
                <a:cs typeface="Arial" panose="020B0604020202020204" pitchFamily="34" charset="0"/>
              </a:rPr>
              <a:t>P</a:t>
            </a:r>
            <a:r>
              <a:rPr lang="en-US" altLang="en-US" smtClean="0">
                <a:latin typeface="Arial" panose="020B0604020202020204" pitchFamily="34" charset="0"/>
                <a:ea typeface="ＭＳ Ｐゴシック" panose="020B0600070205080204" pitchFamily="34" charset="-128"/>
                <a:cs typeface="Arial" panose="020B0604020202020204" pitchFamily="34" charset="0"/>
              </a:rPr>
              <a:t>ower press brakes</a:t>
            </a:r>
            <a:endParaRPr lang="en-US" altLang="en-US" dirty="0" smtClean="0">
              <a:latin typeface="Arial" panose="020B0604020202020204" pitchFamily="34" charset="0"/>
              <a:ea typeface="ＭＳ Ｐゴシック" panose="020B0600070205080204" pitchFamily="34" charset="-128"/>
              <a:cs typeface="Arial" panose="020B0604020202020204" pitchFamily="34" charset="0"/>
            </a:endParaRPr>
          </a:p>
          <a:p>
            <a:pPr marL="285750" indent="-285750">
              <a:buFont typeface="Arial" panose="020B0604020202020204" pitchFamily="34" charset="0"/>
              <a:buChar char="•"/>
            </a:pPr>
            <a:r>
              <a:rPr lang="en-US" altLang="en-US" dirty="0" smtClean="0">
                <a:latin typeface="Arial" panose="020B0604020202020204" pitchFamily="34" charset="0"/>
                <a:ea typeface="ＭＳ Ｐゴシック" panose="020B0600070205080204" pitchFamily="34" charset="-128"/>
                <a:cs typeface="Arial" panose="020B0604020202020204" pitchFamily="34" charset="0"/>
              </a:rPr>
              <a:t>P</a:t>
            </a:r>
            <a:r>
              <a:rPr lang="en-US" altLang="en-US" smtClean="0">
                <a:latin typeface="Arial" panose="020B0604020202020204" pitchFamily="34" charset="0"/>
                <a:ea typeface="ＭＳ Ｐゴシック" panose="020B0600070205080204" pitchFamily="34" charset="-128"/>
                <a:cs typeface="Arial" panose="020B0604020202020204" pitchFamily="34" charset="0"/>
              </a:rPr>
              <a:t>owered </a:t>
            </a:r>
            <a:r>
              <a:rPr lang="en-US" altLang="en-US" dirty="0" smtClean="0">
                <a:latin typeface="Arial" panose="020B0604020202020204" pitchFamily="34" charset="0"/>
                <a:ea typeface="ＭＳ Ｐゴシック" panose="020B0600070205080204" pitchFamily="34" charset="-128"/>
                <a:cs typeface="Arial" panose="020B0604020202020204" pitchFamily="34" charset="0"/>
              </a:rPr>
              <a:t>and </a:t>
            </a:r>
            <a:r>
              <a:rPr lang="en-US" altLang="en-US" smtClean="0">
                <a:latin typeface="Arial" panose="020B0604020202020204" pitchFamily="34" charset="0"/>
                <a:ea typeface="ＭＳ Ｐゴシック" panose="020B0600070205080204" pitchFamily="34" charset="-128"/>
                <a:cs typeface="Arial" panose="020B0604020202020204" pitchFamily="34" charset="0"/>
              </a:rPr>
              <a:t>non-powered conveyors</a:t>
            </a:r>
            <a:endParaRPr lang="en-US" altLang="en-US" dirty="0" smtClean="0">
              <a:latin typeface="Arial" panose="020B0604020202020204" pitchFamily="34" charset="0"/>
              <a:ea typeface="ＭＳ Ｐゴシック" panose="020B0600070205080204" pitchFamily="34" charset="-128"/>
              <a:cs typeface="Arial" panose="020B0604020202020204" pitchFamily="34" charset="0"/>
            </a:endParaRPr>
          </a:p>
          <a:p>
            <a:pPr marL="285750" indent="-285750">
              <a:buFont typeface="Arial" panose="020B0604020202020204" pitchFamily="34" charset="0"/>
              <a:buChar char="•"/>
            </a:pPr>
            <a:r>
              <a:rPr lang="en-US" altLang="en-US" smtClean="0">
                <a:latin typeface="Arial" panose="020B0604020202020204" pitchFamily="34" charset="0"/>
                <a:ea typeface="ＭＳ Ｐゴシック" panose="020B0600070205080204" pitchFamily="34" charset="-128"/>
                <a:cs typeface="Arial" panose="020B0604020202020204" pitchFamily="34" charset="0"/>
              </a:rPr>
              <a:t>Printing presses</a:t>
            </a:r>
            <a:endParaRPr lang="en-US" altLang="en-US" dirty="0" smtClean="0">
              <a:latin typeface="Arial" panose="020B0604020202020204" pitchFamily="34" charset="0"/>
              <a:ea typeface="ＭＳ Ｐゴシック" panose="020B0600070205080204" pitchFamily="34" charset="-128"/>
              <a:cs typeface="Arial" panose="020B0604020202020204" pitchFamily="34" charset="0"/>
            </a:endParaRPr>
          </a:p>
          <a:p>
            <a:pPr marL="285750" indent="-285750">
              <a:buFont typeface="Arial" panose="020B0604020202020204" pitchFamily="34" charset="0"/>
              <a:buChar char="•"/>
            </a:pPr>
            <a:r>
              <a:rPr lang="en-US" altLang="en-US" smtClean="0">
                <a:latin typeface="Arial" panose="020B0604020202020204" pitchFamily="34" charset="0"/>
                <a:ea typeface="ＭＳ Ｐゴシック" panose="020B0600070205080204" pitchFamily="34" charset="-128"/>
                <a:cs typeface="Arial" panose="020B0604020202020204" pitchFamily="34" charset="0"/>
              </a:rPr>
              <a:t>Shearing machines</a:t>
            </a:r>
            <a:endParaRPr lang="en-US" altLang="en-US" dirty="0" smtClean="0">
              <a:latin typeface="Arial" panose="020B0604020202020204" pitchFamily="34" charset="0"/>
              <a:ea typeface="ＭＳ Ｐゴシック" panose="020B0600070205080204" pitchFamily="34" charset="-128"/>
              <a:cs typeface="Arial" panose="020B0604020202020204" pitchFamily="34" charset="0"/>
            </a:endParaRPr>
          </a:p>
          <a:p>
            <a:pPr marL="285750" indent="-285750">
              <a:buFont typeface="Arial" panose="020B0604020202020204" pitchFamily="34" charset="0"/>
              <a:buChar char="•"/>
            </a:pPr>
            <a:r>
              <a:rPr lang="en-US" altLang="en-US" smtClean="0">
                <a:latin typeface="Arial" panose="020B0604020202020204" pitchFamily="34" charset="0"/>
                <a:ea typeface="ＭＳ Ｐゴシック" panose="020B0600070205080204" pitchFamily="34" charset="-128"/>
                <a:cs typeface="Arial" panose="020B0604020202020204" pitchFamily="34" charset="0"/>
              </a:rPr>
              <a:t>Food slicers</a:t>
            </a:r>
            <a:endParaRPr lang="en-US" altLang="en-US" dirty="0" smtClean="0">
              <a:latin typeface="Arial" panose="020B0604020202020204" pitchFamily="34" charset="0"/>
              <a:ea typeface="ＭＳ Ｐゴシック" panose="020B0600070205080204" pitchFamily="34" charset="-128"/>
              <a:cs typeface="Arial" panose="020B0604020202020204" pitchFamily="34" charset="0"/>
            </a:endParaRPr>
          </a:p>
          <a:p>
            <a:pPr marL="285750" indent="-285750">
              <a:buFont typeface="Arial" panose="020B0604020202020204" pitchFamily="34" charset="0"/>
              <a:buChar char="•"/>
            </a:pPr>
            <a:r>
              <a:rPr lang="en-US" altLang="en-US" smtClean="0">
                <a:latin typeface="Arial" panose="020B0604020202020204" pitchFamily="34" charset="0"/>
                <a:ea typeface="ＭＳ Ｐゴシック" panose="020B0600070205080204" pitchFamily="34" charset="-128"/>
                <a:cs typeface="Arial" panose="020B0604020202020204" pitchFamily="34" charset="0"/>
              </a:rPr>
              <a:t>Meat grinders</a:t>
            </a:r>
            <a:endParaRPr lang="en-US" altLang="en-US" dirty="0" smtClean="0">
              <a:latin typeface="Arial" panose="020B0604020202020204" pitchFamily="34" charset="0"/>
              <a:ea typeface="ＭＳ Ｐゴシック" panose="020B0600070205080204" pitchFamily="34" charset="-128"/>
              <a:cs typeface="Arial" panose="020B0604020202020204" pitchFamily="34" charset="0"/>
            </a:endParaRPr>
          </a:p>
          <a:p>
            <a:pPr marL="285750" indent="-285750">
              <a:buFont typeface="Arial" panose="020B0604020202020204" pitchFamily="34" charset="0"/>
              <a:buChar char="•"/>
            </a:pPr>
            <a:r>
              <a:rPr lang="en-US" altLang="en-US" smtClean="0">
                <a:latin typeface="Arial" panose="020B0604020202020204" pitchFamily="34" charset="0"/>
                <a:ea typeface="ＭＳ Ｐゴシック" panose="020B0600070205080204" pitchFamily="34" charset="-128"/>
                <a:cs typeface="Arial" panose="020B0604020202020204" pitchFamily="34" charset="0"/>
              </a:rPr>
              <a:t>Meat-cutting </a:t>
            </a:r>
            <a:r>
              <a:rPr lang="en-US" altLang="en-US" dirty="0" smtClean="0">
                <a:latin typeface="Arial" panose="020B0604020202020204" pitchFamily="34" charset="0"/>
                <a:ea typeface="ＭＳ Ｐゴシック" panose="020B0600070205080204" pitchFamily="34" charset="-128"/>
                <a:cs typeface="Arial" panose="020B0604020202020204" pitchFamily="34" charset="0"/>
              </a:rPr>
              <a:t>band saws.</a:t>
            </a:r>
          </a:p>
          <a:p>
            <a:r>
              <a:rPr lang="en-US" altLang="en-US" dirty="0" smtClean="0">
                <a:latin typeface="Arial" panose="020B0604020202020204" pitchFamily="34" charset="0"/>
                <a:ea typeface="ＭＳ Ｐゴシック" panose="020B0600070205080204" pitchFamily="34" charset="-128"/>
                <a:cs typeface="Arial" panose="020B0604020202020204" pitchFamily="34" charset="0"/>
              </a:rPr>
              <a:t> </a:t>
            </a:r>
          </a:p>
          <a:p>
            <a:r>
              <a:rPr lang="en-US" altLang="en-US" dirty="0" smtClean="0">
                <a:latin typeface="Arial" panose="020B0604020202020204" pitchFamily="34" charset="0"/>
                <a:ea typeface="ＭＳ Ｐゴシック" panose="020B0600070205080204" pitchFamily="34" charset="-128"/>
                <a:cs typeface="Arial" panose="020B0604020202020204" pitchFamily="34" charset="0"/>
              </a:rPr>
              <a:t> </a:t>
            </a:r>
          </a:p>
        </p:txBody>
      </p:sp>
      <p:sp>
        <p:nvSpPr>
          <p:cNvPr id="481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fld id="{60F13876-6CF5-4E0C-9A5E-4CBBE96DE38D}" type="slidenum">
              <a:rPr lang="en-US" altLang="en-US" b="0" smtClean="0"/>
              <a:pPr/>
              <a:t>21</a:t>
            </a:fld>
            <a:endParaRPr lang="en-US" altLang="en-US" b="0" dirty="0" smtClean="0"/>
          </a:p>
        </p:txBody>
      </p:sp>
    </p:spTree>
    <p:extLst>
      <p:ext uri="{BB962C8B-B14F-4D97-AF65-F5344CB8AC3E}">
        <p14:creationId xmlns:p14="http://schemas.microsoft.com/office/powerpoint/2010/main" val="316280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a:xfrm>
            <a:off x="809625" y="685800"/>
            <a:ext cx="5238750" cy="3429000"/>
          </a:xfrm>
          <a:ln/>
        </p:spPr>
      </p:sp>
      <p:sp>
        <p:nvSpPr>
          <p:cNvPr id="501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Arial" panose="020B0604020202020204" pitchFamily="34" charset="0"/>
                <a:ea typeface="ＭＳ Ｐゴシック" panose="020B0600070205080204" pitchFamily="34" charset="-128"/>
                <a:cs typeface="Arial" panose="020B0604020202020204" pitchFamily="34" charset="0"/>
              </a:rPr>
              <a:t>Types of machine guarding include the following:</a:t>
            </a:r>
          </a:p>
          <a:p>
            <a:pPr marL="285750" indent="-285750">
              <a:buFont typeface="Arial" panose="020B0604020202020204" pitchFamily="34" charset="0"/>
              <a:buChar char="•"/>
            </a:pPr>
            <a:r>
              <a:rPr lang="en-US" altLang="en-US" dirty="0" smtClean="0">
                <a:latin typeface="Arial" panose="020B0604020202020204" pitchFamily="34" charset="0"/>
                <a:ea typeface="ＭＳ Ｐゴシック" panose="020B0600070205080204" pitchFamily="34" charset="-128"/>
                <a:cs typeface="Arial" panose="020B0604020202020204" pitchFamily="34" charset="0"/>
              </a:rPr>
              <a:t>G</a:t>
            </a:r>
            <a:r>
              <a:rPr lang="en-US" altLang="en-US" smtClean="0">
                <a:latin typeface="Arial" panose="020B0604020202020204" pitchFamily="34" charset="0"/>
                <a:ea typeface="ＭＳ Ｐゴシック" panose="020B0600070205080204" pitchFamily="34" charset="-128"/>
                <a:cs typeface="Arial" panose="020B0604020202020204" pitchFamily="34" charset="0"/>
              </a:rPr>
              <a:t>uards</a:t>
            </a:r>
            <a:r>
              <a:rPr lang="en-US" altLang="en-US" dirty="0" smtClean="0">
                <a:latin typeface="Arial" panose="020B0604020202020204" pitchFamily="34" charset="0"/>
                <a:ea typeface="ＭＳ Ｐゴシック" panose="020B0600070205080204" pitchFamily="34" charset="-128"/>
                <a:cs typeface="Arial" panose="020B0604020202020204" pitchFamily="34" charset="0"/>
              </a:rPr>
              <a:t>, such as interlocking guards and </a:t>
            </a:r>
            <a:r>
              <a:rPr lang="en-US" altLang="en-US" smtClean="0">
                <a:latin typeface="Arial" panose="020B0604020202020204" pitchFamily="34" charset="0"/>
                <a:ea typeface="ＭＳ Ｐゴシック" panose="020B0600070205080204" pitchFamily="34" charset="-128"/>
                <a:cs typeface="Arial" panose="020B0604020202020204" pitchFamily="34" charset="0"/>
              </a:rPr>
              <a:t>self-adjusting guards</a:t>
            </a:r>
            <a:endParaRPr lang="en-US" altLang="en-US" dirty="0" smtClean="0">
              <a:latin typeface="Arial" panose="020B0604020202020204" pitchFamily="34" charset="0"/>
              <a:ea typeface="ＭＳ Ｐゴシック" panose="020B0600070205080204" pitchFamily="34" charset="-128"/>
              <a:cs typeface="Arial" panose="020B0604020202020204" pitchFamily="34" charset="0"/>
            </a:endParaRPr>
          </a:p>
          <a:p>
            <a:pPr marL="285750" indent="-285750">
              <a:buFont typeface="Arial" panose="020B0604020202020204" pitchFamily="34" charset="0"/>
              <a:buChar char="•"/>
            </a:pPr>
            <a:r>
              <a:rPr lang="en-US" altLang="en-US" dirty="0" smtClean="0">
                <a:latin typeface="Arial" panose="020B0604020202020204" pitchFamily="34" charset="0"/>
                <a:ea typeface="ＭＳ Ｐゴシック" panose="020B0600070205080204" pitchFamily="34" charset="-128"/>
                <a:cs typeface="Arial" panose="020B0604020202020204" pitchFamily="34" charset="0"/>
              </a:rPr>
              <a:t>D</a:t>
            </a:r>
            <a:r>
              <a:rPr lang="en-US" altLang="en-US" smtClean="0">
                <a:latin typeface="Arial" panose="020B0604020202020204" pitchFamily="34" charset="0"/>
                <a:ea typeface="ＭＳ Ｐゴシック" panose="020B0600070205080204" pitchFamily="34" charset="-128"/>
                <a:cs typeface="Arial" panose="020B0604020202020204" pitchFamily="34" charset="0"/>
              </a:rPr>
              <a:t>evices</a:t>
            </a:r>
            <a:r>
              <a:rPr lang="en-US" altLang="en-US" dirty="0" smtClean="0">
                <a:latin typeface="Arial" panose="020B0604020202020204" pitchFamily="34" charset="0"/>
                <a:ea typeface="ＭＳ Ｐゴシック" panose="020B0600070205080204" pitchFamily="34" charset="-128"/>
                <a:cs typeface="Arial" panose="020B0604020202020204" pitchFamily="34" charset="0"/>
              </a:rPr>
              <a:t>, such as two-hand controls, light curtains, and pressure sensitive mats;</a:t>
            </a:r>
          </a:p>
          <a:p>
            <a:pPr marL="285750" indent="-285750">
              <a:buFont typeface="Arial" panose="020B0604020202020204" pitchFamily="34" charset="0"/>
              <a:buChar char="•"/>
            </a:pPr>
            <a:r>
              <a:rPr lang="en-US" altLang="en-US" smtClean="0">
                <a:latin typeface="Arial" panose="020B0604020202020204" pitchFamily="34" charset="0"/>
                <a:ea typeface="ＭＳ Ｐゴシック" panose="020B0600070205080204" pitchFamily="34" charset="-128"/>
                <a:cs typeface="Arial" panose="020B0604020202020204" pitchFamily="34" charset="0"/>
              </a:rPr>
              <a:t>Other </a:t>
            </a:r>
            <a:r>
              <a:rPr lang="en-US" altLang="en-US" dirty="0" smtClean="0">
                <a:latin typeface="Arial" panose="020B0604020202020204" pitchFamily="34" charset="0"/>
                <a:ea typeface="ＭＳ Ｐゴシック" panose="020B0600070205080204" pitchFamily="34" charset="-128"/>
                <a:cs typeface="Arial" panose="020B0604020202020204" pitchFamily="34" charset="0"/>
              </a:rPr>
              <a:t>controls, such as emergency stops, guardrails, and signs.</a:t>
            </a:r>
          </a:p>
          <a:p>
            <a:r>
              <a:rPr lang="en-US" altLang="en-US" dirty="0" smtClean="0">
                <a:latin typeface="Arial" panose="020B0604020202020204" pitchFamily="34" charset="0"/>
                <a:ea typeface="ＭＳ Ｐゴシック" panose="020B0600070205080204" pitchFamily="34" charset="-128"/>
                <a:cs typeface="Arial" panose="020B0604020202020204" pitchFamily="34" charset="0"/>
              </a:rPr>
              <a:t> </a:t>
            </a:r>
          </a:p>
        </p:txBody>
      </p:sp>
      <p:sp>
        <p:nvSpPr>
          <p:cNvPr id="501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fld id="{BCF27B23-0777-4BC4-B251-33353172BFD0}" type="slidenum">
              <a:rPr lang="en-US" altLang="en-US" b="0" smtClean="0"/>
              <a:pPr/>
              <a:t>22</a:t>
            </a:fld>
            <a:endParaRPr lang="en-US" altLang="en-US" b="0" dirty="0" smtClean="0"/>
          </a:p>
        </p:txBody>
      </p:sp>
    </p:spTree>
    <p:extLst>
      <p:ext uri="{BB962C8B-B14F-4D97-AF65-F5344CB8AC3E}">
        <p14:creationId xmlns:p14="http://schemas.microsoft.com/office/powerpoint/2010/main" val="26482002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a:xfrm>
            <a:off x="809625" y="685800"/>
            <a:ext cx="5238750" cy="3429000"/>
          </a:xfrm>
          <a:ln/>
        </p:spPr>
      </p:sp>
      <p:sp>
        <p:nvSpPr>
          <p:cNvPr id="122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latin typeface="Arial" panose="020B0604020202020204" pitchFamily="34" charset="0"/>
              <a:cs typeface="Arial" panose="020B0604020202020204" pitchFamily="34" charset="0"/>
            </a:endParaRPr>
          </a:p>
        </p:txBody>
      </p:sp>
      <p:sp>
        <p:nvSpPr>
          <p:cNvPr id="122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32953423-402F-4079-AD32-73A618058494}" type="slidenum">
              <a:rPr lang="en-US" altLang="en-US" smtClean="0"/>
              <a:pPr>
                <a:spcBef>
                  <a:spcPct val="0"/>
                </a:spcBef>
              </a:pPr>
              <a:t>23</a:t>
            </a:fld>
            <a:endParaRPr lang="en-US" altLang="en-US" dirty="0" smtClean="0"/>
          </a:p>
        </p:txBody>
      </p:sp>
    </p:spTree>
    <p:extLst>
      <p:ext uri="{BB962C8B-B14F-4D97-AF65-F5344CB8AC3E}">
        <p14:creationId xmlns:p14="http://schemas.microsoft.com/office/powerpoint/2010/main" val="10821793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a:xfrm>
            <a:off x="809625" y="685800"/>
            <a:ext cx="5238750" cy="3429000"/>
          </a:xfrm>
          <a:ln/>
        </p:spPr>
      </p:sp>
      <p:sp>
        <p:nvSpPr>
          <p:cNvPr id="440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400" dirty="0" smtClean="0"/>
              <a:t>In the picture of an assembly line shown</a:t>
            </a:r>
            <a:r>
              <a:rPr lang="en-US" sz="1400" smtClean="0"/>
              <a:t>, the power transmission device is a set of moving gears. </a:t>
            </a:r>
            <a:r>
              <a:rPr lang="en-US" sz="1200" smtClean="0"/>
              <a:t>These gears create hazards for</a:t>
            </a:r>
            <a:r>
              <a:rPr lang="en-US" sz="1200" baseline="0" smtClean="0"/>
              <a:t> </a:t>
            </a:r>
            <a:r>
              <a:rPr lang="en-US" sz="1400" smtClean="0"/>
              <a:t>workers standing in close proximity. Two rotating parts, like these moving gears, create</a:t>
            </a:r>
            <a:r>
              <a:rPr lang="en-US" sz="1400" baseline="0" smtClean="0"/>
              <a:t> </a:t>
            </a:r>
            <a:r>
              <a:rPr lang="en-US" sz="1400" b="1" baseline="0" smtClean="0"/>
              <a:t>in-running nip points, </a:t>
            </a:r>
            <a:r>
              <a:rPr lang="en-US" sz="1400" baseline="0" smtClean="0"/>
              <a:t>where the gear teeth connect to turn the assembly. </a:t>
            </a:r>
            <a:r>
              <a:rPr lang="en-US" sz="1400" smtClean="0"/>
              <a:t>Body extremities such as </a:t>
            </a:r>
            <a:r>
              <a:rPr lang="en-US" sz="1400" b="1" smtClean="0"/>
              <a:t>hair, hands, and fingers </a:t>
            </a:r>
            <a:r>
              <a:rPr lang="en-US" sz="1400" smtClean="0"/>
              <a:t>are particularly at risk of getting ensnared by these nip points. </a:t>
            </a:r>
            <a:r>
              <a:rPr lang="en-US" sz="1400" baseline="0" smtClean="0">
                <a:latin typeface="Arial" charset="0"/>
                <a:ea typeface="ＭＳ Ｐゴシック" charset="0"/>
                <a:cs typeface="Arial" charset="0"/>
              </a:rPr>
              <a:t>Guard the machine </a:t>
            </a:r>
            <a:r>
              <a:rPr lang="en-US" sz="1400" b="1" baseline="0" smtClean="0">
                <a:latin typeface="Arial" charset="0"/>
                <a:ea typeface="ＭＳ Ｐゴシック" charset="0"/>
                <a:cs typeface="Arial" charset="0"/>
              </a:rPr>
              <a:t>w</a:t>
            </a:r>
            <a:r>
              <a:rPr lang="en-US" sz="1400" b="1" smtClean="0"/>
              <a:t>ith a barrier</a:t>
            </a:r>
            <a:r>
              <a:rPr lang="en-US" sz="1400" smtClean="0"/>
              <a:t>, to assure that someone standing in the work zone is safely protected from moving parts and nip points.</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altLang="en-US" sz="1400" smtClean="0">
              <a:latin typeface="Arial" panose="020B0604020202020204" pitchFamily="34" charset="0"/>
              <a:ea typeface="ＭＳ Ｐゴシック" panose="020B0600070205080204" pitchFamily="34" charset="-128"/>
              <a:cs typeface="Arial" panose="020B0604020202020204" pitchFamily="34" charset="0"/>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altLang="en-US" sz="1400" smtClean="0">
              <a:latin typeface="Arial" panose="020B0604020202020204" pitchFamily="34" charset="0"/>
              <a:ea typeface="ＭＳ Ｐゴシック" panose="020B0600070205080204" pitchFamily="34" charset="-128"/>
              <a:cs typeface="Arial" panose="020B0604020202020204" pitchFamily="34"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400" smtClean="0"/>
              <a:t/>
            </a:r>
            <a:br>
              <a:rPr lang="en-US" sz="1400" smtClean="0"/>
            </a:br>
            <a:endParaRPr lang="en-US" altLang="en-US" sz="1400" smtClean="0">
              <a:latin typeface="Arial" panose="020B0604020202020204" pitchFamily="34" charset="0"/>
              <a:ea typeface="ＭＳ Ｐゴシック" panose="020B0600070205080204" pitchFamily="34" charset="-128"/>
              <a:cs typeface="Arial" panose="020B0604020202020204" pitchFamily="34" charset="0"/>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400" baseline="0" smtClean="0"/>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400" smtClean="0"/>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400" smtClean="0"/>
          </a:p>
          <a:p>
            <a:pPr marL="0" marR="0" indent="0" algn="l" defTabSz="914400" rtl="0" eaLnBrk="0" fontAlgn="base" latinLnBrk="0" hangingPunct="0">
              <a:lnSpc>
                <a:spcPct val="100000"/>
              </a:lnSpc>
              <a:spcBef>
                <a:spcPct val="30000"/>
              </a:spcBef>
              <a:spcAft>
                <a:spcPct val="0"/>
              </a:spcAft>
              <a:buClrTx/>
              <a:buSzTx/>
              <a:buFontTx/>
              <a:buNone/>
              <a:tabLst/>
              <a:defRPr/>
            </a:pPr>
            <a:endParaRPr lang="en-US" altLang="en-US" sz="1400" smtClean="0">
              <a:latin typeface="Arial" panose="020B0604020202020204" pitchFamily="34" charset="0"/>
              <a:ea typeface="ＭＳ Ｐゴシック" panose="020B0600070205080204" pitchFamily="34" charset="-128"/>
              <a:cs typeface="Arial" panose="020B0604020202020204" pitchFamily="34" charset="0"/>
            </a:endParaRPr>
          </a:p>
          <a:p>
            <a:endParaRPr lang="en-US" sz="1400" dirty="0" smtClean="0"/>
          </a:p>
          <a:p>
            <a:endParaRPr lang="en-US" sz="1400" dirty="0" smtClean="0"/>
          </a:p>
        </p:txBody>
      </p:sp>
      <p:sp>
        <p:nvSpPr>
          <p:cNvPr id="440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fld id="{202C8CDC-44F7-499F-AE63-4164842E1FEE}" type="slidenum">
              <a:rPr lang="en-US" altLang="en-US" b="0" smtClean="0"/>
              <a:pPr/>
              <a:t>24</a:t>
            </a:fld>
            <a:endParaRPr lang="en-US" altLang="en-US" b="0" dirty="0" smtClean="0"/>
          </a:p>
        </p:txBody>
      </p:sp>
    </p:spTree>
    <p:extLst>
      <p:ext uri="{BB962C8B-B14F-4D97-AF65-F5344CB8AC3E}">
        <p14:creationId xmlns:p14="http://schemas.microsoft.com/office/powerpoint/2010/main" val="28155796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a:xfrm>
            <a:off x="809625" y="685800"/>
            <a:ext cx="5238750" cy="3429000"/>
          </a:xfrm>
          <a:ln/>
        </p:spPr>
      </p:sp>
      <p:sp>
        <p:nvSpPr>
          <p:cNvPr id="552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Arial" panose="020B0604020202020204" pitchFamily="34" charset="0"/>
                <a:ea typeface="ＭＳ Ｐゴシック" panose="020B0600070205080204" pitchFamily="34" charset="-128"/>
                <a:cs typeface="Arial" panose="020B0604020202020204" pitchFamily="34" charset="0"/>
              </a:rPr>
              <a:t>Guards are barriers that protect workers from dangerous moving parts by preventing the entry of their body or clothing into the machine.</a:t>
            </a:r>
          </a:p>
          <a:p>
            <a:r>
              <a:rPr lang="en-US" altLang="en-US" dirty="0" smtClean="0">
                <a:latin typeface="Arial" panose="020B0604020202020204" pitchFamily="34" charset="0"/>
                <a:ea typeface="ＭＳ Ｐゴシック" panose="020B0600070205080204" pitchFamily="34" charset="-128"/>
                <a:cs typeface="Arial" panose="020B0604020202020204" pitchFamily="34" charset="0"/>
              </a:rPr>
              <a:t> </a:t>
            </a:r>
          </a:p>
          <a:p>
            <a:r>
              <a:rPr lang="en-US" altLang="en-US" dirty="0" smtClean="0">
                <a:latin typeface="Arial" panose="020B0604020202020204" pitchFamily="34" charset="0"/>
                <a:ea typeface="ＭＳ Ｐゴシック" panose="020B0600070205080204" pitchFamily="34" charset="-128"/>
                <a:cs typeface="Arial" panose="020B0604020202020204" pitchFamily="34" charset="0"/>
              </a:rPr>
              <a:t>Fixed guards are the preferred control method as they are a permanent fixture and do not depend on moving parts. The specific guards discussed in this section can be all fixed guards.</a:t>
            </a:r>
          </a:p>
          <a:p>
            <a:r>
              <a:rPr lang="en-US" altLang="en-US" dirty="0" smtClean="0">
                <a:latin typeface="Arial" panose="020B0604020202020204" pitchFamily="34" charset="0"/>
                <a:ea typeface="ＭＳ Ｐゴシック" panose="020B0600070205080204" pitchFamily="34" charset="-128"/>
                <a:cs typeface="Arial" panose="020B0604020202020204" pitchFamily="34" charset="0"/>
              </a:rPr>
              <a:t> </a:t>
            </a:r>
          </a:p>
        </p:txBody>
      </p:sp>
      <p:sp>
        <p:nvSpPr>
          <p:cNvPr id="553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fld id="{B76BBD1D-AED2-4219-981D-4E5C0624DEB5}" type="slidenum">
              <a:rPr lang="en-US" altLang="en-US" b="0" smtClean="0"/>
              <a:pPr/>
              <a:t>25</a:t>
            </a:fld>
            <a:endParaRPr lang="en-US" altLang="en-US" b="0" dirty="0" smtClean="0"/>
          </a:p>
        </p:txBody>
      </p:sp>
    </p:spTree>
    <p:extLst>
      <p:ext uri="{BB962C8B-B14F-4D97-AF65-F5344CB8AC3E}">
        <p14:creationId xmlns:p14="http://schemas.microsoft.com/office/powerpoint/2010/main" val="38873817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a:xfrm>
            <a:off x="809625" y="685800"/>
            <a:ext cx="5238750" cy="3429000"/>
          </a:xfrm>
          <a:ln/>
        </p:spPr>
      </p:sp>
      <p:sp>
        <p:nvSpPr>
          <p:cNvPr id="573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Arial" panose="020B0604020202020204" pitchFamily="34" charset="0"/>
                <a:ea typeface="ＭＳ Ｐゴシック" panose="020B0600070205080204" pitchFamily="34" charset="-128"/>
                <a:cs typeface="Arial" panose="020B0604020202020204" pitchFamily="34" charset="0"/>
              </a:rPr>
              <a:t>Guard design must take the hazards and limitations of the equipment into account. </a:t>
            </a:r>
          </a:p>
          <a:p>
            <a:r>
              <a:rPr lang="en-US" altLang="en-US" dirty="0" smtClean="0">
                <a:latin typeface="Arial" panose="020B0604020202020204" pitchFamily="34" charset="0"/>
                <a:ea typeface="ＭＳ Ｐゴシック" panose="020B0600070205080204" pitchFamily="34" charset="-128"/>
                <a:cs typeface="Arial" panose="020B0604020202020204" pitchFamily="34" charset="0"/>
              </a:rPr>
              <a:t> </a:t>
            </a:r>
          </a:p>
          <a:p>
            <a:r>
              <a:rPr lang="en-US" altLang="en-US" dirty="0" smtClean="0">
                <a:latin typeface="Arial" panose="020B0604020202020204" pitchFamily="34" charset="0"/>
                <a:ea typeface="ＭＳ Ｐゴシック" panose="020B0600070205080204" pitchFamily="34" charset="-128"/>
                <a:cs typeface="Arial" panose="020B0604020202020204" pitchFamily="34" charset="0"/>
              </a:rPr>
              <a:t>Best practices focus on minimizing exposures while maximizing control.</a:t>
            </a:r>
          </a:p>
          <a:p>
            <a:r>
              <a:rPr lang="en-US" altLang="en-US" dirty="0" smtClean="0">
                <a:latin typeface="Arial" panose="020B0604020202020204" pitchFamily="34" charset="0"/>
                <a:ea typeface="ＭＳ Ｐゴシック" panose="020B0600070205080204" pitchFamily="34" charset="-128"/>
                <a:cs typeface="Arial" panose="020B0604020202020204" pitchFamily="34" charset="0"/>
              </a:rPr>
              <a:t> </a:t>
            </a:r>
          </a:p>
          <a:p>
            <a:r>
              <a:rPr lang="en-US" altLang="en-US" dirty="0" smtClean="0">
                <a:latin typeface="Arial" panose="020B0604020202020204" pitchFamily="34" charset="0"/>
                <a:ea typeface="ＭＳ Ｐゴシック" panose="020B0600070205080204" pitchFamily="34" charset="-128"/>
                <a:cs typeface="Arial" panose="020B0604020202020204" pitchFamily="34" charset="0"/>
              </a:rPr>
              <a:t>Guards should be fastened to equipment in a way that requires a tool for removal.</a:t>
            </a:r>
          </a:p>
          <a:p>
            <a:r>
              <a:rPr lang="en-US" altLang="en-US" dirty="0" smtClean="0">
                <a:latin typeface="Arial" panose="020B0604020202020204" pitchFamily="34" charset="0"/>
                <a:ea typeface="ＭＳ Ｐゴシック" panose="020B0600070205080204" pitchFamily="34" charset="-128"/>
                <a:cs typeface="Arial" panose="020B0604020202020204" pitchFamily="34" charset="0"/>
              </a:rPr>
              <a:t> </a:t>
            </a:r>
          </a:p>
          <a:p>
            <a:r>
              <a:rPr lang="en-US" altLang="en-US" dirty="0" smtClean="0">
                <a:latin typeface="Arial" panose="020B0604020202020204" pitchFamily="34" charset="0"/>
                <a:ea typeface="ＭＳ Ｐゴシック" panose="020B0600070205080204" pitchFamily="34" charset="-128"/>
                <a:cs typeface="Arial" panose="020B0604020202020204" pitchFamily="34" charset="0"/>
              </a:rPr>
              <a:t>When designing the right guard for the machine, address potential issues that impact the effectiveness of the guard, such as dusty environments, material that may strike the guard, the force of flying particles, or environmental factors like chemical exposure, a shower of particles, and excessive heat.</a:t>
            </a:r>
          </a:p>
          <a:p>
            <a:r>
              <a:rPr lang="en-US" altLang="en-US" dirty="0" smtClean="0">
                <a:latin typeface="Arial" panose="020B0604020202020204" pitchFamily="34" charset="0"/>
                <a:ea typeface="ＭＳ Ｐゴシック" panose="020B0600070205080204" pitchFamily="34" charset="-128"/>
                <a:cs typeface="Arial" panose="020B0604020202020204" pitchFamily="34" charset="0"/>
              </a:rPr>
              <a:t> </a:t>
            </a:r>
          </a:p>
        </p:txBody>
      </p:sp>
      <p:sp>
        <p:nvSpPr>
          <p:cNvPr id="573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fld id="{73186249-9604-402B-A47D-645C9794F893}" type="slidenum">
              <a:rPr lang="en-US" altLang="en-US" b="0" smtClean="0"/>
              <a:pPr/>
              <a:t>26</a:t>
            </a:fld>
            <a:endParaRPr lang="en-US" altLang="en-US" b="0" dirty="0" smtClean="0"/>
          </a:p>
        </p:txBody>
      </p:sp>
    </p:spTree>
    <p:extLst>
      <p:ext uri="{BB962C8B-B14F-4D97-AF65-F5344CB8AC3E}">
        <p14:creationId xmlns:p14="http://schemas.microsoft.com/office/powerpoint/2010/main" val="151684637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a:xfrm>
            <a:off x="809625" y="685800"/>
            <a:ext cx="5238750" cy="3429000"/>
          </a:xfrm>
          <a:ln/>
        </p:spPr>
      </p:sp>
      <p:sp>
        <p:nvSpPr>
          <p:cNvPr id="593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anose="020B0604020202020204" pitchFamily="34" charset="0"/>
                <a:ea typeface="ＭＳ Ｐゴシック" panose="020B0600070205080204" pitchFamily="34" charset="-128"/>
                <a:cs typeface="Arial" panose="020B0604020202020204" pitchFamily="34" charset="0"/>
              </a:rPr>
              <a:t>Guards </a:t>
            </a:r>
            <a:r>
              <a:rPr lang="en-US" altLang="en-US" dirty="0" smtClean="0">
                <a:latin typeface="Arial" panose="020B0604020202020204" pitchFamily="34" charset="0"/>
                <a:ea typeface="ＭＳ Ｐゴシック" panose="020B0600070205080204" pitchFamily="34" charset="-128"/>
                <a:cs typeface="Arial" panose="020B0604020202020204" pitchFamily="34" charset="0"/>
              </a:rPr>
              <a:t>may have openings to allow the following actions:</a:t>
            </a:r>
          </a:p>
          <a:p>
            <a:pPr marL="285750" indent="-285750">
              <a:buFont typeface="Arial" panose="020B0604020202020204" pitchFamily="34" charset="0"/>
              <a:buChar char="•"/>
            </a:pPr>
            <a:r>
              <a:rPr lang="en-US" altLang="en-US" smtClean="0">
                <a:latin typeface="Arial" panose="020B0604020202020204" pitchFamily="34" charset="0"/>
                <a:ea typeface="ＭＳ Ｐゴシック" panose="020B0600070205080204" pitchFamily="34" charset="-128"/>
                <a:cs typeface="Arial" panose="020B0604020202020204" pitchFamily="34" charset="0"/>
              </a:rPr>
              <a:t>Inserting </a:t>
            </a:r>
            <a:r>
              <a:rPr lang="en-US" altLang="en-US" dirty="0" smtClean="0">
                <a:latin typeface="Arial" panose="020B0604020202020204" pitchFamily="34" charset="0"/>
                <a:ea typeface="ＭＳ Ｐゴシック" panose="020B0600070205080204" pitchFamily="34" charset="-128"/>
                <a:cs typeface="Arial" panose="020B0604020202020204" pitchFamily="34" charset="0"/>
              </a:rPr>
              <a:t>the product into point </a:t>
            </a:r>
            <a:r>
              <a:rPr lang="en-US" altLang="en-US" smtClean="0">
                <a:latin typeface="Arial" panose="020B0604020202020204" pitchFamily="34" charset="0"/>
                <a:ea typeface="ＭＳ Ｐゴシック" panose="020B0600070205080204" pitchFamily="34" charset="-128"/>
                <a:cs typeface="Arial" panose="020B0604020202020204" pitchFamily="34" charset="0"/>
              </a:rPr>
              <a:t>of operation</a:t>
            </a:r>
            <a:endParaRPr lang="en-US" altLang="en-US" dirty="0" smtClean="0">
              <a:latin typeface="Arial" panose="020B0604020202020204" pitchFamily="34" charset="0"/>
              <a:ea typeface="ＭＳ Ｐゴシック" panose="020B0600070205080204" pitchFamily="34" charset="-128"/>
              <a:cs typeface="Arial" panose="020B0604020202020204" pitchFamily="34" charset="0"/>
            </a:endParaRPr>
          </a:p>
          <a:p>
            <a:pPr marL="285750" indent="-285750">
              <a:buFont typeface="Arial" panose="020B0604020202020204" pitchFamily="34" charset="0"/>
              <a:buChar char="•"/>
            </a:pPr>
            <a:r>
              <a:rPr lang="en-US" altLang="en-US" smtClean="0">
                <a:latin typeface="Arial" panose="020B0604020202020204" pitchFamily="34" charset="0"/>
                <a:ea typeface="ＭＳ Ｐゴシック" panose="020B0600070205080204" pitchFamily="34" charset="-128"/>
                <a:cs typeface="Arial" panose="020B0604020202020204" pitchFamily="34" charset="0"/>
              </a:rPr>
              <a:t>Accessing </a:t>
            </a:r>
            <a:r>
              <a:rPr lang="en-US" altLang="en-US" dirty="0" smtClean="0">
                <a:latin typeface="Arial" panose="020B0604020202020204" pitchFamily="34" charset="0"/>
                <a:ea typeface="ＭＳ Ｐゴシック" panose="020B0600070205080204" pitchFamily="34" charset="-128"/>
                <a:cs typeface="Arial" panose="020B0604020202020204" pitchFamily="34" charset="0"/>
              </a:rPr>
              <a:t>the machine for inspection </a:t>
            </a:r>
            <a:r>
              <a:rPr lang="en-US" altLang="en-US" smtClean="0">
                <a:latin typeface="Arial" panose="020B0604020202020204" pitchFamily="34" charset="0"/>
                <a:ea typeface="ＭＳ Ｐゴシック" panose="020B0600070205080204" pitchFamily="34" charset="-128"/>
                <a:cs typeface="Arial" panose="020B0604020202020204" pitchFamily="34" charset="0"/>
              </a:rPr>
              <a:t>or lubrication</a:t>
            </a:r>
            <a:endParaRPr lang="en-US" altLang="en-US" dirty="0" smtClean="0">
              <a:latin typeface="Arial" panose="020B0604020202020204" pitchFamily="34" charset="0"/>
              <a:ea typeface="ＭＳ Ｐゴシック" panose="020B0600070205080204" pitchFamily="34" charset="-128"/>
              <a:cs typeface="Arial" panose="020B0604020202020204" pitchFamily="34" charset="0"/>
            </a:endParaRPr>
          </a:p>
          <a:p>
            <a:pPr marL="285750" indent="-285750">
              <a:buFont typeface="Arial" panose="020B0604020202020204" pitchFamily="34" charset="0"/>
              <a:buChar char="•"/>
            </a:pPr>
            <a:r>
              <a:rPr lang="en-US" altLang="en-US" dirty="0" smtClean="0">
                <a:latin typeface="Arial" panose="020B0604020202020204" pitchFamily="34" charset="0"/>
                <a:ea typeface="ＭＳ Ｐゴシック" panose="020B0600070205080204" pitchFamily="34" charset="-128"/>
                <a:cs typeface="Arial" panose="020B0604020202020204" pitchFamily="34" charset="0"/>
              </a:rPr>
              <a:t>M</a:t>
            </a:r>
            <a:r>
              <a:rPr lang="en-US" altLang="en-US" smtClean="0">
                <a:latin typeface="Arial" panose="020B0604020202020204" pitchFamily="34" charset="0"/>
                <a:ea typeface="ＭＳ Ｐゴシック" panose="020B0600070205080204" pitchFamily="34" charset="-128"/>
                <a:cs typeface="Arial" panose="020B0604020202020204" pitchFamily="34" charset="0"/>
              </a:rPr>
              <a:t>onitoring </a:t>
            </a:r>
            <a:r>
              <a:rPr lang="en-US" altLang="en-US" dirty="0" smtClean="0">
                <a:latin typeface="Arial" panose="020B0604020202020204" pitchFamily="34" charset="0"/>
                <a:ea typeface="ＭＳ Ｐゴシック" panose="020B0600070205080204" pitchFamily="34" charset="-128"/>
                <a:cs typeface="Arial" panose="020B0604020202020204" pitchFamily="34" charset="0"/>
              </a:rPr>
              <a:t>machine action.</a:t>
            </a:r>
          </a:p>
          <a:p>
            <a:r>
              <a:rPr lang="en-US" altLang="en-US" dirty="0" smtClean="0">
                <a:latin typeface="Arial" panose="020B0604020202020204" pitchFamily="34" charset="0"/>
                <a:ea typeface="ＭＳ Ｐゴシック" panose="020B0600070205080204" pitchFamily="34" charset="-128"/>
                <a:cs typeface="Arial" panose="020B0604020202020204" pitchFamily="34" charset="0"/>
              </a:rPr>
              <a:t> </a:t>
            </a:r>
          </a:p>
          <a:p>
            <a:r>
              <a:rPr lang="en-US" altLang="en-US" dirty="0" smtClean="0">
                <a:latin typeface="Arial" panose="020B0604020202020204" pitchFamily="34" charset="0"/>
                <a:ea typeface="ＭＳ Ｐゴシック" panose="020B0600070205080204" pitchFamily="34" charset="-128"/>
                <a:cs typeface="Arial" panose="020B0604020202020204" pitchFamily="34" charset="0"/>
              </a:rPr>
              <a:t>There are established requirements for guard openings, such as the distance from the point of operation as a function of the size of the opening. </a:t>
            </a:r>
          </a:p>
          <a:p>
            <a:r>
              <a:rPr lang="en-US" altLang="en-US" dirty="0" smtClean="0">
                <a:latin typeface="Arial" panose="020B0604020202020204" pitchFamily="34" charset="0"/>
                <a:ea typeface="ＭＳ Ｐゴシック" panose="020B0600070205080204" pitchFamily="34" charset="-128"/>
                <a:cs typeface="Arial" panose="020B0604020202020204" pitchFamily="34" charset="0"/>
              </a:rPr>
              <a:t> </a:t>
            </a:r>
          </a:p>
        </p:txBody>
      </p:sp>
      <p:sp>
        <p:nvSpPr>
          <p:cNvPr id="593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fld id="{A364C2AD-F8FB-43C2-8D58-D0236765165E}" type="slidenum">
              <a:rPr lang="en-US" altLang="en-US" b="0" smtClean="0"/>
              <a:pPr/>
              <a:t>27</a:t>
            </a:fld>
            <a:endParaRPr lang="en-US" altLang="en-US" b="0" dirty="0" smtClean="0"/>
          </a:p>
        </p:txBody>
      </p:sp>
    </p:spTree>
    <p:extLst>
      <p:ext uri="{BB962C8B-B14F-4D97-AF65-F5344CB8AC3E}">
        <p14:creationId xmlns:p14="http://schemas.microsoft.com/office/powerpoint/2010/main" val="122337005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xfrm>
            <a:off x="809625" y="685800"/>
            <a:ext cx="5238750" cy="3429000"/>
          </a:xfrm>
          <a:ln/>
        </p:spPr>
      </p:sp>
      <p:sp>
        <p:nvSpPr>
          <p:cNvPr id="614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Arial" panose="020B0604020202020204" pitchFamily="34" charset="0"/>
                <a:ea typeface="ＭＳ Ｐゴシック" panose="020B0600070205080204" pitchFamily="34" charset="-128"/>
                <a:cs typeface="Arial" panose="020B0604020202020204" pitchFamily="34" charset="0"/>
              </a:rPr>
              <a:t>Interlocking guards, or interlocks, use a tripping mechanism that automatically shuts off the machine when a guard or cover is open or removed.</a:t>
            </a:r>
          </a:p>
          <a:p>
            <a:r>
              <a:rPr lang="en-US" altLang="en-US" dirty="0" smtClean="0">
                <a:latin typeface="Arial" panose="020B0604020202020204" pitchFamily="34" charset="0"/>
                <a:ea typeface="ＭＳ Ｐゴシック" panose="020B0600070205080204" pitchFamily="34" charset="-128"/>
                <a:cs typeface="Arial" panose="020B0604020202020204" pitchFamily="34" charset="0"/>
              </a:rPr>
              <a:t> </a:t>
            </a:r>
          </a:p>
          <a:p>
            <a:r>
              <a:rPr lang="en-US" altLang="en-US" dirty="0" smtClean="0">
                <a:latin typeface="Arial" panose="020B0604020202020204" pitchFamily="34" charset="0"/>
                <a:ea typeface="ＭＳ Ｐゴシック" panose="020B0600070205080204" pitchFamily="34" charset="-128"/>
                <a:cs typeface="Arial" panose="020B0604020202020204" pitchFamily="34" charset="0"/>
              </a:rPr>
              <a:t>Interlocks with proximity switches use a magnetic field to control machine movement. The disadvantage to this type of guard is that any type of metal placed in close proximity to the switch can initiate the starting action.</a:t>
            </a:r>
          </a:p>
          <a:p>
            <a:r>
              <a:rPr lang="en-US" altLang="en-US" dirty="0" smtClean="0">
                <a:latin typeface="Arial" panose="020B0604020202020204" pitchFamily="34" charset="0"/>
                <a:ea typeface="ＭＳ Ｐゴシック" panose="020B0600070205080204" pitchFamily="34" charset="-128"/>
                <a:cs typeface="Arial" panose="020B0604020202020204" pitchFamily="34" charset="0"/>
              </a:rPr>
              <a:t> </a:t>
            </a:r>
          </a:p>
          <a:p>
            <a:r>
              <a:rPr lang="en-US" altLang="en-US" dirty="0" smtClean="0">
                <a:latin typeface="Arial" panose="020B0604020202020204" pitchFamily="34" charset="0"/>
                <a:ea typeface="ＭＳ Ｐゴシック" panose="020B0600070205080204" pitchFamily="34" charset="-128"/>
                <a:cs typeface="Arial" panose="020B0604020202020204" pitchFamily="34" charset="0"/>
              </a:rPr>
              <a:t>Interlocks with limit switches use a switch to initiate the starting action of machines. The disadvantage of this type of guard is that the switch can be easily by-passed.</a:t>
            </a:r>
          </a:p>
          <a:p>
            <a:r>
              <a:rPr lang="en-US" altLang="en-US" dirty="0" smtClean="0">
                <a:latin typeface="Arial" panose="020B0604020202020204" pitchFamily="34" charset="0"/>
                <a:ea typeface="ＭＳ Ｐゴシック" panose="020B0600070205080204" pitchFamily="34" charset="-128"/>
                <a:cs typeface="Arial" panose="020B0604020202020204" pitchFamily="34" charset="0"/>
              </a:rPr>
              <a:t> </a:t>
            </a:r>
          </a:p>
          <a:p>
            <a:r>
              <a:rPr lang="en-US" altLang="en-US" dirty="0" smtClean="0">
                <a:latin typeface="Arial" panose="020B0604020202020204" pitchFamily="34" charset="0"/>
                <a:ea typeface="ＭＳ Ｐゴシック" panose="020B0600070205080204" pitchFamily="34" charset="-128"/>
                <a:cs typeface="Arial" panose="020B0604020202020204" pitchFamily="34" charset="0"/>
              </a:rPr>
              <a:t>A safety interlock with a key-activated mechanism is the preferred type of interlock guard, because it is the most difficult system to bypass.</a:t>
            </a:r>
          </a:p>
          <a:p>
            <a:r>
              <a:rPr lang="en-US" altLang="en-US" dirty="0" smtClean="0">
                <a:latin typeface="Arial" panose="020B0604020202020204" pitchFamily="34" charset="0"/>
                <a:ea typeface="ＭＳ Ｐゴシック" panose="020B0600070205080204" pitchFamily="34" charset="-128"/>
                <a:cs typeface="Arial" panose="020B0604020202020204" pitchFamily="34" charset="0"/>
              </a:rPr>
              <a:t> </a:t>
            </a:r>
          </a:p>
          <a:p>
            <a:r>
              <a:rPr lang="en-US" altLang="en-US" dirty="0" smtClean="0">
                <a:latin typeface="Arial" panose="020B0604020202020204" pitchFamily="34" charset="0"/>
                <a:ea typeface="ＭＳ Ｐゴシック" panose="020B0600070205080204" pitchFamily="34" charset="-128"/>
                <a:cs typeface="Arial" panose="020B0604020202020204" pitchFamily="34" charset="0"/>
              </a:rPr>
              <a:t> </a:t>
            </a:r>
          </a:p>
        </p:txBody>
      </p:sp>
      <p:sp>
        <p:nvSpPr>
          <p:cNvPr id="614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fld id="{1D180B5C-193C-4DD3-AFAA-DFAB8BF7F688}" type="slidenum">
              <a:rPr lang="en-US" altLang="en-US" b="0" smtClean="0"/>
              <a:pPr/>
              <a:t>28</a:t>
            </a:fld>
            <a:endParaRPr lang="en-US" altLang="en-US" b="0" dirty="0" smtClean="0"/>
          </a:p>
        </p:txBody>
      </p:sp>
    </p:spTree>
    <p:extLst>
      <p:ext uri="{BB962C8B-B14F-4D97-AF65-F5344CB8AC3E}">
        <p14:creationId xmlns:p14="http://schemas.microsoft.com/office/powerpoint/2010/main" val="108582965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xfrm>
            <a:off x="809625" y="685800"/>
            <a:ext cx="5238750" cy="3429000"/>
          </a:xfrm>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Arial" panose="020B0604020202020204" pitchFamily="34" charset="0"/>
                <a:ea typeface="ＭＳ Ｐゴシック" panose="020B0600070205080204" pitchFamily="34" charset="-128"/>
                <a:cs typeface="Arial" panose="020B0604020202020204" pitchFamily="34" charset="0"/>
              </a:rPr>
              <a:t>Self-adjusting guards maintain protection at the point of operation by adjusting to allow varying sizes of stock to enter the machine, while still preventing reach-in by the operator. </a:t>
            </a:r>
          </a:p>
          <a:p>
            <a:r>
              <a:rPr lang="en-US" altLang="en-US" dirty="0" smtClean="0">
                <a:latin typeface="Arial" panose="020B0604020202020204" pitchFamily="34" charset="0"/>
                <a:ea typeface="ＭＳ Ｐゴシック" panose="020B0600070205080204" pitchFamily="34" charset="-128"/>
                <a:cs typeface="Arial" panose="020B0604020202020204" pitchFamily="34" charset="0"/>
              </a:rPr>
              <a:t> </a:t>
            </a: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fld id="{8D7EE40D-5D69-4B11-8D0A-0A6FB6B5570D}" type="slidenum">
              <a:rPr lang="en-US" altLang="en-US" b="0" smtClean="0"/>
              <a:pPr/>
              <a:t>29</a:t>
            </a:fld>
            <a:endParaRPr lang="en-US" altLang="en-US" b="0" dirty="0" smtClean="0"/>
          </a:p>
        </p:txBody>
      </p:sp>
    </p:spTree>
    <p:extLst>
      <p:ext uri="{BB962C8B-B14F-4D97-AF65-F5344CB8AC3E}">
        <p14:creationId xmlns:p14="http://schemas.microsoft.com/office/powerpoint/2010/main" val="16613467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a:xfrm>
            <a:off x="809625" y="685800"/>
            <a:ext cx="5238750" cy="3429000"/>
          </a:xfrm>
          <a:ln/>
        </p:spPr>
      </p:sp>
      <p:sp>
        <p:nvSpPr>
          <p:cNvPr id="112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Arial" panose="020B0604020202020204" pitchFamily="34" charset="0"/>
                <a:ea typeface="ＭＳ Ｐゴシック" panose="020B0600070205080204" pitchFamily="34" charset="-128"/>
                <a:cs typeface="Arial" panose="020B0604020202020204" pitchFamily="34" charset="0"/>
              </a:rPr>
              <a:t>In this training you will </a:t>
            </a:r>
            <a:r>
              <a:rPr lang="en-US" altLang="en-US" smtClean="0">
                <a:latin typeface="Arial" panose="020B0604020202020204" pitchFamily="34" charset="0"/>
                <a:ea typeface="ＭＳ Ｐゴシック" panose="020B0600070205080204" pitchFamily="34" charset="-128"/>
                <a:cs typeface="Arial" panose="020B0604020202020204" pitchFamily="34" charset="0"/>
              </a:rPr>
              <a:t>learn about:</a:t>
            </a:r>
          </a:p>
          <a:p>
            <a:pPr marL="285750" indent="-285750">
              <a:buFont typeface="Arial" panose="020B0604020202020204" pitchFamily="34" charset="0"/>
              <a:buChar char="•"/>
            </a:pPr>
            <a:r>
              <a:rPr lang="en-US" altLang="en-US" smtClean="0">
                <a:latin typeface="Arial" panose="020B0604020202020204" pitchFamily="34" charset="0"/>
                <a:ea typeface="ＭＳ Ｐゴシック" panose="020B0600070205080204" pitchFamily="34" charset="-128"/>
                <a:cs typeface="Arial" panose="020B0604020202020204" pitchFamily="34" charset="0"/>
              </a:rPr>
              <a:t>The </a:t>
            </a:r>
            <a:r>
              <a:rPr lang="en-US" altLang="en-US" dirty="0" smtClean="0">
                <a:latin typeface="Arial" panose="020B0604020202020204" pitchFamily="34" charset="0"/>
                <a:ea typeface="ＭＳ Ｐゴシック" panose="020B0600070205080204" pitchFamily="34" charset="-128"/>
                <a:cs typeface="Arial" panose="020B0604020202020204" pitchFamily="34" charset="0"/>
              </a:rPr>
              <a:t>importance of </a:t>
            </a:r>
            <a:r>
              <a:rPr lang="en-US" altLang="en-US" smtClean="0">
                <a:latin typeface="Arial" panose="020B0604020202020204" pitchFamily="34" charset="0"/>
                <a:ea typeface="ＭＳ Ｐゴシック" panose="020B0600070205080204" pitchFamily="34" charset="-128"/>
                <a:cs typeface="Arial" panose="020B0604020202020204" pitchFamily="34" charset="0"/>
              </a:rPr>
              <a:t>machine safeguarding</a:t>
            </a:r>
          </a:p>
          <a:p>
            <a:pPr marL="285750" indent="-285750">
              <a:buFont typeface="Arial" panose="020B0604020202020204" pitchFamily="34" charset="0"/>
              <a:buChar char="•"/>
            </a:pPr>
            <a:r>
              <a:rPr lang="en-US" altLang="en-US" smtClean="0">
                <a:latin typeface="Arial" panose="020B0604020202020204" pitchFamily="34" charset="0"/>
                <a:ea typeface="ＭＳ Ｐゴシック" panose="020B0600070205080204" pitchFamily="34" charset="-128"/>
                <a:cs typeface="Arial" panose="020B0604020202020204" pitchFamily="34" charset="0"/>
              </a:rPr>
              <a:t>The </a:t>
            </a:r>
            <a:r>
              <a:rPr lang="en-US" altLang="en-US" dirty="0" smtClean="0">
                <a:latin typeface="Arial" panose="020B0604020202020204" pitchFamily="34" charset="0"/>
                <a:ea typeface="ＭＳ Ｐゴシック" panose="020B0600070205080204" pitchFamily="34" charset="-128"/>
                <a:cs typeface="Arial" panose="020B0604020202020204" pitchFamily="34" charset="0"/>
              </a:rPr>
              <a:t>types of motion to </a:t>
            </a:r>
            <a:r>
              <a:rPr lang="en-US" altLang="en-US" smtClean="0">
                <a:latin typeface="Arial" panose="020B0604020202020204" pitchFamily="34" charset="0"/>
                <a:ea typeface="ＭＳ Ｐゴシック" panose="020B0600070205080204" pitchFamily="34" charset="-128"/>
                <a:cs typeface="Arial" panose="020B0604020202020204" pitchFamily="34" charset="0"/>
              </a:rPr>
              <a:t>guard against</a:t>
            </a:r>
          </a:p>
          <a:p>
            <a:pPr marL="285750" indent="-285750">
              <a:buFont typeface="Arial" panose="020B0604020202020204" pitchFamily="34" charset="0"/>
              <a:buChar char="•"/>
            </a:pPr>
            <a:r>
              <a:rPr lang="en-US" altLang="en-US" smtClean="0">
                <a:latin typeface="Arial" panose="020B0604020202020204" pitchFamily="34" charset="0"/>
                <a:ea typeface="ＭＳ Ｐゴシック" panose="020B0600070205080204" pitchFamily="34" charset="-128"/>
                <a:cs typeface="Arial" panose="020B0604020202020204" pitchFamily="34" charset="0"/>
              </a:rPr>
              <a:t>How </a:t>
            </a:r>
            <a:r>
              <a:rPr lang="en-US" altLang="en-US" dirty="0" smtClean="0">
                <a:latin typeface="Arial" panose="020B0604020202020204" pitchFamily="34" charset="0"/>
                <a:ea typeface="ＭＳ Ｐゴシック" panose="020B0600070205080204" pitchFamily="34" charset="-128"/>
                <a:cs typeface="Arial" panose="020B0604020202020204" pitchFamily="34" charset="0"/>
              </a:rPr>
              <a:t>to implement and use various types of </a:t>
            </a:r>
            <a:r>
              <a:rPr lang="en-US" altLang="en-US" smtClean="0">
                <a:latin typeface="Arial" panose="020B0604020202020204" pitchFamily="34" charset="0"/>
                <a:ea typeface="ＭＳ Ｐゴシック" panose="020B0600070205080204" pitchFamily="34" charset="-128"/>
                <a:cs typeface="Arial" panose="020B0604020202020204" pitchFamily="34" charset="0"/>
              </a:rPr>
              <a:t>machine safeguarding</a:t>
            </a:r>
          </a:p>
          <a:p>
            <a:pPr marL="285750" indent="-285750">
              <a:buFont typeface="Arial" panose="020B0604020202020204" pitchFamily="34" charset="0"/>
              <a:buChar char="•"/>
            </a:pPr>
            <a:r>
              <a:rPr lang="en-US" altLang="en-US" smtClean="0">
                <a:latin typeface="Arial" panose="020B0604020202020204" pitchFamily="34" charset="0"/>
                <a:ea typeface="ＭＳ Ｐゴシック" panose="020B0600070205080204" pitchFamily="34" charset="-128"/>
                <a:cs typeface="Arial" panose="020B0604020202020204" pitchFamily="34" charset="0"/>
              </a:rPr>
              <a:t>What </a:t>
            </a:r>
            <a:r>
              <a:rPr lang="en-US" altLang="en-US" dirty="0" smtClean="0">
                <a:latin typeface="Arial" panose="020B0604020202020204" pitchFamily="34" charset="0"/>
                <a:ea typeface="ＭＳ Ｐゴシック" panose="020B0600070205080204" pitchFamily="34" charset="-128"/>
                <a:cs typeface="Arial" panose="020B0604020202020204" pitchFamily="34" charset="0"/>
              </a:rPr>
              <a:t>additional controls to put </a:t>
            </a:r>
            <a:r>
              <a:rPr lang="en-US" altLang="en-US" smtClean="0">
                <a:latin typeface="Arial" panose="020B0604020202020204" pitchFamily="34" charset="0"/>
                <a:ea typeface="ＭＳ Ｐゴシック" panose="020B0600070205080204" pitchFamily="34" charset="-128"/>
                <a:cs typeface="Arial" panose="020B0604020202020204" pitchFamily="34" charset="0"/>
              </a:rPr>
              <a:t>in place</a:t>
            </a:r>
          </a:p>
          <a:p>
            <a:pPr marL="285750" indent="-285750">
              <a:buFont typeface="Arial" panose="020B0604020202020204" pitchFamily="34" charset="0"/>
              <a:buChar char="•"/>
            </a:pPr>
            <a:r>
              <a:rPr lang="en-US" altLang="en-US" smtClean="0">
                <a:latin typeface="Arial" panose="020B0604020202020204" pitchFamily="34" charset="0"/>
                <a:ea typeface="ＭＳ Ｐゴシック" panose="020B0600070205080204" pitchFamily="34" charset="-128"/>
                <a:cs typeface="Arial" panose="020B0604020202020204" pitchFamily="34" charset="0"/>
              </a:rPr>
              <a:t>How </a:t>
            </a:r>
            <a:r>
              <a:rPr lang="en-US" altLang="en-US" dirty="0" smtClean="0">
                <a:latin typeface="Arial" panose="020B0604020202020204" pitchFamily="34" charset="0"/>
                <a:ea typeface="ＭＳ Ｐゴシック" panose="020B0600070205080204" pitchFamily="34" charset="-128"/>
                <a:cs typeface="Arial" panose="020B0604020202020204" pitchFamily="34" charset="0"/>
              </a:rPr>
              <a:t>to address the hazards associated with conveyor systems.</a:t>
            </a:r>
          </a:p>
        </p:txBody>
      </p:sp>
      <p:sp>
        <p:nvSpPr>
          <p:cNvPr id="112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fld id="{B45B36AE-5817-41FA-999F-F1C54F1290C7}" type="slidenum">
              <a:rPr lang="en-US" altLang="en-US" b="0" smtClean="0"/>
              <a:pPr/>
              <a:t>3</a:t>
            </a:fld>
            <a:endParaRPr lang="en-US" altLang="en-US" b="0" dirty="0" smtClean="0"/>
          </a:p>
        </p:txBody>
      </p:sp>
    </p:spTree>
    <p:extLst>
      <p:ext uri="{BB962C8B-B14F-4D97-AF65-F5344CB8AC3E}">
        <p14:creationId xmlns:p14="http://schemas.microsoft.com/office/powerpoint/2010/main" val="255168036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a:xfrm>
            <a:off x="809625" y="685800"/>
            <a:ext cx="5238750" cy="3429000"/>
          </a:xfrm>
          <a:ln/>
        </p:spPr>
      </p:sp>
      <p:sp>
        <p:nvSpPr>
          <p:cNvPr id="122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latin typeface="Arial" panose="020B0604020202020204" pitchFamily="34" charset="0"/>
              <a:cs typeface="Arial" panose="020B0604020202020204" pitchFamily="34" charset="0"/>
            </a:endParaRPr>
          </a:p>
        </p:txBody>
      </p:sp>
      <p:sp>
        <p:nvSpPr>
          <p:cNvPr id="122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32953423-402F-4079-AD32-73A618058494}" type="slidenum">
              <a:rPr lang="en-US" altLang="en-US" smtClean="0"/>
              <a:pPr>
                <a:spcBef>
                  <a:spcPct val="0"/>
                </a:spcBef>
              </a:pPr>
              <a:t>30</a:t>
            </a:fld>
            <a:endParaRPr lang="en-US" altLang="en-US" smtClean="0"/>
          </a:p>
        </p:txBody>
      </p:sp>
    </p:spTree>
    <p:extLst>
      <p:ext uri="{BB962C8B-B14F-4D97-AF65-F5344CB8AC3E}">
        <p14:creationId xmlns:p14="http://schemas.microsoft.com/office/powerpoint/2010/main" val="318202258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a:xfrm>
            <a:off x="809625" y="685800"/>
            <a:ext cx="5238750" cy="3429000"/>
          </a:xfrm>
          <a:ln/>
        </p:spPr>
      </p:sp>
      <p:sp>
        <p:nvSpPr>
          <p:cNvPr id="655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Arial" panose="020B0604020202020204" pitchFamily="34" charset="0"/>
                <a:ea typeface="ＭＳ Ｐゴシック" panose="020B0600070205080204" pitchFamily="34" charset="-128"/>
                <a:cs typeface="Arial" panose="020B0604020202020204" pitchFamily="34" charset="0"/>
              </a:rPr>
              <a:t>Safeguarding devices are mechanical systems, such as controls or attachments, used to inhibit the normal operation of machines if any portion of a machine operator’s body is within a hazardous area to prevent the operator from reaching into the moving machinery.</a:t>
            </a:r>
          </a:p>
          <a:p>
            <a:r>
              <a:rPr lang="en-US" altLang="en-US" dirty="0" smtClean="0">
                <a:latin typeface="Arial" panose="020B0604020202020204" pitchFamily="34" charset="0"/>
                <a:ea typeface="ＭＳ Ｐゴシック" panose="020B0600070205080204" pitchFamily="34" charset="-128"/>
                <a:cs typeface="Arial" panose="020B0604020202020204" pitchFamily="34" charset="0"/>
              </a:rPr>
              <a:t> </a:t>
            </a:r>
          </a:p>
          <a:p>
            <a:r>
              <a:rPr lang="en-US" altLang="en-US" dirty="0" smtClean="0">
                <a:latin typeface="Arial" panose="020B0604020202020204" pitchFamily="34" charset="0"/>
                <a:ea typeface="ＭＳ Ｐゴシック" panose="020B0600070205080204" pitchFamily="34" charset="-128"/>
                <a:cs typeface="Arial" panose="020B0604020202020204" pitchFamily="34" charset="0"/>
              </a:rPr>
              <a:t>For example, the device might activate if fingers are near the point of operation.</a:t>
            </a:r>
          </a:p>
          <a:p>
            <a:r>
              <a:rPr lang="en-US" altLang="en-US" dirty="0" smtClean="0">
                <a:latin typeface="Arial" panose="020B0604020202020204" pitchFamily="34" charset="0"/>
                <a:ea typeface="ＭＳ Ｐゴシック" panose="020B0600070205080204" pitchFamily="34" charset="-128"/>
                <a:cs typeface="Arial" panose="020B0604020202020204" pitchFamily="34" charset="0"/>
              </a:rPr>
              <a:t> </a:t>
            </a:r>
          </a:p>
        </p:txBody>
      </p:sp>
      <p:sp>
        <p:nvSpPr>
          <p:cNvPr id="655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fld id="{D1CD5A44-57F5-4CE2-9CE8-E7A625818722}" type="slidenum">
              <a:rPr lang="en-US" altLang="en-US" b="0" smtClean="0"/>
              <a:pPr/>
              <a:t>31</a:t>
            </a:fld>
            <a:endParaRPr lang="en-US" altLang="en-US" b="0" smtClean="0"/>
          </a:p>
        </p:txBody>
      </p:sp>
    </p:spTree>
    <p:extLst>
      <p:ext uri="{BB962C8B-B14F-4D97-AF65-F5344CB8AC3E}">
        <p14:creationId xmlns:p14="http://schemas.microsoft.com/office/powerpoint/2010/main" val="123057889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a:xfrm>
            <a:off x="809625" y="685800"/>
            <a:ext cx="5238750" cy="3429000"/>
          </a:xfrm>
          <a:ln/>
        </p:spPr>
      </p:sp>
      <p:sp>
        <p:nvSpPr>
          <p:cNvPr id="675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Arial" panose="020B0604020202020204" pitchFamily="34" charset="0"/>
                <a:ea typeface="ＭＳ Ｐゴシック" panose="020B0600070205080204" pitchFamily="34" charset="-128"/>
                <a:cs typeface="Arial" panose="020B0604020202020204" pitchFamily="34" charset="0"/>
              </a:rPr>
              <a:t>Two-hand controls require that both hands be used for operation, preventing the operator from reaching into the point of operation. </a:t>
            </a:r>
          </a:p>
          <a:p>
            <a:r>
              <a:rPr lang="en-US" altLang="en-US" dirty="0" smtClean="0">
                <a:latin typeface="Arial" panose="020B0604020202020204" pitchFamily="34" charset="0"/>
                <a:ea typeface="ＭＳ Ｐゴシック" panose="020B0600070205080204" pitchFamily="34" charset="-128"/>
                <a:cs typeface="Arial" panose="020B0604020202020204" pitchFamily="34" charset="0"/>
              </a:rPr>
              <a:t> </a:t>
            </a:r>
          </a:p>
          <a:p>
            <a:r>
              <a:rPr lang="en-US" altLang="en-US" dirty="0" smtClean="0">
                <a:latin typeface="Arial" panose="020B0604020202020204" pitchFamily="34" charset="0"/>
                <a:ea typeface="ＭＳ Ｐゴシック" panose="020B0600070205080204" pitchFamily="34" charset="-128"/>
                <a:cs typeface="Arial" panose="020B0604020202020204" pitchFamily="34" charset="0"/>
              </a:rPr>
              <a:t>Either the continuous pressure of two hand controls is required for the machine to operate or the controls are positioned far enough away from the point of operation that it cannot be reached during operation.</a:t>
            </a:r>
          </a:p>
        </p:txBody>
      </p:sp>
      <p:sp>
        <p:nvSpPr>
          <p:cNvPr id="675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fld id="{8A730185-A72E-47F8-966F-952FB0958CF5}" type="slidenum">
              <a:rPr lang="en-US" altLang="en-US" b="0" smtClean="0"/>
              <a:pPr/>
              <a:t>32</a:t>
            </a:fld>
            <a:endParaRPr lang="en-US" altLang="en-US" b="0" smtClean="0"/>
          </a:p>
        </p:txBody>
      </p:sp>
    </p:spTree>
    <p:extLst>
      <p:ext uri="{BB962C8B-B14F-4D97-AF65-F5344CB8AC3E}">
        <p14:creationId xmlns:p14="http://schemas.microsoft.com/office/powerpoint/2010/main" val="86356209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a:xfrm>
            <a:off x="809625" y="685800"/>
            <a:ext cx="5238750" cy="3429000"/>
          </a:xfrm>
          <a:ln/>
        </p:spPr>
      </p:sp>
      <p:sp>
        <p:nvSpPr>
          <p:cNvPr id="696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0" smtClean="0">
                <a:latin typeface="Arial" panose="020B0604020202020204" pitchFamily="34" charset="0"/>
                <a:ea typeface="ＭＳ Ｐゴシック" panose="020B0600070205080204" pitchFamily="34" charset="-128"/>
                <a:cs typeface="Arial" panose="020B0604020202020204" pitchFamily="34" charset="0"/>
              </a:rPr>
              <a:t>Light </a:t>
            </a:r>
            <a:r>
              <a:rPr lang="en-US" altLang="en-US" b="0" dirty="0" smtClean="0">
                <a:latin typeface="Arial" panose="020B0604020202020204" pitchFamily="34" charset="0"/>
                <a:ea typeface="ＭＳ Ｐゴシック" panose="020B0600070205080204" pitchFamily="34" charset="-128"/>
                <a:cs typeface="Arial" panose="020B0604020202020204" pitchFamily="34" charset="0"/>
              </a:rPr>
              <a:t>curtains </a:t>
            </a:r>
            <a:r>
              <a:rPr lang="en-US" altLang="en-US" b="0" dirty="0" smtClean="0">
                <a:solidFill>
                  <a:srgbClr val="FF0000"/>
                </a:solidFill>
                <a:latin typeface="Arial" panose="020B0604020202020204" pitchFamily="34" charset="0"/>
                <a:ea typeface="ＭＳ Ｐゴシック" panose="020B0600070205080204" pitchFamily="34" charset="-128"/>
                <a:cs typeface="Arial" panose="020B0604020202020204" pitchFamily="34" charset="0"/>
              </a:rPr>
              <a:t>are safeguarding devices </a:t>
            </a:r>
            <a:r>
              <a:rPr lang="en-US" altLang="en-US" b="0" smtClean="0">
                <a:latin typeface="Arial" panose="020B0604020202020204" pitchFamily="34" charset="0"/>
                <a:ea typeface="ＭＳ Ｐゴシック" panose="020B0600070205080204" pitchFamily="34" charset="-128"/>
                <a:cs typeface="Arial" panose="020B0604020202020204" pitchFamily="34" charset="0"/>
              </a:rPr>
              <a:t>that stop </a:t>
            </a:r>
            <a:r>
              <a:rPr lang="en-US" altLang="en-US" b="0" dirty="0" smtClean="0">
                <a:latin typeface="Arial" panose="020B0604020202020204" pitchFamily="34" charset="0"/>
                <a:ea typeface="ＭＳ Ｐゴシック" panose="020B0600070205080204" pitchFamily="34" charset="-128"/>
                <a:cs typeface="Arial" panose="020B0604020202020204" pitchFamily="34" charset="0"/>
              </a:rPr>
              <a:t>the machine when the light field is broken by any part of the operators’ </a:t>
            </a:r>
            <a:r>
              <a:rPr lang="en-US" altLang="en-US" b="0" smtClean="0">
                <a:latin typeface="Arial" panose="020B0604020202020204" pitchFamily="34" charset="0"/>
                <a:ea typeface="ＭＳ Ｐゴシック" panose="020B0600070205080204" pitchFamily="34" charset="-128"/>
                <a:cs typeface="Arial" panose="020B0604020202020204" pitchFamily="34" charset="0"/>
              </a:rPr>
              <a:t>body.</a:t>
            </a:r>
          </a:p>
          <a:p>
            <a:endParaRPr lang="en-US" altLang="en-US" b="0" dirty="0" smtClean="0">
              <a:latin typeface="Arial" panose="020B0604020202020204" pitchFamily="34" charset="0"/>
              <a:ea typeface="ＭＳ Ｐゴシック" panose="020B0600070205080204" pitchFamily="34" charset="-128"/>
              <a:cs typeface="Arial" panose="020B0604020202020204" pitchFamily="34" charset="0"/>
            </a:endParaRPr>
          </a:p>
          <a:p>
            <a:pPr marL="285750" indent="-285750">
              <a:buFont typeface="Arial" panose="020B0604020202020204" pitchFamily="34" charset="0"/>
              <a:buChar char="•"/>
            </a:pPr>
            <a:r>
              <a:rPr lang="en-US" altLang="en-US" b="0" dirty="0" smtClean="0">
                <a:latin typeface="Arial" panose="020B0604020202020204" pitchFamily="34" charset="0"/>
                <a:ea typeface="ＭＳ Ｐゴシック" panose="020B0600070205080204" pitchFamily="34" charset="-128"/>
                <a:cs typeface="Arial" panose="020B0604020202020204" pitchFamily="34" charset="0"/>
              </a:rPr>
              <a:t>Light </a:t>
            </a:r>
            <a:r>
              <a:rPr lang="en-US" altLang="en-US" b="0" smtClean="0">
                <a:latin typeface="Arial" panose="020B0604020202020204" pitchFamily="34" charset="0"/>
                <a:ea typeface="ＭＳ Ｐゴシック" panose="020B0600070205080204" pitchFamily="34" charset="-128"/>
                <a:cs typeface="Arial" panose="020B0604020202020204" pitchFamily="34" charset="0"/>
              </a:rPr>
              <a:t>curtains must </a:t>
            </a:r>
            <a:r>
              <a:rPr lang="en-US" altLang="en-US" b="0" dirty="0" smtClean="0">
                <a:latin typeface="Arial" panose="020B0604020202020204" pitchFamily="34" charset="0"/>
                <a:ea typeface="ＭＳ Ｐゴシック" panose="020B0600070205080204" pitchFamily="34" charset="-128"/>
                <a:cs typeface="Arial" panose="020B0604020202020204" pitchFamily="34" charset="0"/>
              </a:rPr>
              <a:t>be capable of stopping the machine’s motion anywhere in its stroke or cycle. </a:t>
            </a:r>
          </a:p>
          <a:p>
            <a:pPr marL="285750" indent="-285750">
              <a:buFont typeface="Arial" panose="020B0604020202020204" pitchFamily="34" charset="0"/>
              <a:buChar char="•"/>
            </a:pPr>
            <a:r>
              <a:rPr lang="en-US" altLang="en-US" b="0" smtClean="0">
                <a:latin typeface="Arial" panose="020B0604020202020204" pitchFamily="34" charset="0"/>
                <a:ea typeface="ＭＳ Ｐゴシック" panose="020B0600070205080204" pitchFamily="34" charset="-128"/>
                <a:cs typeface="Arial" panose="020B0604020202020204" pitchFamily="34" charset="0"/>
              </a:rPr>
              <a:t>They must </a:t>
            </a:r>
            <a:r>
              <a:rPr lang="en-US" altLang="en-US" b="0" dirty="0" smtClean="0">
                <a:latin typeface="Arial" panose="020B0604020202020204" pitchFamily="34" charset="0"/>
                <a:ea typeface="ＭＳ Ｐゴシック" panose="020B0600070205080204" pitchFamily="34" charset="-128"/>
                <a:cs typeface="Arial" panose="020B0604020202020204" pitchFamily="34" charset="0"/>
              </a:rPr>
              <a:t>be “control reliable,” meaning </a:t>
            </a:r>
            <a:r>
              <a:rPr lang="en-US" altLang="en-US" b="0" smtClean="0">
                <a:latin typeface="Arial" panose="020B0604020202020204" pitchFamily="34" charset="0"/>
                <a:ea typeface="ＭＳ Ｐゴシック" panose="020B0600070205080204" pitchFamily="34" charset="-128"/>
                <a:cs typeface="Arial" panose="020B0604020202020204" pitchFamily="34" charset="0"/>
              </a:rPr>
              <a:t>that a </a:t>
            </a:r>
            <a:r>
              <a:rPr lang="en-US" altLang="en-US" b="0" dirty="0" smtClean="0">
                <a:latin typeface="Arial" panose="020B0604020202020204" pitchFamily="34" charset="0"/>
                <a:ea typeface="ＭＳ Ｐゴシック" panose="020B0600070205080204" pitchFamily="34" charset="-128"/>
                <a:cs typeface="Arial" panose="020B0604020202020204" pitchFamily="34" charset="0"/>
              </a:rPr>
              <a:t>single component failure will not prevent the stopping action from taking place.</a:t>
            </a:r>
          </a:p>
          <a:p>
            <a:pPr marL="285750" marR="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altLang="en-US" b="0" dirty="0" smtClean="0">
                <a:latin typeface="Arial" panose="020B0604020202020204" pitchFamily="34" charset="0"/>
                <a:ea typeface="ＭＳ Ｐゴシック" panose="020B0600070205080204" pitchFamily="34" charset="-128"/>
                <a:cs typeface="Arial" panose="020B0604020202020204" pitchFamily="34" charset="0"/>
              </a:rPr>
              <a:t>Be aware that light curtains have limitations. </a:t>
            </a:r>
            <a:r>
              <a:rPr lang="en-US" altLang="en-US" b="0" smtClean="0">
                <a:latin typeface="Arial" panose="020B0604020202020204" pitchFamily="34" charset="0"/>
                <a:ea typeface="ＭＳ Ｐゴシック" panose="020B0600070205080204" pitchFamily="34" charset="-128"/>
                <a:cs typeface="Arial" panose="020B0604020202020204" pitchFamily="34" charset="0"/>
              </a:rPr>
              <a:t>They do </a:t>
            </a:r>
            <a:r>
              <a:rPr lang="en-US" altLang="en-US" b="0" dirty="0" smtClean="0">
                <a:latin typeface="Arial" panose="020B0604020202020204" pitchFamily="34" charset="0"/>
                <a:ea typeface="ＭＳ Ｐゴシック" panose="020B0600070205080204" pitchFamily="34" charset="-128"/>
                <a:cs typeface="Arial" panose="020B0604020202020204" pitchFamily="34" charset="0"/>
              </a:rPr>
              <a:t>not protect against flying objects, and </a:t>
            </a:r>
            <a:r>
              <a:rPr lang="en-US" altLang="en-US" b="0" smtClean="0">
                <a:latin typeface="Arial" panose="020B0604020202020204" pitchFamily="34" charset="0"/>
                <a:ea typeface="ＭＳ Ｐゴシック" panose="020B0600070205080204" pitchFamily="34" charset="-128"/>
                <a:cs typeface="Arial" panose="020B0604020202020204" pitchFamily="34" charset="0"/>
              </a:rPr>
              <a:t>they are </a:t>
            </a:r>
            <a:r>
              <a:rPr lang="en-US" altLang="en-US" b="0" dirty="0" smtClean="0">
                <a:latin typeface="Arial" panose="020B0604020202020204" pitchFamily="34" charset="0"/>
                <a:ea typeface="ＭＳ Ｐゴシック" panose="020B0600070205080204" pitchFamily="34" charset="-128"/>
                <a:cs typeface="Arial" panose="020B0604020202020204" pitchFamily="34" charset="0"/>
              </a:rPr>
              <a:t>not approved as lockout devices</a:t>
            </a:r>
            <a:r>
              <a:rPr lang="en-US" altLang="en-US" b="0" smtClean="0">
                <a:latin typeface="Arial" panose="020B0604020202020204" pitchFamily="34" charset="0"/>
                <a:ea typeface="ＭＳ Ｐゴシック" panose="020B0600070205080204" pitchFamily="34" charset="-128"/>
                <a:cs typeface="Arial" panose="020B0604020202020204" pitchFamily="34" charset="0"/>
              </a:rPr>
              <a:t>. </a:t>
            </a:r>
          </a:p>
          <a:p>
            <a:pPr marL="285750" marR="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altLang="en-US" b="0" smtClean="0">
                <a:latin typeface="Arial" panose="020B0604020202020204" pitchFamily="34" charset="0"/>
                <a:ea typeface="ＭＳ Ｐゴシック" panose="020B0600070205080204" pitchFamily="34" charset="-128"/>
                <a:cs typeface="Arial" panose="020B0604020202020204" pitchFamily="34" charset="0"/>
              </a:rPr>
              <a:t>They are </a:t>
            </a:r>
            <a:r>
              <a:rPr lang="en-US" altLang="en-US" b="0" dirty="0" smtClean="0">
                <a:latin typeface="Arial" panose="020B0604020202020204" pitchFamily="34" charset="0"/>
                <a:ea typeface="ＭＳ Ｐゴシック" panose="020B0600070205080204" pitchFamily="34" charset="-128"/>
                <a:cs typeface="Arial" panose="020B0604020202020204" pitchFamily="34" charset="0"/>
              </a:rPr>
              <a:t>insufficient protection for</a:t>
            </a:r>
            <a:r>
              <a:rPr lang="en-US" altLang="en-US" b="0" baseline="0" dirty="0" smtClean="0">
                <a:latin typeface="Arial" panose="020B0604020202020204" pitchFamily="34" charset="0"/>
                <a:ea typeface="ＭＳ Ｐゴシック" panose="020B0600070205080204" pitchFamily="34" charset="-128"/>
                <a:cs typeface="Arial" panose="020B0604020202020204" pitchFamily="34" charset="0"/>
              </a:rPr>
              <a:t> </a:t>
            </a:r>
            <a:r>
              <a:rPr lang="en-US" altLang="en-US" b="0" dirty="0" smtClean="0">
                <a:latin typeface="Arial" panose="020B0604020202020204" pitchFamily="34" charset="0"/>
                <a:ea typeface="ＭＳ Ｐゴシック" panose="020B0600070205080204" pitchFamily="34" charset="-128"/>
                <a:cs typeface="Arial" panose="020B0604020202020204" pitchFamily="34" charset="0"/>
              </a:rPr>
              <a:t>removing jams or performing maintenance. Additional steps in the lockout procedure must </a:t>
            </a:r>
            <a:r>
              <a:rPr lang="en-US" altLang="en-US" b="0" smtClean="0">
                <a:latin typeface="Arial" panose="020B0604020202020204" pitchFamily="34" charset="0"/>
                <a:ea typeface="ＭＳ Ｐゴシック" panose="020B0600070205080204" pitchFamily="34" charset="-128"/>
                <a:cs typeface="Arial" panose="020B0604020202020204" pitchFamily="34" charset="0"/>
              </a:rPr>
              <a:t>be performed.</a:t>
            </a:r>
            <a:r>
              <a:rPr lang="en-US" altLang="en-US" b="0" baseline="0" smtClean="0">
                <a:latin typeface="Arial" panose="020B0604020202020204" pitchFamily="34" charset="0"/>
                <a:ea typeface="ＭＳ Ｐゴシック" panose="020B0600070205080204" pitchFamily="34" charset="-128"/>
                <a:cs typeface="Arial" panose="020B0604020202020204" pitchFamily="34" charset="0"/>
              </a:rPr>
              <a:t>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altLang="en-US" b="0" baseline="0" smtClean="0">
              <a:latin typeface="Arial" panose="020B0604020202020204" pitchFamily="34" charset="0"/>
              <a:ea typeface="ＭＳ Ｐゴシック" panose="020B0600070205080204" pitchFamily="34" charset="-128"/>
              <a:cs typeface="Arial" panose="020B0604020202020204" pitchFamily="34"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b="0" smtClean="0">
                <a:latin typeface="Arial" panose="020B0604020202020204" pitchFamily="34" charset="0"/>
                <a:ea typeface="ＭＳ Ｐゴシック" panose="020B0600070205080204" pitchFamily="34" charset="-128"/>
                <a:cs typeface="Arial" panose="020B0604020202020204" pitchFamily="34" charset="0"/>
              </a:rPr>
              <a:t>When </a:t>
            </a:r>
            <a:r>
              <a:rPr lang="en-US" altLang="en-US" b="0" dirty="0" smtClean="0">
                <a:latin typeface="Arial" panose="020B0604020202020204" pitchFamily="34" charset="0"/>
                <a:ea typeface="ＭＳ Ｐゴシック" panose="020B0600070205080204" pitchFamily="34" charset="-128"/>
                <a:cs typeface="Arial" panose="020B0604020202020204" pitchFamily="34" charset="0"/>
              </a:rPr>
              <a:t>installing light curtains</a:t>
            </a:r>
            <a:r>
              <a:rPr lang="en-US" altLang="en-US" b="0" smtClean="0">
                <a:latin typeface="Arial" panose="020B0604020202020204" pitchFamily="34" charset="0"/>
                <a:ea typeface="ＭＳ Ｐゴシック" panose="020B0600070205080204" pitchFamily="34" charset="-128"/>
                <a:cs typeface="Arial" panose="020B0604020202020204" pitchFamily="34" charset="0"/>
              </a:rPr>
              <a:t>, protect </a:t>
            </a:r>
            <a:r>
              <a:rPr lang="en-US" altLang="en-US" b="0" dirty="0" smtClean="0">
                <a:latin typeface="Arial" panose="020B0604020202020204" pitchFamily="34" charset="0"/>
                <a:ea typeface="ＭＳ Ｐゴシック" panose="020B0600070205080204" pitchFamily="34" charset="-128"/>
                <a:cs typeface="Arial" panose="020B0604020202020204" pitchFamily="34" charset="0"/>
              </a:rPr>
              <a:t>all cables with conduit</a:t>
            </a:r>
            <a:r>
              <a:rPr lang="en-US" altLang="en-US" b="0" smtClean="0">
                <a:latin typeface="Arial" panose="020B0604020202020204" pitchFamily="34" charset="0"/>
                <a:ea typeface="ＭＳ Ｐゴシック" panose="020B0600070205080204" pitchFamily="34" charset="-128"/>
                <a:cs typeface="Arial" panose="020B0604020202020204" pitchFamily="34" charset="0"/>
              </a:rPr>
              <a:t>. </a:t>
            </a:r>
          </a:p>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b="0" smtClean="0">
                <a:latin typeface="Arial" panose="020B0604020202020204" pitchFamily="34" charset="0"/>
                <a:ea typeface="ＭＳ Ｐゴシック" panose="020B0600070205080204" pitchFamily="34" charset="-128"/>
                <a:cs typeface="Arial" panose="020B0604020202020204" pitchFamily="34" charset="0"/>
              </a:rPr>
              <a:t>Qualified </a:t>
            </a:r>
            <a:r>
              <a:rPr lang="en-US" altLang="en-US" b="0" dirty="0" smtClean="0">
                <a:latin typeface="Arial" panose="020B0604020202020204" pitchFamily="34" charset="0"/>
                <a:ea typeface="ＭＳ Ｐゴシック" panose="020B0600070205080204" pitchFamily="34" charset="-128"/>
                <a:cs typeface="Arial" panose="020B0604020202020204" pitchFamily="34" charset="0"/>
              </a:rPr>
              <a:t>personnel</a:t>
            </a:r>
            <a:r>
              <a:rPr lang="en-US" altLang="en-US" b="0" baseline="0" dirty="0" smtClean="0">
                <a:latin typeface="Arial" panose="020B0604020202020204" pitchFamily="34" charset="0"/>
                <a:ea typeface="ＭＳ Ｐゴシック" panose="020B0600070205080204" pitchFamily="34" charset="-128"/>
                <a:cs typeface="Arial" panose="020B0604020202020204" pitchFamily="34" charset="0"/>
              </a:rPr>
              <a:t> must make e</a:t>
            </a:r>
            <a:r>
              <a:rPr lang="en-US" altLang="en-US" b="0" dirty="0" smtClean="0">
                <a:latin typeface="Arial" panose="020B0604020202020204" pitchFamily="34" charset="0"/>
                <a:ea typeface="ＭＳ Ｐゴシック" panose="020B0600070205080204" pitchFamily="34" charset="-128"/>
                <a:cs typeface="Arial" panose="020B0604020202020204" pitchFamily="34" charset="0"/>
              </a:rPr>
              <a:t>lectrical connections.</a:t>
            </a:r>
            <a:r>
              <a:rPr lang="en-US" altLang="en-US" b="0" smtClean="0">
                <a:latin typeface="Arial" panose="020B0604020202020204" pitchFamily="34" charset="0"/>
                <a:ea typeface="ＭＳ Ｐゴシック" panose="020B0600070205080204" pitchFamily="34" charset="-128"/>
                <a:cs typeface="Arial" panose="020B0604020202020204" pitchFamily="34" charset="0"/>
              </a:rPr>
              <a:t/>
            </a:r>
            <a:br>
              <a:rPr lang="en-US" altLang="en-US" b="0" smtClean="0">
                <a:latin typeface="Arial" panose="020B0604020202020204" pitchFamily="34" charset="0"/>
                <a:ea typeface="ＭＳ Ｐゴシック" panose="020B0600070205080204" pitchFamily="34" charset="-128"/>
                <a:cs typeface="Arial" panose="020B0604020202020204" pitchFamily="34" charset="0"/>
              </a:rPr>
            </a:br>
            <a:r>
              <a:rPr lang="en-US" altLang="en-US" b="0" smtClean="0">
                <a:latin typeface="Arial" panose="020B0604020202020204" pitchFamily="34" charset="0"/>
                <a:ea typeface="ＭＳ Ｐゴシック" panose="020B0600070205080204" pitchFamily="34" charset="-128"/>
                <a:cs typeface="Arial" panose="020B0604020202020204" pitchFamily="34" charset="0"/>
              </a:rPr>
              <a:t>Select </a:t>
            </a:r>
            <a:r>
              <a:rPr lang="en-US" altLang="en-US" b="0" dirty="0" smtClean="0">
                <a:latin typeface="Arial" panose="020B0604020202020204" pitchFamily="34" charset="0"/>
                <a:ea typeface="ＭＳ Ｐゴシック" panose="020B0600070205080204" pitchFamily="34" charset="-128"/>
                <a:cs typeface="Arial" panose="020B0604020202020204" pitchFamily="34" charset="0"/>
              </a:rPr>
              <a:t>light curtains based on the size of the application. They can be used for perimeter guarding as well as at the point of operation.</a:t>
            </a:r>
          </a:p>
          <a:p>
            <a:r>
              <a:rPr lang="en-US" altLang="en-US" b="0" dirty="0" smtClean="0">
                <a:latin typeface="Arial" panose="020B0604020202020204" pitchFamily="34" charset="0"/>
                <a:ea typeface="ＭＳ Ｐゴシック" panose="020B0600070205080204" pitchFamily="34" charset="-128"/>
                <a:cs typeface="Arial" panose="020B0604020202020204" pitchFamily="34" charset="0"/>
              </a:rPr>
              <a:t> </a:t>
            </a:r>
          </a:p>
          <a:p>
            <a:endParaRPr lang="en-US" altLang="en-US" dirty="0" smtClean="0">
              <a:latin typeface="Arial" panose="020B0604020202020204" pitchFamily="34" charset="0"/>
              <a:ea typeface="ＭＳ Ｐゴシック" panose="020B0600070205080204" pitchFamily="34" charset="-128"/>
              <a:cs typeface="Arial" panose="020B0604020202020204" pitchFamily="34" charset="0"/>
            </a:endParaRPr>
          </a:p>
        </p:txBody>
      </p:sp>
      <p:sp>
        <p:nvSpPr>
          <p:cNvPr id="696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fld id="{8BCB835D-14B0-44B4-83D0-8BE1F9E890AA}" type="slidenum">
              <a:rPr lang="en-US" altLang="en-US" b="0" smtClean="0"/>
              <a:pPr/>
              <a:t>33</a:t>
            </a:fld>
            <a:endParaRPr lang="en-US" altLang="en-US" b="0" smtClean="0"/>
          </a:p>
        </p:txBody>
      </p:sp>
    </p:spTree>
    <p:extLst>
      <p:ext uri="{BB962C8B-B14F-4D97-AF65-F5344CB8AC3E}">
        <p14:creationId xmlns:p14="http://schemas.microsoft.com/office/powerpoint/2010/main" val="257587862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a:xfrm>
            <a:off x="809625" y="685800"/>
            <a:ext cx="5238750" cy="3429000"/>
          </a:xfrm>
          <a:ln/>
        </p:spPr>
      </p:sp>
      <p:sp>
        <p:nvSpPr>
          <p:cNvPr id="716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0" smtClean="0">
                <a:solidFill>
                  <a:srgbClr val="404040"/>
                </a:solidFill>
              </a:rPr>
              <a:t>Multiple </a:t>
            </a:r>
            <a:r>
              <a:rPr lang="en-US" b="0" dirty="0" smtClean="0">
                <a:solidFill>
                  <a:srgbClr val="404040"/>
                </a:solidFill>
              </a:rPr>
              <a:t>light curtains may allow better control</a:t>
            </a:r>
            <a:r>
              <a:rPr lang="en-US" b="0" baseline="0" dirty="0" smtClean="0">
                <a:solidFill>
                  <a:srgbClr val="404040"/>
                </a:solidFill>
              </a:rPr>
              <a:t> </a:t>
            </a:r>
            <a:r>
              <a:rPr lang="en-US" altLang="en-US" b="0" dirty="0" smtClean="0">
                <a:latin typeface="Arial" panose="020B0604020202020204" pitchFamily="34" charset="0"/>
                <a:ea typeface="ＭＳ Ｐゴシック" panose="020B0600070205080204" pitchFamily="34" charset="-128"/>
                <a:cs typeface="Arial" panose="020B0604020202020204" pitchFamily="34" charset="0"/>
              </a:rPr>
              <a:t>of access to the point of operation and other hazardous areas.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altLang="en-US" b="0" dirty="0" smtClean="0">
              <a:latin typeface="Arial" panose="020B0604020202020204" pitchFamily="34" charset="0"/>
              <a:ea typeface="ＭＳ Ｐゴシック" panose="020B0600070205080204" pitchFamily="34" charset="-128"/>
              <a:cs typeface="Arial" panose="020B0604020202020204" pitchFamily="34"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b="0" smtClean="0">
                <a:latin typeface="Arial" panose="020B0604020202020204" pitchFamily="34" charset="0"/>
                <a:ea typeface="ＭＳ Ｐゴシック" panose="020B0600070205080204" pitchFamily="34" charset="-128"/>
                <a:cs typeface="Arial" panose="020B0604020202020204" pitchFamily="34" charset="0"/>
              </a:rPr>
              <a:t>They </a:t>
            </a:r>
            <a:r>
              <a:rPr lang="en-US" altLang="en-US" b="0" dirty="0" smtClean="0">
                <a:latin typeface="Arial" panose="020B0604020202020204" pitchFamily="34" charset="0"/>
                <a:ea typeface="ＭＳ Ｐゴシック" panose="020B0600070205080204" pitchFamily="34" charset="-128"/>
                <a:cs typeface="Arial" panose="020B0604020202020204" pitchFamily="34" charset="0"/>
              </a:rPr>
              <a:t>will not interfere with each other. </a:t>
            </a:r>
          </a:p>
          <a:p>
            <a:r>
              <a:rPr lang="en-US" altLang="en-US" b="0" dirty="0" smtClean="0">
                <a:latin typeface="Arial" panose="020B0604020202020204" pitchFamily="34" charset="0"/>
                <a:ea typeface="ＭＳ Ｐゴシック" panose="020B0600070205080204" pitchFamily="34" charset="-128"/>
                <a:cs typeface="Arial" panose="020B0604020202020204" pitchFamily="34" charset="0"/>
              </a:rPr>
              <a:t> </a:t>
            </a:r>
          </a:p>
          <a:p>
            <a:r>
              <a:rPr lang="en-US" altLang="en-US" b="0" smtClean="0">
                <a:latin typeface="Arial" panose="020B0604020202020204" pitchFamily="34" charset="0"/>
                <a:ea typeface="ＭＳ Ｐゴシック" panose="020B0600070205080204" pitchFamily="34" charset="-128"/>
                <a:cs typeface="Arial" panose="020B0604020202020204" pitchFamily="34" charset="0"/>
              </a:rPr>
              <a:t>When </a:t>
            </a:r>
            <a:r>
              <a:rPr lang="en-US" altLang="en-US" b="0" dirty="0" smtClean="0">
                <a:latin typeface="Arial" panose="020B0604020202020204" pitchFamily="34" charset="0"/>
                <a:ea typeface="ＭＳ Ｐゴシック" panose="020B0600070205080204" pitchFamily="34" charset="-128"/>
                <a:cs typeface="Arial" panose="020B0604020202020204" pitchFamily="34" charset="0"/>
              </a:rPr>
              <a:t>installing multiple light curtains</a:t>
            </a:r>
            <a:r>
              <a:rPr lang="en-US" altLang="en-US" b="0" smtClean="0">
                <a:latin typeface="Arial" panose="020B0604020202020204" pitchFamily="34" charset="0"/>
                <a:ea typeface="ＭＳ Ｐゴシック" panose="020B0600070205080204" pitchFamily="34" charset="-128"/>
                <a:cs typeface="Arial" panose="020B0604020202020204" pitchFamily="34" charset="0"/>
              </a:rPr>
              <a:t>, the </a:t>
            </a:r>
            <a:r>
              <a:rPr lang="en-US" altLang="en-US" b="0" dirty="0" smtClean="0">
                <a:latin typeface="Arial" panose="020B0604020202020204" pitchFamily="34" charset="0"/>
                <a:ea typeface="ＭＳ Ｐゴシック" panose="020B0600070205080204" pitchFamily="34" charset="-128"/>
                <a:cs typeface="Arial" panose="020B0604020202020204" pitchFamily="34" charset="0"/>
              </a:rPr>
              <a:t>power supply and components controlling the curtains must be accessible. </a:t>
            </a:r>
          </a:p>
          <a:p>
            <a:endParaRPr lang="en-US" altLang="en-US" b="0" dirty="0" smtClean="0">
              <a:latin typeface="Arial" panose="020B0604020202020204" pitchFamily="34" charset="0"/>
              <a:ea typeface="ＭＳ Ｐゴシック" panose="020B0600070205080204" pitchFamily="34" charset="-128"/>
              <a:cs typeface="Arial" panose="020B0604020202020204" pitchFamily="34" charset="0"/>
            </a:endParaRPr>
          </a:p>
          <a:p>
            <a:r>
              <a:rPr lang="en-US" altLang="en-US" b="0" smtClean="0">
                <a:latin typeface="Arial" panose="020B0604020202020204" pitchFamily="34" charset="0"/>
                <a:ea typeface="ＭＳ Ｐゴシック" panose="020B0600070205080204" pitchFamily="34" charset="-128"/>
                <a:cs typeface="Arial" panose="020B0604020202020204" pitchFamily="34" charset="0"/>
              </a:rPr>
              <a:t>The </a:t>
            </a:r>
            <a:r>
              <a:rPr lang="en-US" altLang="en-US" b="0" dirty="0" smtClean="0">
                <a:latin typeface="Arial" panose="020B0604020202020204" pitchFamily="34" charset="0"/>
                <a:ea typeface="ＭＳ Ｐゴシック" panose="020B0600070205080204" pitchFamily="34" charset="-128"/>
                <a:cs typeface="Arial" panose="020B0604020202020204" pitchFamily="34" charset="0"/>
              </a:rPr>
              <a:t>transmitter, receiver, and cabling need to be out of the way of feedstock and other areas where they could be affected. In addition</a:t>
            </a:r>
            <a:r>
              <a:rPr lang="en-US" altLang="en-US" b="0" smtClean="0">
                <a:latin typeface="Arial" panose="020B0604020202020204" pitchFamily="34" charset="0"/>
                <a:ea typeface="ＭＳ Ｐゴシック" panose="020B0600070205080204" pitchFamily="34" charset="-128"/>
                <a:cs typeface="Arial" panose="020B0604020202020204" pitchFamily="34" charset="0"/>
              </a:rPr>
              <a:t>, the</a:t>
            </a:r>
            <a:r>
              <a:rPr lang="en-US" altLang="en-US" b="0" baseline="0" smtClean="0">
                <a:latin typeface="Arial" panose="020B0604020202020204" pitchFamily="34" charset="0"/>
                <a:ea typeface="ＭＳ Ｐゴシック" panose="020B0600070205080204" pitchFamily="34" charset="-128"/>
                <a:cs typeface="Arial" panose="020B0604020202020204" pitchFamily="34" charset="0"/>
              </a:rPr>
              <a:t> </a:t>
            </a:r>
            <a:r>
              <a:rPr lang="en-US" altLang="en-US" b="0" smtClean="0">
                <a:latin typeface="Arial" panose="020B0604020202020204" pitchFamily="34" charset="0"/>
                <a:ea typeface="ＭＳ Ｐゴシック" panose="020B0600070205080204" pitchFamily="34" charset="-128"/>
                <a:cs typeface="Arial" panose="020B0604020202020204" pitchFamily="34" charset="0"/>
              </a:rPr>
              <a:t>transmitter </a:t>
            </a:r>
            <a:r>
              <a:rPr lang="en-US" altLang="en-US" b="0" dirty="0" smtClean="0">
                <a:latin typeface="Arial" panose="020B0604020202020204" pitchFamily="34" charset="0"/>
                <a:ea typeface="ＭＳ Ｐゴシック" panose="020B0600070205080204" pitchFamily="34" charset="-128"/>
                <a:cs typeface="Arial" panose="020B0604020202020204" pitchFamily="34" charset="0"/>
              </a:rPr>
              <a:t>and receiver must be mounted with cable connectors in the same orientation. </a:t>
            </a:r>
          </a:p>
          <a:p>
            <a:r>
              <a:rPr lang="en-US" altLang="en-US" b="0" dirty="0" smtClean="0">
                <a:latin typeface="Arial" panose="020B0604020202020204" pitchFamily="34" charset="0"/>
                <a:ea typeface="ＭＳ Ｐゴシック" panose="020B0600070205080204" pitchFamily="34" charset="-128"/>
                <a:cs typeface="Arial" panose="020B0604020202020204" pitchFamily="34" charset="0"/>
              </a:rPr>
              <a:t> </a:t>
            </a:r>
          </a:p>
        </p:txBody>
      </p:sp>
      <p:sp>
        <p:nvSpPr>
          <p:cNvPr id="716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fld id="{51271459-B32B-4CB6-90B9-D8F370048E9B}" type="slidenum">
              <a:rPr lang="en-US" altLang="en-US" b="0" smtClean="0"/>
              <a:pPr/>
              <a:t>34</a:t>
            </a:fld>
            <a:endParaRPr lang="en-US" altLang="en-US" b="0" smtClean="0"/>
          </a:p>
        </p:txBody>
      </p:sp>
    </p:spTree>
    <p:extLst>
      <p:ext uri="{BB962C8B-B14F-4D97-AF65-F5344CB8AC3E}">
        <p14:creationId xmlns:p14="http://schemas.microsoft.com/office/powerpoint/2010/main" val="406287863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a:xfrm>
            <a:off x="809625" y="685800"/>
            <a:ext cx="5238750" cy="3429000"/>
          </a:xfrm>
          <a:ln/>
        </p:spPr>
      </p:sp>
      <p:sp>
        <p:nvSpPr>
          <p:cNvPr id="737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Arial" panose="020B0604020202020204" pitchFamily="34" charset="0"/>
                <a:ea typeface="ＭＳ Ｐゴシック" panose="020B0600070205080204" pitchFamily="34" charset="-128"/>
                <a:cs typeface="Arial" panose="020B0604020202020204" pitchFamily="34" charset="0"/>
              </a:rPr>
              <a:t>Like light curtains, pressure sensitive mats detect a person’s presence and stop the machine. </a:t>
            </a:r>
          </a:p>
          <a:p>
            <a:r>
              <a:rPr lang="en-US" altLang="en-US" dirty="0" smtClean="0">
                <a:latin typeface="Arial" panose="020B0604020202020204" pitchFamily="34" charset="0"/>
                <a:ea typeface="ＭＳ Ｐゴシック" panose="020B0600070205080204" pitchFamily="34" charset="-128"/>
                <a:cs typeface="Arial" panose="020B0604020202020204" pitchFamily="34" charset="0"/>
              </a:rPr>
              <a:t> </a:t>
            </a:r>
          </a:p>
          <a:p>
            <a:r>
              <a:rPr lang="en-US" altLang="en-US" dirty="0" smtClean="0">
                <a:latin typeface="Arial" panose="020B0604020202020204" pitchFamily="34" charset="0"/>
                <a:ea typeface="ＭＳ Ｐゴシック" panose="020B0600070205080204" pitchFamily="34" charset="-128"/>
                <a:cs typeface="Arial" panose="020B0604020202020204" pitchFamily="34" charset="0"/>
              </a:rPr>
              <a:t>They can protect the entire area around a machine or just at the point of operation. </a:t>
            </a:r>
          </a:p>
          <a:p>
            <a:r>
              <a:rPr lang="en-US" altLang="en-US" dirty="0" smtClean="0">
                <a:latin typeface="Arial" panose="020B0604020202020204" pitchFamily="34" charset="0"/>
                <a:ea typeface="ＭＳ Ｐゴシック" panose="020B0600070205080204" pitchFamily="34" charset="-128"/>
                <a:cs typeface="Arial" panose="020B0604020202020204" pitchFamily="34" charset="0"/>
              </a:rPr>
              <a:t> </a:t>
            </a:r>
          </a:p>
          <a:p>
            <a:r>
              <a:rPr lang="en-US" altLang="en-US" dirty="0" smtClean="0">
                <a:latin typeface="Arial" panose="020B0604020202020204" pitchFamily="34" charset="0"/>
                <a:ea typeface="ＭＳ Ｐゴシック" panose="020B0600070205080204" pitchFamily="34" charset="-128"/>
                <a:cs typeface="Arial" panose="020B0604020202020204" pitchFamily="34" charset="0"/>
              </a:rPr>
              <a:t>A manual reset switch placed outside of the protected area is required.</a:t>
            </a:r>
          </a:p>
          <a:p>
            <a:r>
              <a:rPr lang="en-US" altLang="en-US" dirty="0" smtClean="0">
                <a:latin typeface="Arial" panose="020B0604020202020204" pitchFamily="34" charset="0"/>
                <a:ea typeface="ＭＳ Ｐゴシック" panose="020B0600070205080204" pitchFamily="34" charset="-128"/>
                <a:cs typeface="Arial" panose="020B0604020202020204" pitchFamily="34" charset="0"/>
              </a:rPr>
              <a:t> </a:t>
            </a:r>
          </a:p>
          <a:p>
            <a:r>
              <a:rPr lang="en-US" altLang="en-US" dirty="0" smtClean="0">
                <a:latin typeface="Arial" panose="020B0604020202020204" pitchFamily="34" charset="0"/>
                <a:ea typeface="ＭＳ Ｐゴシック" panose="020B0600070205080204" pitchFamily="34" charset="-128"/>
                <a:cs typeface="Arial" panose="020B0604020202020204" pitchFamily="34" charset="0"/>
              </a:rPr>
              <a:t>Be aware that the mats can be damaged by certain chemicals and that they may not be sufficient protection for operators.</a:t>
            </a:r>
          </a:p>
          <a:p>
            <a:r>
              <a:rPr lang="en-US" altLang="en-US" dirty="0" smtClean="0">
                <a:latin typeface="Arial" panose="020B0604020202020204" pitchFamily="34" charset="0"/>
                <a:ea typeface="ＭＳ Ｐゴシック" panose="020B0600070205080204" pitchFamily="34" charset="-128"/>
                <a:cs typeface="Arial" panose="020B0604020202020204" pitchFamily="34" charset="0"/>
              </a:rPr>
              <a:t> </a:t>
            </a:r>
          </a:p>
        </p:txBody>
      </p:sp>
      <p:sp>
        <p:nvSpPr>
          <p:cNvPr id="737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fld id="{D1344831-CA04-4A21-8F6E-76691B4FA558}" type="slidenum">
              <a:rPr lang="en-US" altLang="en-US" b="0" smtClean="0"/>
              <a:pPr/>
              <a:t>35</a:t>
            </a:fld>
            <a:endParaRPr lang="en-US" altLang="en-US" b="0" smtClean="0"/>
          </a:p>
        </p:txBody>
      </p:sp>
    </p:spTree>
    <p:extLst>
      <p:ext uri="{BB962C8B-B14F-4D97-AF65-F5344CB8AC3E}">
        <p14:creationId xmlns:p14="http://schemas.microsoft.com/office/powerpoint/2010/main" val="100909017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a:xfrm>
            <a:off x="809625" y="685800"/>
            <a:ext cx="5238750" cy="3429000"/>
          </a:xfrm>
          <a:ln/>
        </p:spPr>
      </p:sp>
      <p:sp>
        <p:nvSpPr>
          <p:cNvPr id="122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Arial" panose="020B0604020202020204" pitchFamily="34" charset="0"/>
                <a:cs typeface="Arial" panose="020B0604020202020204" pitchFamily="34" charset="0"/>
              </a:rPr>
              <a:t>.</a:t>
            </a:r>
          </a:p>
        </p:txBody>
      </p:sp>
      <p:sp>
        <p:nvSpPr>
          <p:cNvPr id="122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32953423-402F-4079-AD32-73A618058494}" type="slidenum">
              <a:rPr lang="en-US" altLang="en-US" smtClean="0"/>
              <a:pPr>
                <a:spcBef>
                  <a:spcPct val="0"/>
                </a:spcBef>
              </a:pPr>
              <a:t>36</a:t>
            </a:fld>
            <a:endParaRPr lang="en-US" altLang="en-US" smtClean="0"/>
          </a:p>
        </p:txBody>
      </p:sp>
    </p:spTree>
    <p:extLst>
      <p:ext uri="{BB962C8B-B14F-4D97-AF65-F5344CB8AC3E}">
        <p14:creationId xmlns:p14="http://schemas.microsoft.com/office/powerpoint/2010/main" val="175231285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a:xfrm>
            <a:off x="809625" y="685800"/>
            <a:ext cx="5238750" cy="3429000"/>
          </a:xfrm>
          <a:ln/>
        </p:spPr>
      </p:sp>
      <p:sp>
        <p:nvSpPr>
          <p:cNvPr id="788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Arial" panose="020B0604020202020204" pitchFamily="34" charset="0"/>
                <a:ea typeface="ＭＳ Ｐゴシック" panose="020B0600070205080204" pitchFamily="34" charset="-128"/>
                <a:cs typeface="Arial" panose="020B0604020202020204" pitchFamily="34" charset="0"/>
              </a:rPr>
              <a:t>Emergency stops, or E-stops, are used to immediately stop machine operations in the event of an emergency. </a:t>
            </a:r>
          </a:p>
          <a:p>
            <a:r>
              <a:rPr lang="en-US" altLang="en-US" dirty="0" smtClean="0">
                <a:latin typeface="Arial" panose="020B0604020202020204" pitchFamily="34" charset="0"/>
                <a:ea typeface="ＭＳ Ｐゴシック" panose="020B0600070205080204" pitchFamily="34" charset="-128"/>
                <a:cs typeface="Arial" panose="020B0604020202020204" pitchFamily="34" charset="0"/>
              </a:rPr>
              <a:t> </a:t>
            </a:r>
          </a:p>
          <a:p>
            <a:r>
              <a:rPr lang="en-US" altLang="en-US" dirty="0" smtClean="0">
                <a:latin typeface="Arial" panose="020B0604020202020204" pitchFamily="34" charset="0"/>
                <a:ea typeface="ＭＳ Ｐゴシック" panose="020B0600070205080204" pitchFamily="34" charset="-128"/>
                <a:cs typeface="Arial" panose="020B0604020202020204" pitchFamily="34" charset="0"/>
              </a:rPr>
              <a:t>These must be accessible from the point of operation and also from any location where an operator might need to shut the machine down in an emergency, such as next to the conveyor belt.</a:t>
            </a:r>
          </a:p>
          <a:p>
            <a:r>
              <a:rPr lang="en-US" altLang="en-US" dirty="0" smtClean="0">
                <a:latin typeface="Arial" panose="020B0604020202020204" pitchFamily="34" charset="0"/>
                <a:ea typeface="ＭＳ Ｐゴシック" panose="020B0600070205080204" pitchFamily="34" charset="-128"/>
                <a:cs typeface="Arial" panose="020B0604020202020204" pitchFamily="34" charset="0"/>
              </a:rPr>
              <a:t> </a:t>
            </a:r>
          </a:p>
          <a:p>
            <a:r>
              <a:rPr lang="en-US" altLang="en-US" dirty="0" smtClean="0">
                <a:latin typeface="Arial" panose="020B0604020202020204" pitchFamily="34" charset="0"/>
                <a:ea typeface="ＭＳ Ｐゴシック" panose="020B0600070205080204" pitchFamily="34" charset="-128"/>
                <a:cs typeface="Arial" panose="020B0604020202020204" pitchFamily="34" charset="0"/>
              </a:rPr>
              <a:t> </a:t>
            </a:r>
          </a:p>
        </p:txBody>
      </p:sp>
      <p:sp>
        <p:nvSpPr>
          <p:cNvPr id="788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fld id="{16E3CCE2-7553-487A-ACC9-1BD0BD012748}" type="slidenum">
              <a:rPr lang="en-US" altLang="en-US" b="0" smtClean="0"/>
              <a:pPr/>
              <a:t>37</a:t>
            </a:fld>
            <a:endParaRPr lang="en-US" altLang="en-US" b="0" smtClean="0"/>
          </a:p>
        </p:txBody>
      </p:sp>
    </p:spTree>
    <p:extLst>
      <p:ext uri="{BB962C8B-B14F-4D97-AF65-F5344CB8AC3E}">
        <p14:creationId xmlns:p14="http://schemas.microsoft.com/office/powerpoint/2010/main" val="83994688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a:xfrm>
            <a:off x="809625" y="685800"/>
            <a:ext cx="5238750" cy="3429000"/>
          </a:xfrm>
          <a:ln/>
        </p:spPr>
      </p:sp>
      <p:sp>
        <p:nvSpPr>
          <p:cNvPr id="808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Arial" panose="020B0604020202020204" pitchFamily="34" charset="0"/>
                <a:ea typeface="ＭＳ Ｐゴシック" panose="020B0600070205080204" pitchFamily="34" charset="-128"/>
                <a:cs typeface="Arial" panose="020B0604020202020204" pitchFamily="34" charset="0"/>
              </a:rPr>
              <a:t>Guardrails and similar barriers make workers aware of danger.</a:t>
            </a:r>
          </a:p>
          <a:p>
            <a:r>
              <a:rPr lang="en-US" altLang="en-US" dirty="0" smtClean="0">
                <a:latin typeface="Arial" panose="020B0604020202020204" pitchFamily="34" charset="0"/>
                <a:ea typeface="ＭＳ Ｐゴシック" panose="020B0600070205080204" pitchFamily="34" charset="-128"/>
                <a:cs typeface="Arial" panose="020B0604020202020204" pitchFamily="34" charset="0"/>
              </a:rPr>
              <a:t> </a:t>
            </a:r>
          </a:p>
          <a:p>
            <a:r>
              <a:rPr lang="en-US" altLang="en-US" dirty="0" smtClean="0">
                <a:latin typeface="Arial" panose="020B0604020202020204" pitchFamily="34" charset="0"/>
                <a:ea typeface="ＭＳ Ｐゴシック" panose="020B0600070205080204" pitchFamily="34" charset="-128"/>
                <a:cs typeface="Arial" panose="020B0604020202020204" pitchFamily="34" charset="0"/>
              </a:rPr>
              <a:t>Training and observation of personnel are required to assure that barriers are understood and complied with.</a:t>
            </a:r>
          </a:p>
          <a:p>
            <a:r>
              <a:rPr lang="en-US" altLang="en-US" dirty="0" smtClean="0">
                <a:latin typeface="Arial" panose="020B0604020202020204" pitchFamily="34" charset="0"/>
                <a:ea typeface="ＭＳ Ｐゴシック" panose="020B0600070205080204" pitchFamily="34" charset="-128"/>
                <a:cs typeface="Arial" panose="020B0604020202020204" pitchFamily="34" charset="0"/>
              </a:rPr>
              <a:t> </a:t>
            </a:r>
          </a:p>
          <a:p>
            <a:r>
              <a:rPr lang="en-US" altLang="en-US" dirty="0" smtClean="0">
                <a:latin typeface="Arial" panose="020B0604020202020204" pitchFamily="34" charset="0"/>
                <a:ea typeface="ＭＳ Ｐゴシック" panose="020B0600070205080204" pitchFamily="34" charset="-128"/>
                <a:cs typeface="Arial" panose="020B0604020202020204" pitchFamily="34" charset="0"/>
              </a:rPr>
              <a:t>This type of control may not meet regulatory requirements and should not be relied on exclusively. </a:t>
            </a:r>
          </a:p>
          <a:p>
            <a:r>
              <a:rPr lang="en-US" altLang="en-US" dirty="0" smtClean="0">
                <a:latin typeface="Arial" panose="020B0604020202020204" pitchFamily="34" charset="0"/>
                <a:ea typeface="ＭＳ Ｐゴシック" panose="020B0600070205080204" pitchFamily="34" charset="-128"/>
                <a:cs typeface="Arial" panose="020B0604020202020204" pitchFamily="34" charset="0"/>
              </a:rPr>
              <a:t> </a:t>
            </a:r>
          </a:p>
        </p:txBody>
      </p:sp>
      <p:sp>
        <p:nvSpPr>
          <p:cNvPr id="809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fld id="{852B85DD-7C4B-4CAD-8CD0-A8CAF63C6874}" type="slidenum">
              <a:rPr lang="en-US" altLang="en-US" b="0" smtClean="0"/>
              <a:pPr/>
              <a:t>38</a:t>
            </a:fld>
            <a:endParaRPr lang="en-US" altLang="en-US" b="0" smtClean="0"/>
          </a:p>
        </p:txBody>
      </p:sp>
    </p:spTree>
    <p:extLst>
      <p:ext uri="{BB962C8B-B14F-4D97-AF65-F5344CB8AC3E}">
        <p14:creationId xmlns:p14="http://schemas.microsoft.com/office/powerpoint/2010/main" val="37026042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a:xfrm>
            <a:off x="809625" y="685800"/>
            <a:ext cx="5238750" cy="3429000"/>
          </a:xfrm>
          <a:ln/>
        </p:spPr>
      </p:sp>
      <p:sp>
        <p:nvSpPr>
          <p:cNvPr id="829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Arial" panose="020B0604020202020204" pitchFamily="34" charset="0"/>
                <a:ea typeface="ＭＳ Ｐゴシック" panose="020B0600070205080204" pitchFamily="34" charset="-128"/>
                <a:cs typeface="Arial" panose="020B0604020202020204" pitchFamily="34" charset="0"/>
              </a:rPr>
              <a:t>Use signage in conjunction with barriers to alert workers and others of hazardous areas.</a:t>
            </a:r>
          </a:p>
          <a:p>
            <a:r>
              <a:rPr lang="en-US" altLang="en-US" dirty="0" smtClean="0">
                <a:latin typeface="Arial" panose="020B0604020202020204" pitchFamily="34" charset="0"/>
                <a:ea typeface="ＭＳ Ｐゴシック" panose="020B0600070205080204" pitchFamily="34" charset="-128"/>
                <a:cs typeface="Arial" panose="020B0604020202020204" pitchFamily="34" charset="0"/>
              </a:rPr>
              <a:t> </a:t>
            </a:r>
          </a:p>
          <a:p>
            <a:r>
              <a:rPr lang="en-US" altLang="en-US" dirty="0" smtClean="0">
                <a:latin typeface="Arial" panose="020B0604020202020204" pitchFamily="34" charset="0"/>
                <a:ea typeface="ＭＳ Ｐゴシック" panose="020B0600070205080204" pitchFamily="34" charset="-128"/>
                <a:cs typeface="Arial" panose="020B0604020202020204" pitchFamily="34" charset="0"/>
              </a:rPr>
              <a:t>“Danger” indicates an immediate hazard.</a:t>
            </a:r>
          </a:p>
          <a:p>
            <a:r>
              <a:rPr lang="en-US" altLang="en-US" dirty="0" smtClean="0">
                <a:latin typeface="Arial" panose="020B0604020202020204" pitchFamily="34" charset="0"/>
                <a:ea typeface="ＭＳ Ｐゴシック" panose="020B0600070205080204" pitchFamily="34" charset="-128"/>
                <a:cs typeface="Arial" panose="020B0604020202020204" pitchFamily="34" charset="0"/>
              </a:rPr>
              <a:t> </a:t>
            </a:r>
          </a:p>
          <a:p>
            <a:r>
              <a:rPr lang="en-US" altLang="en-US" dirty="0" smtClean="0">
                <a:latin typeface="Arial" panose="020B0604020202020204" pitchFamily="34" charset="0"/>
                <a:ea typeface="ＭＳ Ｐゴシック" panose="020B0600070205080204" pitchFamily="34" charset="-128"/>
                <a:cs typeface="Arial" panose="020B0604020202020204" pitchFamily="34" charset="0"/>
              </a:rPr>
              <a:t>“Caution” indicates a potential hazard or warns against an unsafe practice.</a:t>
            </a:r>
          </a:p>
          <a:p>
            <a:r>
              <a:rPr lang="en-US" altLang="en-US" dirty="0" smtClean="0">
                <a:latin typeface="Arial" panose="020B0604020202020204" pitchFamily="34" charset="0"/>
                <a:ea typeface="ＭＳ Ｐゴシック" panose="020B0600070205080204" pitchFamily="34" charset="-128"/>
                <a:cs typeface="Arial" panose="020B0604020202020204" pitchFamily="34" charset="0"/>
              </a:rPr>
              <a:t> </a:t>
            </a:r>
          </a:p>
        </p:txBody>
      </p:sp>
      <p:sp>
        <p:nvSpPr>
          <p:cNvPr id="829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fld id="{BE6D6A62-E392-4DF7-AC26-C6B70F8A3A4C}" type="slidenum">
              <a:rPr lang="en-US" altLang="en-US" b="0" smtClean="0"/>
              <a:pPr/>
              <a:t>39</a:t>
            </a:fld>
            <a:endParaRPr lang="en-US" altLang="en-US" b="0" smtClean="0"/>
          </a:p>
        </p:txBody>
      </p:sp>
    </p:spTree>
    <p:extLst>
      <p:ext uri="{BB962C8B-B14F-4D97-AF65-F5344CB8AC3E}">
        <p14:creationId xmlns:p14="http://schemas.microsoft.com/office/powerpoint/2010/main" val="3838997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a:xfrm>
            <a:off x="809625" y="685800"/>
            <a:ext cx="5238750" cy="3429000"/>
          </a:xfrm>
          <a:ln/>
        </p:spPr>
      </p:sp>
      <p:sp>
        <p:nvSpPr>
          <p:cNvPr id="153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Arial" panose="020B0604020202020204" pitchFamily="34" charset="0"/>
                <a:ea typeface="ＭＳ Ｐゴシック" panose="020B0600070205080204" pitchFamily="34" charset="-128"/>
                <a:cs typeface="Arial" panose="020B0604020202020204" pitchFamily="34" charset="0"/>
              </a:rPr>
              <a:t>Machine guards are essential in order to protect machine operators from </a:t>
            </a:r>
            <a:r>
              <a:rPr lang="en-US" altLang="en-US" smtClean="0">
                <a:latin typeface="Arial" panose="020B0604020202020204" pitchFamily="34" charset="0"/>
                <a:ea typeface="ＭＳ Ｐゴシック" panose="020B0600070205080204" pitchFamily="34" charset="-128"/>
                <a:cs typeface="Arial" panose="020B0604020202020204" pitchFamily="34" charset="0"/>
              </a:rPr>
              <a:t>injury.</a:t>
            </a:r>
          </a:p>
          <a:p>
            <a:endParaRPr lang="en-US" altLang="en-US" dirty="0" smtClean="0">
              <a:latin typeface="Arial" panose="020B0604020202020204" pitchFamily="34" charset="0"/>
              <a:ea typeface="ＭＳ Ｐゴシック" panose="020B0600070205080204" pitchFamily="34" charset="-128"/>
              <a:cs typeface="Arial" panose="020B0604020202020204" pitchFamily="34" charset="0"/>
            </a:endParaRPr>
          </a:p>
          <a:p>
            <a:r>
              <a:rPr lang="en-US" altLang="en-US" dirty="0" smtClean="0">
                <a:latin typeface="Arial" panose="020B0604020202020204" pitchFamily="34" charset="0"/>
                <a:ea typeface="ＭＳ Ｐゴシック" panose="020B0600070205080204" pitchFamily="34" charset="-128"/>
                <a:cs typeface="Arial" panose="020B0604020202020204" pitchFamily="34" charset="0"/>
              </a:rPr>
              <a:t>Almost every kind of machine, from office equipment to construction site tools, requires safeguards. </a:t>
            </a:r>
            <a:r>
              <a:rPr lang="en-US" altLang="en-US" smtClean="0">
                <a:latin typeface="Arial" panose="020B0604020202020204" pitchFamily="34" charset="0"/>
                <a:ea typeface="ＭＳ Ｐゴシック" panose="020B0600070205080204" pitchFamily="34" charset="-128"/>
                <a:cs typeface="Arial" panose="020B0604020202020204" pitchFamily="34" charset="0"/>
              </a:rPr>
              <a:t> </a:t>
            </a:r>
          </a:p>
          <a:p>
            <a:endParaRPr lang="en-US" altLang="en-US" dirty="0" smtClean="0">
              <a:latin typeface="Arial" panose="020B0604020202020204" pitchFamily="34" charset="0"/>
              <a:ea typeface="ＭＳ Ｐゴシック" panose="020B0600070205080204" pitchFamily="34" charset="-128"/>
              <a:cs typeface="Arial" panose="020B0604020202020204" pitchFamily="34" charset="0"/>
            </a:endParaRPr>
          </a:p>
          <a:p>
            <a:r>
              <a:rPr lang="en-US" altLang="en-US" b="0" dirty="0" smtClean="0">
                <a:solidFill>
                  <a:srgbClr val="FF0000"/>
                </a:solidFill>
                <a:latin typeface="Arial" panose="020B0604020202020204" pitchFamily="34" charset="0"/>
                <a:ea typeface="ＭＳ Ｐゴシック" panose="020B0600070205080204" pitchFamily="34" charset="-128"/>
                <a:cs typeface="Arial" panose="020B0604020202020204" pitchFamily="34" charset="0"/>
              </a:rPr>
              <a:t>During recent years, machine guarding has been one of the most frequently issued OSHA citations.</a:t>
            </a:r>
          </a:p>
        </p:txBody>
      </p:sp>
      <p:sp>
        <p:nvSpPr>
          <p:cNvPr id="153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fld id="{B30B1BE7-BEBA-4A13-8F9A-6301290EF957}" type="slidenum">
              <a:rPr lang="en-US" altLang="en-US" b="0" smtClean="0"/>
              <a:pPr/>
              <a:t>4</a:t>
            </a:fld>
            <a:endParaRPr lang="en-US" altLang="en-US" b="0" smtClean="0"/>
          </a:p>
        </p:txBody>
      </p:sp>
    </p:spTree>
    <p:extLst>
      <p:ext uri="{BB962C8B-B14F-4D97-AF65-F5344CB8AC3E}">
        <p14:creationId xmlns:p14="http://schemas.microsoft.com/office/powerpoint/2010/main" val="332171728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a:xfrm>
            <a:off x="809625" y="685800"/>
            <a:ext cx="5238750" cy="3429000"/>
          </a:xfrm>
          <a:ln/>
        </p:spPr>
      </p:sp>
      <p:sp>
        <p:nvSpPr>
          <p:cNvPr id="870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Arial" panose="020B0604020202020204" pitchFamily="34" charset="0"/>
                <a:ea typeface="ＭＳ Ｐゴシック" panose="020B0600070205080204" pitchFamily="34" charset="-128"/>
                <a:cs typeface="Arial" panose="020B0604020202020204" pitchFamily="34" charset="0"/>
              </a:rPr>
              <a:t>Safe operating practices are </a:t>
            </a:r>
            <a:r>
              <a:rPr lang="en-US" altLang="en-US" b="0" dirty="0" smtClean="0">
                <a:latin typeface="Arial" panose="020B0604020202020204" pitchFamily="34" charset="0"/>
                <a:ea typeface="ＭＳ Ｐゴシック" panose="020B0600070205080204" pitchFamily="34" charset="-128"/>
                <a:cs typeface="Arial" panose="020B0604020202020204" pitchFamily="34" charset="0"/>
              </a:rPr>
              <a:t>an essential part of </a:t>
            </a:r>
            <a:r>
              <a:rPr lang="en-US" altLang="en-US" b="0" dirty="0" smtClean="0">
                <a:solidFill>
                  <a:srgbClr val="FF0000"/>
                </a:solidFill>
                <a:latin typeface="Arial" panose="020B0604020202020204" pitchFamily="34" charset="0"/>
                <a:ea typeface="ＭＳ Ｐゴシック" panose="020B0600070205080204" pitchFamily="34" charset="-128"/>
                <a:cs typeface="Arial" panose="020B0604020202020204" pitchFamily="34" charset="0"/>
              </a:rPr>
              <a:t>controlling</a:t>
            </a:r>
            <a:r>
              <a:rPr lang="en-US" altLang="en-US" b="0" baseline="0" dirty="0" smtClean="0">
                <a:solidFill>
                  <a:srgbClr val="FF0000"/>
                </a:solidFill>
                <a:latin typeface="Arial" panose="020B0604020202020204" pitchFamily="34" charset="0"/>
                <a:ea typeface="ＭＳ Ｐゴシック" panose="020B0600070205080204" pitchFamily="34" charset="-128"/>
                <a:cs typeface="Arial" panose="020B0604020202020204" pitchFamily="34" charset="0"/>
              </a:rPr>
              <a:t> </a:t>
            </a:r>
            <a:r>
              <a:rPr lang="en-US" altLang="en-US" b="0" dirty="0" smtClean="0">
                <a:solidFill>
                  <a:srgbClr val="FF0000"/>
                </a:solidFill>
                <a:latin typeface="Arial" panose="020B0604020202020204" pitchFamily="34" charset="0"/>
                <a:ea typeface="ＭＳ Ｐゴシック" panose="020B0600070205080204" pitchFamily="34" charset="-128"/>
                <a:cs typeface="Arial" panose="020B0604020202020204" pitchFamily="34" charset="0"/>
              </a:rPr>
              <a:t>machinery</a:t>
            </a:r>
            <a:r>
              <a:rPr lang="en-US" altLang="en-US" b="0" baseline="0" dirty="0" smtClean="0">
                <a:solidFill>
                  <a:srgbClr val="FF0000"/>
                </a:solidFill>
                <a:latin typeface="Arial" panose="020B0604020202020204" pitchFamily="34" charset="0"/>
                <a:ea typeface="ＭＳ Ｐゴシック" panose="020B0600070205080204" pitchFamily="34" charset="-128"/>
                <a:cs typeface="Arial" panose="020B0604020202020204" pitchFamily="34" charset="0"/>
              </a:rPr>
              <a:t> hazards</a:t>
            </a:r>
            <a:r>
              <a:rPr lang="en-US" altLang="en-US" b="0" smtClean="0">
                <a:solidFill>
                  <a:srgbClr val="FF0000"/>
                </a:solidFill>
                <a:latin typeface="Arial" panose="020B0604020202020204" pitchFamily="34" charset="0"/>
                <a:ea typeface="ＭＳ Ｐゴシック" panose="020B0600070205080204" pitchFamily="34" charset="-128"/>
                <a:cs typeface="Arial" panose="020B0604020202020204" pitchFamily="34" charset="0"/>
              </a:rPr>
              <a:t>. </a:t>
            </a:r>
            <a:r>
              <a:rPr lang="en-US" altLang="en-US" b="0" smtClean="0">
                <a:latin typeface="Arial" panose="020B0604020202020204" pitchFamily="34" charset="0"/>
                <a:ea typeface="ＭＳ Ｐゴシック" panose="020B0600070205080204" pitchFamily="34" charset="-128"/>
                <a:cs typeface="Arial" panose="020B0604020202020204" pitchFamily="34" charset="0"/>
              </a:rPr>
              <a:t>Only </a:t>
            </a:r>
            <a:r>
              <a:rPr lang="en-US" altLang="en-US" b="0" dirty="0" smtClean="0">
                <a:latin typeface="Arial" panose="020B0604020202020204" pitchFamily="34" charset="0"/>
                <a:ea typeface="ＭＳ Ｐゴシック" panose="020B0600070205080204" pitchFamily="34" charset="-128"/>
                <a:cs typeface="Arial" panose="020B0604020202020204" pitchFamily="34" charset="0"/>
              </a:rPr>
              <a:t>trained and authorized personnel may operate</a:t>
            </a:r>
            <a:r>
              <a:rPr lang="en-US" altLang="en-US" b="0" baseline="0" dirty="0" smtClean="0">
                <a:latin typeface="Arial" panose="020B0604020202020204" pitchFamily="34" charset="0"/>
                <a:ea typeface="ＭＳ Ｐゴシック" panose="020B0600070205080204" pitchFamily="34" charset="-128"/>
                <a:cs typeface="Arial" panose="020B0604020202020204" pitchFamily="34" charset="0"/>
              </a:rPr>
              <a:t> machinery</a:t>
            </a:r>
            <a:r>
              <a:rPr lang="en-US" altLang="en-US" b="0" dirty="0" smtClean="0">
                <a:latin typeface="Arial" panose="020B0604020202020204" pitchFamily="34" charset="0"/>
                <a:ea typeface="ＭＳ Ｐゴシック" panose="020B0600070205080204" pitchFamily="34" charset="-128"/>
                <a:cs typeface="Arial" panose="020B0604020202020204" pitchFamily="34" charset="0"/>
              </a:rPr>
              <a:t>. </a:t>
            </a:r>
          </a:p>
          <a:p>
            <a:endParaRPr lang="en-US" altLang="en-US" b="0" dirty="0" smtClean="0">
              <a:latin typeface="Arial" panose="020B0604020202020204" pitchFamily="34" charset="0"/>
              <a:ea typeface="ＭＳ Ｐゴシック" panose="020B0600070205080204" pitchFamily="34" charset="-128"/>
              <a:cs typeface="Arial" panose="020B0604020202020204" pitchFamily="34" charset="0"/>
            </a:endParaRPr>
          </a:p>
          <a:p>
            <a:r>
              <a:rPr lang="en-US" altLang="en-US" b="0" smtClean="0">
                <a:latin typeface="Arial" panose="020B0604020202020204" pitchFamily="34" charset="0"/>
                <a:ea typeface="ＭＳ Ｐゴシック" panose="020B0600070205080204" pitchFamily="34" charset="-128"/>
                <a:cs typeface="Arial" panose="020B0604020202020204" pitchFamily="34" charset="0"/>
              </a:rPr>
              <a:t>Train</a:t>
            </a:r>
            <a:r>
              <a:rPr lang="en-US" altLang="en-US" b="0" baseline="0" smtClean="0">
                <a:latin typeface="Arial" panose="020B0604020202020204" pitchFamily="34" charset="0"/>
                <a:ea typeface="ＭＳ Ｐゴシック" panose="020B0600070205080204" pitchFamily="34" charset="-128"/>
                <a:cs typeface="Arial" panose="020B0604020202020204" pitchFamily="34" charset="0"/>
              </a:rPr>
              <a:t> </a:t>
            </a:r>
            <a:r>
              <a:rPr lang="en-US" altLang="en-US" b="0" baseline="0" dirty="0" smtClean="0">
                <a:latin typeface="Arial" panose="020B0604020202020204" pitchFamily="34" charset="0"/>
                <a:ea typeface="ＭＳ Ｐゴシック" panose="020B0600070205080204" pitchFamily="34" charset="-128"/>
                <a:cs typeface="Arial" panose="020B0604020202020204" pitchFamily="34" charset="0"/>
              </a:rPr>
              <a:t>employees to do the following:</a:t>
            </a:r>
            <a:endParaRPr lang="en-US" altLang="en-US" b="0" dirty="0" smtClean="0">
              <a:latin typeface="Arial" panose="020B0604020202020204" pitchFamily="34" charset="0"/>
              <a:ea typeface="ＭＳ Ｐゴシック" panose="020B0600070205080204" pitchFamily="34" charset="-128"/>
              <a:cs typeface="Arial" panose="020B0604020202020204" pitchFamily="34" charset="0"/>
            </a:endParaRPr>
          </a:p>
          <a:p>
            <a:pPr marL="285750" indent="-285750">
              <a:buFont typeface="Arial" panose="020B0604020202020204" pitchFamily="34" charset="0"/>
              <a:buChar char="•"/>
            </a:pPr>
            <a:r>
              <a:rPr lang="en-US" altLang="en-US" b="0" smtClean="0">
                <a:latin typeface="Arial" panose="020B0604020202020204" pitchFamily="34" charset="0"/>
                <a:ea typeface="ＭＳ Ｐゴシック" panose="020B0600070205080204" pitchFamily="34" charset="-128"/>
                <a:cs typeface="Arial" panose="020B0604020202020204" pitchFamily="34" charset="0"/>
              </a:rPr>
              <a:t>Follow </a:t>
            </a:r>
            <a:r>
              <a:rPr lang="en-US" altLang="en-US" b="0" dirty="0" smtClean="0">
                <a:latin typeface="Arial" panose="020B0604020202020204" pitchFamily="34" charset="0"/>
                <a:ea typeface="ＭＳ Ｐゴシック" panose="020B0600070205080204" pitchFamily="34" charset="-128"/>
                <a:cs typeface="Arial" panose="020B0604020202020204" pitchFamily="34" charset="0"/>
              </a:rPr>
              <a:t>all lockout/</a:t>
            </a:r>
            <a:r>
              <a:rPr lang="en-US" altLang="en-US" b="0" dirty="0" err="1" smtClean="0">
                <a:latin typeface="Arial" panose="020B0604020202020204" pitchFamily="34" charset="0"/>
                <a:ea typeface="ＭＳ Ｐゴシック" panose="020B0600070205080204" pitchFamily="34" charset="-128"/>
                <a:cs typeface="Arial" panose="020B0604020202020204" pitchFamily="34" charset="0"/>
              </a:rPr>
              <a:t>tagout</a:t>
            </a:r>
            <a:r>
              <a:rPr lang="en-US" altLang="en-US" b="0" dirty="0" smtClean="0">
                <a:latin typeface="Arial" panose="020B0604020202020204" pitchFamily="34" charset="0"/>
                <a:ea typeface="ＭＳ Ｐゴシック" panose="020B0600070205080204" pitchFamily="34" charset="-128"/>
                <a:cs typeface="Arial" panose="020B0604020202020204" pitchFamily="34" charset="0"/>
              </a:rPr>
              <a:t> requirements for service work or to free jams</a:t>
            </a:r>
            <a:r>
              <a:rPr lang="en-US" altLang="en-US" b="0" smtClean="0">
                <a:latin typeface="Arial" panose="020B0604020202020204" pitchFamily="34" charset="0"/>
                <a:ea typeface="ＭＳ Ｐゴシック" panose="020B0600070205080204" pitchFamily="34" charset="-128"/>
                <a:cs typeface="Arial" panose="020B0604020202020204" pitchFamily="34" charset="0"/>
              </a:rPr>
              <a:t>, and </a:t>
            </a:r>
            <a:r>
              <a:rPr lang="en-US" altLang="en-US" b="0" dirty="0" smtClean="0">
                <a:latin typeface="Arial" panose="020B0604020202020204" pitchFamily="34" charset="0"/>
                <a:ea typeface="ＭＳ Ｐゴシック" panose="020B0600070205080204" pitchFamily="34" charset="-128"/>
                <a:cs typeface="Arial" panose="020B0604020202020204" pitchFamily="34" charset="0"/>
              </a:rPr>
              <a:t>report all unsafe practices to </a:t>
            </a:r>
            <a:r>
              <a:rPr lang="en-US" altLang="en-US" b="0" smtClean="0">
                <a:latin typeface="Arial" panose="020B0604020202020204" pitchFamily="34" charset="0"/>
                <a:ea typeface="ＭＳ Ｐゴシック" panose="020B0600070205080204" pitchFamily="34" charset="-128"/>
                <a:cs typeface="Arial" panose="020B0604020202020204" pitchFamily="34" charset="0"/>
              </a:rPr>
              <a:t>the supervisor.</a:t>
            </a:r>
          </a:p>
          <a:p>
            <a:pPr marL="285750" indent="-285750">
              <a:buFont typeface="Arial" panose="020B0604020202020204" pitchFamily="34" charset="0"/>
              <a:buChar char="•"/>
            </a:pPr>
            <a:r>
              <a:rPr lang="en-US" altLang="en-US" b="0" smtClean="0">
                <a:latin typeface="Arial" panose="020B0604020202020204" pitchFamily="34" charset="0"/>
                <a:ea typeface="ＭＳ Ｐゴシック" panose="020B0600070205080204" pitchFamily="34" charset="-128"/>
                <a:cs typeface="Arial" panose="020B0604020202020204" pitchFamily="34" charset="0"/>
              </a:rPr>
              <a:t>Operators </a:t>
            </a:r>
            <a:r>
              <a:rPr lang="en-US" altLang="en-US" b="0" dirty="0" smtClean="0">
                <a:latin typeface="Arial" panose="020B0604020202020204" pitchFamily="34" charset="0"/>
                <a:ea typeface="ＭＳ Ｐゴシック" panose="020B0600070205080204" pitchFamily="34" charset="-128"/>
                <a:cs typeface="Arial" panose="020B0604020202020204" pitchFamily="34" charset="0"/>
              </a:rPr>
              <a:t>must </a:t>
            </a:r>
            <a:r>
              <a:rPr lang="en-US" altLang="en-US" b="0" smtClean="0">
                <a:latin typeface="Arial" panose="020B0604020202020204" pitchFamily="34" charset="0"/>
                <a:ea typeface="ＭＳ Ｐゴシック" panose="020B0600070205080204" pitchFamily="34" charset="-128"/>
                <a:cs typeface="Arial" panose="020B0604020202020204" pitchFamily="34" charset="0"/>
              </a:rPr>
              <a:t>be familiar </a:t>
            </a:r>
            <a:r>
              <a:rPr lang="en-US" altLang="en-US" b="0" dirty="0" smtClean="0">
                <a:latin typeface="Arial" panose="020B0604020202020204" pitchFamily="34" charset="0"/>
                <a:ea typeface="ＭＳ Ｐゴシック" panose="020B0600070205080204" pitchFamily="34" charset="-128"/>
                <a:cs typeface="Arial" panose="020B0604020202020204" pitchFamily="34" charset="0"/>
              </a:rPr>
              <a:t>with the stop and start controls</a:t>
            </a:r>
            <a:r>
              <a:rPr lang="en-US" altLang="en-US" b="0" smtClean="0">
                <a:latin typeface="Arial" panose="020B0604020202020204" pitchFamily="34" charset="0"/>
                <a:ea typeface="ＭＳ Ｐゴシック" panose="020B0600070205080204" pitchFamily="34" charset="-128"/>
                <a:cs typeface="Arial" panose="020B0604020202020204" pitchFamily="34" charset="0"/>
              </a:rPr>
              <a:t>. </a:t>
            </a:r>
          </a:p>
          <a:p>
            <a:pPr marL="285750" indent="-285750">
              <a:buFont typeface="Arial" panose="020B0604020202020204" pitchFamily="34" charset="0"/>
              <a:buChar char="•"/>
            </a:pPr>
            <a:r>
              <a:rPr lang="en-US" altLang="en-US" b="0" smtClean="0">
                <a:latin typeface="Arial" panose="020B0604020202020204" pitchFamily="34" charset="0"/>
                <a:ea typeface="ＭＳ Ｐゴシック" panose="020B0600070205080204" pitchFamily="34" charset="-128"/>
                <a:cs typeface="Arial" panose="020B0604020202020204" pitchFamily="34" charset="0"/>
              </a:rPr>
              <a:t>Know </a:t>
            </a:r>
            <a:r>
              <a:rPr lang="en-US" altLang="en-US" b="0" dirty="0" smtClean="0">
                <a:latin typeface="Arial" panose="020B0604020202020204" pitchFamily="34" charset="0"/>
                <a:ea typeface="ＭＳ Ｐゴシック" panose="020B0600070205080204" pitchFamily="34" charset="-128"/>
                <a:cs typeface="Arial" panose="020B0604020202020204" pitchFamily="34" charset="0"/>
              </a:rPr>
              <a:t>their location and function. To assure that they are working correctly</a:t>
            </a:r>
            <a:r>
              <a:rPr lang="en-US" altLang="en-US" b="0" smtClean="0">
                <a:latin typeface="Arial" panose="020B0604020202020204" pitchFamily="34" charset="0"/>
                <a:ea typeface="ＭＳ Ｐゴシック" panose="020B0600070205080204" pitchFamily="34" charset="-128"/>
                <a:cs typeface="Arial" panose="020B0604020202020204" pitchFamily="34" charset="0"/>
              </a:rPr>
              <a:t>, test </a:t>
            </a:r>
            <a:r>
              <a:rPr lang="en-US" altLang="en-US" b="0" dirty="0" smtClean="0">
                <a:latin typeface="Arial" panose="020B0604020202020204" pitchFamily="34" charset="0"/>
                <a:ea typeface="ＭＳ Ｐゴシック" panose="020B0600070205080204" pitchFamily="34" charset="-128"/>
                <a:cs typeface="Arial" panose="020B0604020202020204" pitchFamily="34" charset="0"/>
              </a:rPr>
              <a:t>them before use</a:t>
            </a:r>
            <a:r>
              <a:rPr lang="en-US" altLang="en-US" b="0" smtClean="0">
                <a:latin typeface="Arial" panose="020B0604020202020204" pitchFamily="34" charset="0"/>
                <a:ea typeface="ＭＳ Ｐゴシック" panose="020B0600070205080204" pitchFamily="34" charset="-128"/>
                <a:cs typeface="Arial" panose="020B0604020202020204" pitchFamily="34" charset="0"/>
              </a:rPr>
              <a:t>. </a:t>
            </a:r>
          </a:p>
          <a:p>
            <a:pPr marL="285750" indent="-285750">
              <a:buFont typeface="Arial" panose="020B0604020202020204" pitchFamily="34" charset="0"/>
              <a:buChar char="•"/>
            </a:pPr>
            <a:r>
              <a:rPr lang="en-US" altLang="en-US" b="0" smtClean="0">
                <a:latin typeface="Arial" panose="020B0604020202020204" pitchFamily="34" charset="0"/>
                <a:ea typeface="ＭＳ Ｐゴシック" panose="020B0600070205080204" pitchFamily="34" charset="-128"/>
                <a:cs typeface="Arial" panose="020B0604020202020204" pitchFamily="34" charset="0"/>
              </a:rPr>
              <a:t>An </a:t>
            </a:r>
            <a:r>
              <a:rPr lang="en-US" altLang="en-US" b="0" dirty="0" smtClean="0">
                <a:latin typeface="Arial" panose="020B0604020202020204" pitchFamily="34" charset="0"/>
                <a:ea typeface="ＭＳ Ｐゴシック" panose="020B0600070205080204" pitchFamily="34" charset="-128"/>
                <a:cs typeface="Arial" panose="020B0604020202020204" pitchFamily="34" charset="0"/>
              </a:rPr>
              <a:t>alarm must sound prior to the start-up of conveyor systems</a:t>
            </a:r>
            <a:r>
              <a:rPr lang="en-US" altLang="en-US" b="0" smtClean="0">
                <a:latin typeface="Arial" panose="020B0604020202020204" pitchFamily="34" charset="0"/>
                <a:ea typeface="ＭＳ Ｐゴシック" panose="020B0600070205080204" pitchFamily="34" charset="-128"/>
                <a:cs typeface="Arial" panose="020B0604020202020204" pitchFamily="34" charset="0"/>
              </a:rPr>
              <a:t>. </a:t>
            </a:r>
          </a:p>
          <a:p>
            <a:pPr marL="285750" indent="-285750">
              <a:buFont typeface="Arial" panose="020B0604020202020204" pitchFamily="34" charset="0"/>
              <a:buChar char="•"/>
            </a:pPr>
            <a:r>
              <a:rPr lang="en-US" altLang="en-US" b="0" smtClean="0">
                <a:latin typeface="Arial" panose="020B0604020202020204" pitchFamily="34" charset="0"/>
                <a:ea typeface="ＭＳ Ｐゴシック" panose="020B0600070205080204" pitchFamily="34" charset="-128"/>
                <a:cs typeface="Arial" panose="020B0604020202020204" pitchFamily="34" charset="0"/>
              </a:rPr>
              <a:t>Controls </a:t>
            </a:r>
            <a:r>
              <a:rPr lang="en-US" altLang="en-US" b="0" dirty="0" smtClean="0">
                <a:latin typeface="Arial" panose="020B0604020202020204" pitchFamily="34" charset="0"/>
                <a:ea typeface="ＭＳ Ｐゴシック" panose="020B0600070205080204" pitchFamily="34" charset="-128"/>
                <a:cs typeface="Arial" panose="020B0604020202020204" pitchFamily="34" charset="0"/>
              </a:rPr>
              <a:t>must be kept free from obstructions. </a:t>
            </a:r>
          </a:p>
          <a:p>
            <a:r>
              <a:rPr lang="en-US" altLang="en-US" b="0" dirty="0" smtClean="0">
                <a:latin typeface="Arial" panose="020B0604020202020204" pitchFamily="34" charset="0"/>
                <a:ea typeface="ＭＳ Ｐゴシック" panose="020B0600070205080204" pitchFamily="34" charset="-128"/>
                <a:cs typeface="Arial" panose="020B0604020202020204" pitchFamily="34" charset="0"/>
              </a:rPr>
              <a:t> </a:t>
            </a:r>
          </a:p>
          <a:p>
            <a:r>
              <a:rPr lang="en-US" altLang="en-US" b="0" smtClean="0">
                <a:latin typeface="Arial" panose="020B0604020202020204" pitchFamily="34" charset="0"/>
                <a:ea typeface="ＭＳ Ｐゴシック" panose="020B0600070205080204" pitchFamily="34" charset="-128"/>
                <a:cs typeface="Arial" panose="020B0604020202020204" pitchFamily="34" charset="0"/>
              </a:rPr>
              <a:t>Before </a:t>
            </a:r>
            <a:r>
              <a:rPr lang="en-US" altLang="en-US" b="0" dirty="0" smtClean="0">
                <a:latin typeface="Arial" panose="020B0604020202020204" pitchFamily="34" charset="0"/>
                <a:ea typeface="ＭＳ Ｐゴシック" panose="020B0600070205080204" pitchFamily="34" charset="-128"/>
                <a:cs typeface="Arial" panose="020B0604020202020204" pitchFamily="34" charset="0"/>
              </a:rPr>
              <a:t>startup, all personnel </a:t>
            </a:r>
            <a:r>
              <a:rPr lang="en-US" altLang="en-US" b="0" smtClean="0">
                <a:latin typeface="Arial" panose="020B0604020202020204" pitchFamily="34" charset="0"/>
                <a:ea typeface="ＭＳ Ｐゴシック" panose="020B0600070205080204" pitchFamily="34" charset="-128"/>
                <a:cs typeface="Arial" panose="020B0604020202020204" pitchFamily="34" charset="0"/>
              </a:rPr>
              <a:t>must stay</a:t>
            </a:r>
            <a:r>
              <a:rPr lang="en-US" altLang="en-US" b="0" baseline="0" smtClean="0">
                <a:latin typeface="Arial" panose="020B0604020202020204" pitchFamily="34" charset="0"/>
                <a:ea typeface="ＭＳ Ｐゴシック" panose="020B0600070205080204" pitchFamily="34" charset="-128"/>
                <a:cs typeface="Arial" panose="020B0604020202020204" pitchFamily="34" charset="0"/>
              </a:rPr>
              <a:t> </a:t>
            </a:r>
            <a:r>
              <a:rPr lang="en-US" altLang="en-US" b="0" dirty="0" smtClean="0">
                <a:latin typeface="Arial" panose="020B0604020202020204" pitchFamily="34" charset="0"/>
                <a:ea typeface="ＭＳ Ｐゴシック" panose="020B0600070205080204" pitchFamily="34" charset="-128"/>
                <a:cs typeface="Arial" panose="020B0604020202020204" pitchFamily="34" charset="0"/>
              </a:rPr>
              <a:t>clear of the machine </a:t>
            </a:r>
            <a:r>
              <a:rPr lang="en-US" altLang="en-US" b="0" smtClean="0">
                <a:latin typeface="Arial" panose="020B0604020202020204" pitchFamily="34" charset="0"/>
                <a:ea typeface="ＭＳ Ｐゴシック" panose="020B0600070205080204" pitchFamily="34" charset="-128"/>
                <a:cs typeface="Arial" panose="020B0604020202020204" pitchFamily="34" charset="0"/>
              </a:rPr>
              <a:t>and keep </a:t>
            </a:r>
            <a:r>
              <a:rPr lang="en-US" altLang="en-US" b="0" dirty="0" smtClean="0">
                <a:latin typeface="Arial" panose="020B0604020202020204" pitchFamily="34" charset="0"/>
                <a:ea typeface="ＭＳ Ｐゴシック" panose="020B0600070205080204" pitchFamily="34" charset="-128"/>
                <a:cs typeface="Arial" panose="020B0604020202020204" pitchFamily="34" charset="0"/>
              </a:rPr>
              <a:t>the area clear of obstructions. </a:t>
            </a:r>
          </a:p>
          <a:p>
            <a:r>
              <a:rPr lang="en-US" altLang="en-US" b="0" dirty="0" smtClean="0">
                <a:latin typeface="Arial" panose="020B0604020202020204" pitchFamily="34" charset="0"/>
                <a:ea typeface="ＭＳ Ｐゴシック" panose="020B0600070205080204" pitchFamily="34" charset="-128"/>
                <a:cs typeface="Arial" panose="020B0604020202020204" pitchFamily="34" charset="0"/>
              </a:rPr>
              <a:t> </a:t>
            </a:r>
          </a:p>
        </p:txBody>
      </p:sp>
      <p:sp>
        <p:nvSpPr>
          <p:cNvPr id="870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fld id="{C3BD0240-8894-4E0B-A8C6-7953BD3B1E5E}" type="slidenum">
              <a:rPr lang="en-US" altLang="en-US" b="0" smtClean="0"/>
              <a:pPr/>
              <a:t>40</a:t>
            </a:fld>
            <a:endParaRPr lang="en-US" altLang="en-US" b="0" smtClean="0"/>
          </a:p>
        </p:txBody>
      </p:sp>
    </p:spTree>
    <p:extLst>
      <p:ext uri="{BB962C8B-B14F-4D97-AF65-F5344CB8AC3E}">
        <p14:creationId xmlns:p14="http://schemas.microsoft.com/office/powerpoint/2010/main" val="75911299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a:xfrm>
            <a:off x="809625" y="685800"/>
            <a:ext cx="5238750" cy="3429000"/>
          </a:xfrm>
          <a:ln/>
        </p:spPr>
      </p:sp>
      <p:sp>
        <p:nvSpPr>
          <p:cNvPr id="440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spcAft>
                <a:spcPts val="1000"/>
              </a:spcAft>
              <a:buNone/>
            </a:pPr>
            <a:r>
              <a:rPr lang="en-US" sz="1200" b="0" dirty="0" smtClean="0">
                <a:solidFill>
                  <a:srgbClr val="3D3D3D"/>
                </a:solidFill>
                <a:latin typeface="Tahoma" panose="020B0604030504040204" pitchFamily="34" charset="0"/>
                <a:ea typeface="Tahoma" panose="020B0604030504040204" pitchFamily="34" charset="0"/>
                <a:cs typeface="Tahoma" panose="020B0604030504040204" pitchFamily="34" charset="0"/>
              </a:rPr>
              <a:t>Train employees to dress appropriately.</a:t>
            </a:r>
            <a:r>
              <a:rPr lang="en-US" sz="1200" b="0" baseline="0" dirty="0" smtClean="0">
                <a:solidFill>
                  <a:srgbClr val="3D3D3D"/>
                </a:solidFill>
                <a:latin typeface="Tahoma" panose="020B0604030504040204" pitchFamily="34" charset="0"/>
                <a:ea typeface="Tahoma" panose="020B0604030504040204" pitchFamily="34" charset="0"/>
                <a:cs typeface="Tahoma" panose="020B0604030504040204" pitchFamily="34" charset="0"/>
              </a:rPr>
              <a:t> </a:t>
            </a:r>
          </a:p>
          <a:p>
            <a:pPr marL="0" indent="0">
              <a:spcAft>
                <a:spcPts val="1000"/>
              </a:spcAft>
              <a:buNone/>
            </a:pPr>
            <a:endParaRPr lang="en-US" sz="1200" b="0" baseline="0" dirty="0" smtClean="0">
              <a:solidFill>
                <a:srgbClr val="3D3D3D"/>
              </a:solidFill>
              <a:latin typeface="Tahoma" panose="020B0604030504040204" pitchFamily="34" charset="0"/>
              <a:ea typeface="Tahoma" panose="020B0604030504040204" pitchFamily="34" charset="0"/>
              <a:cs typeface="Tahoma" panose="020B0604030504040204" pitchFamily="34" charset="0"/>
            </a:endParaRPr>
          </a:p>
          <a:p>
            <a:pPr marL="0" indent="0">
              <a:spcAft>
                <a:spcPts val="1000"/>
              </a:spcAft>
              <a:buNone/>
            </a:pPr>
            <a:r>
              <a:rPr lang="en-US" sz="1200" b="0" smtClean="0">
                <a:solidFill>
                  <a:srgbClr val="3D3D3D"/>
                </a:solidFill>
                <a:latin typeface="Tahoma" panose="020B0604030504040204" pitchFamily="34" charset="0"/>
                <a:ea typeface="Tahoma" panose="020B0604030504040204" pitchFamily="34" charset="0"/>
                <a:cs typeface="Tahoma" panose="020B0604030504040204" pitchFamily="34" charset="0"/>
              </a:rPr>
              <a:t>They </a:t>
            </a:r>
            <a:r>
              <a:rPr lang="en-US" sz="1200" b="0" dirty="0" smtClean="0">
                <a:solidFill>
                  <a:srgbClr val="3D3D3D"/>
                </a:solidFill>
                <a:latin typeface="Tahoma" panose="020B0604030504040204" pitchFamily="34" charset="0"/>
                <a:ea typeface="Tahoma" panose="020B0604030504040204" pitchFamily="34" charset="0"/>
                <a:cs typeface="Tahoma" panose="020B0604030504040204" pitchFamily="34" charset="0"/>
              </a:rPr>
              <a:t>should tie back long hair or cover it under an article of clothing</a:t>
            </a:r>
            <a:r>
              <a:rPr lang="en-US" sz="1200" b="0" baseline="0" dirty="0" smtClean="0">
                <a:solidFill>
                  <a:srgbClr val="3D3D3D"/>
                </a:solidFill>
                <a:latin typeface="Tahoma" panose="020B0604030504040204" pitchFamily="34" charset="0"/>
                <a:ea typeface="Tahoma" panose="020B0604030504040204" pitchFamily="34" charset="0"/>
                <a:cs typeface="Tahoma" panose="020B0604030504040204" pitchFamily="34" charset="0"/>
              </a:rPr>
              <a:t> and a</a:t>
            </a:r>
            <a:r>
              <a:rPr lang="en-US" sz="1200" b="0" dirty="0" smtClean="0">
                <a:solidFill>
                  <a:srgbClr val="3D3D3D"/>
                </a:solidFill>
                <a:latin typeface="Tahoma" panose="020B0604030504040204" pitchFamily="34" charset="0"/>
                <a:ea typeface="Tahoma" panose="020B0604030504040204" pitchFamily="34" charset="0"/>
                <a:cs typeface="Tahoma" panose="020B0604030504040204" pitchFamily="34" charset="0"/>
              </a:rPr>
              <a:t>void wearing items such as loose clothing or jewelry that could get caught in moving machinery. </a:t>
            </a:r>
            <a:endParaRPr lang="en-US" altLang="en-US" sz="1200" b="0" dirty="0" smtClean="0">
              <a:solidFill>
                <a:srgbClr val="3D3D3D"/>
              </a:solidFill>
              <a:latin typeface="Tahoma" panose="020B0604030504040204" pitchFamily="34" charset="0"/>
              <a:ea typeface="Tahoma" panose="020B0604030504040204" pitchFamily="34" charset="0"/>
              <a:cs typeface="Tahoma" panose="020B0604030504040204" pitchFamily="34" charset="0"/>
            </a:endParaRPr>
          </a:p>
          <a:p>
            <a:endParaRPr lang="en-US" altLang="en-US" b="0" dirty="0" smtClean="0">
              <a:latin typeface="Arial" panose="020B0604020202020204" pitchFamily="34" charset="0"/>
              <a:ea typeface="ＭＳ Ｐゴシック" panose="020B0600070205080204" pitchFamily="34" charset="-128"/>
              <a:cs typeface="Arial" panose="020B0604020202020204" pitchFamily="34" charset="0"/>
            </a:endParaRPr>
          </a:p>
          <a:p>
            <a:pPr marL="0" indent="0">
              <a:spcAft>
                <a:spcPts val="1400"/>
              </a:spcAft>
              <a:buNone/>
            </a:pPr>
            <a:endParaRPr lang="en-US" altLang="en-US" dirty="0" smtClean="0">
              <a:latin typeface="Arial" panose="020B0604020202020204" pitchFamily="34" charset="0"/>
              <a:ea typeface="ＭＳ Ｐゴシック" panose="020B0600070205080204" pitchFamily="34" charset="-128"/>
              <a:cs typeface="Arial" panose="020B0604020202020204" pitchFamily="34" charset="0"/>
            </a:endParaRPr>
          </a:p>
        </p:txBody>
      </p:sp>
      <p:sp>
        <p:nvSpPr>
          <p:cNvPr id="440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fld id="{202C8CDC-44F7-499F-AE63-4164842E1FEE}" type="slidenum">
              <a:rPr lang="en-US" altLang="en-US" b="0" smtClean="0"/>
              <a:pPr/>
              <a:t>41</a:t>
            </a:fld>
            <a:endParaRPr lang="en-US" altLang="en-US" b="0" dirty="0" smtClean="0"/>
          </a:p>
        </p:txBody>
      </p:sp>
    </p:spTree>
    <p:extLst>
      <p:ext uri="{BB962C8B-B14F-4D97-AF65-F5344CB8AC3E}">
        <p14:creationId xmlns:p14="http://schemas.microsoft.com/office/powerpoint/2010/main" val="49369980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a:xfrm>
            <a:off x="809625" y="685800"/>
            <a:ext cx="5238750" cy="3429000"/>
          </a:xfrm>
          <a:ln/>
        </p:spPr>
      </p:sp>
      <p:sp>
        <p:nvSpPr>
          <p:cNvPr id="870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0" smtClean="0">
                <a:latin typeface="Arial" panose="020B0604020202020204" pitchFamily="34" charset="0"/>
                <a:ea typeface="ＭＳ Ｐゴシック" panose="020B0600070205080204" pitchFamily="34" charset="-128"/>
                <a:cs typeface="Arial" panose="020B0604020202020204" pitchFamily="34" charset="0"/>
              </a:rPr>
              <a:t>In </a:t>
            </a:r>
            <a:r>
              <a:rPr lang="en-US" altLang="en-US" b="0" dirty="0" smtClean="0">
                <a:latin typeface="Arial" panose="020B0604020202020204" pitchFamily="34" charset="0"/>
                <a:ea typeface="ＭＳ Ｐゴシック" panose="020B0600070205080204" pitchFamily="34" charset="-128"/>
                <a:cs typeface="Arial" panose="020B0604020202020204" pitchFamily="34" charset="0"/>
              </a:rPr>
              <a:t>the event of stoppage, the following steps</a:t>
            </a:r>
            <a:r>
              <a:rPr lang="en-US" altLang="en-US" b="0" baseline="0" dirty="0" smtClean="0">
                <a:latin typeface="Arial" panose="020B0604020202020204" pitchFamily="34" charset="0"/>
                <a:ea typeface="ＭＳ Ｐゴシック" panose="020B0600070205080204" pitchFamily="34" charset="-128"/>
                <a:cs typeface="Arial" panose="020B0604020202020204" pitchFamily="34" charset="0"/>
              </a:rPr>
              <a:t> should occur:</a:t>
            </a:r>
          </a:p>
          <a:p>
            <a:pPr marL="285750" indent="-285750">
              <a:buFont typeface="Arial" panose="020B0604020202020204" pitchFamily="34" charset="0"/>
              <a:buChar char="•"/>
            </a:pPr>
            <a:r>
              <a:rPr lang="en-US" altLang="en-US" b="0" smtClean="0">
                <a:latin typeface="Arial" panose="020B0604020202020204" pitchFamily="34" charset="0"/>
                <a:ea typeface="ＭＳ Ｐゴシック" panose="020B0600070205080204" pitchFamily="34" charset="-128"/>
                <a:cs typeface="Arial" panose="020B0604020202020204" pitchFamily="34" charset="0"/>
              </a:rPr>
              <a:t>Performing lockout/tagout</a:t>
            </a:r>
            <a:endParaRPr lang="en-US" altLang="en-US" b="0" dirty="0" smtClean="0">
              <a:latin typeface="Arial" panose="020B0604020202020204" pitchFamily="34" charset="0"/>
              <a:ea typeface="ＭＳ Ｐゴシック" panose="020B0600070205080204" pitchFamily="34" charset="-128"/>
              <a:cs typeface="Arial" panose="020B0604020202020204" pitchFamily="34" charset="0"/>
            </a:endParaRPr>
          </a:p>
          <a:p>
            <a:pPr marL="285750" indent="-285750">
              <a:buFont typeface="Arial" panose="020B0604020202020204" pitchFamily="34" charset="0"/>
              <a:buChar char="•"/>
            </a:pPr>
            <a:r>
              <a:rPr lang="en-US" altLang="en-US" b="0" dirty="0" smtClean="0">
                <a:latin typeface="Arial" panose="020B0604020202020204" pitchFamily="34" charset="0"/>
                <a:ea typeface="ＭＳ Ｐゴシック" panose="020B0600070205080204" pitchFamily="34" charset="-128"/>
                <a:cs typeface="Arial" panose="020B0604020202020204" pitchFamily="34" charset="0"/>
              </a:rPr>
              <a:t>F</a:t>
            </a:r>
            <a:r>
              <a:rPr lang="en-US" altLang="en-US" b="0" smtClean="0">
                <a:latin typeface="Arial" panose="020B0604020202020204" pitchFamily="34" charset="0"/>
                <a:ea typeface="ＭＳ Ｐゴシック" panose="020B0600070205080204" pitchFamily="34" charset="-128"/>
                <a:cs typeface="Arial" panose="020B0604020202020204" pitchFamily="34" charset="0"/>
              </a:rPr>
              <a:t>ully </a:t>
            </a:r>
            <a:r>
              <a:rPr lang="en-US" altLang="en-US" b="0" dirty="0" smtClean="0">
                <a:latin typeface="Arial" panose="020B0604020202020204" pitchFamily="34" charset="0"/>
                <a:ea typeface="ＭＳ Ｐゴシック" panose="020B0600070205080204" pitchFamily="34" charset="-128"/>
                <a:cs typeface="Arial" panose="020B0604020202020204" pitchFamily="34" charset="0"/>
              </a:rPr>
              <a:t>inspecting </a:t>
            </a:r>
            <a:r>
              <a:rPr lang="en-US" altLang="en-US" b="0" smtClean="0">
                <a:latin typeface="Arial" panose="020B0604020202020204" pitchFamily="34" charset="0"/>
                <a:ea typeface="ＭＳ Ｐゴシック" panose="020B0600070205080204" pitchFamily="34" charset="-128"/>
                <a:cs typeface="Arial" panose="020B0604020202020204" pitchFamily="34" charset="0"/>
              </a:rPr>
              <a:t>the equipment</a:t>
            </a:r>
          </a:p>
          <a:p>
            <a:pPr marL="285750" indent="-285750">
              <a:buFont typeface="Arial" panose="020B0604020202020204" pitchFamily="34" charset="0"/>
              <a:buChar char="•"/>
            </a:pPr>
            <a:r>
              <a:rPr lang="en-US" altLang="en-US" b="0" smtClean="0">
                <a:latin typeface="Arial" panose="020B0604020202020204" pitchFamily="34" charset="0"/>
                <a:ea typeface="ＭＳ Ｐゴシック" panose="020B0600070205080204" pitchFamily="34" charset="-128"/>
                <a:cs typeface="Arial" panose="020B0604020202020204" pitchFamily="34" charset="0"/>
              </a:rPr>
              <a:t>Safely removing </a:t>
            </a:r>
            <a:r>
              <a:rPr lang="en-US" altLang="en-US" b="0" dirty="0" smtClean="0">
                <a:latin typeface="Arial" panose="020B0604020202020204" pitchFamily="34" charset="0"/>
                <a:ea typeface="ＭＳ Ｐゴシック" panose="020B0600070205080204" pitchFamily="34" charset="-128"/>
                <a:cs typeface="Arial" panose="020B0604020202020204" pitchFamily="34" charset="0"/>
              </a:rPr>
              <a:t>the stoppage mechanism before restarting.</a:t>
            </a:r>
          </a:p>
          <a:p>
            <a:r>
              <a:rPr lang="en-US" altLang="en-US" b="0" dirty="0" smtClean="0">
                <a:latin typeface="Arial" panose="020B0604020202020204" pitchFamily="34" charset="0"/>
                <a:ea typeface="ＭＳ Ｐゴシック" panose="020B0600070205080204" pitchFamily="34" charset="-128"/>
                <a:cs typeface="Arial" panose="020B0604020202020204" pitchFamily="34" charset="0"/>
              </a:rPr>
              <a:t> </a:t>
            </a:r>
          </a:p>
        </p:txBody>
      </p:sp>
      <p:sp>
        <p:nvSpPr>
          <p:cNvPr id="870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fld id="{C3BD0240-8894-4E0B-A8C6-7953BD3B1E5E}" type="slidenum">
              <a:rPr lang="en-US" altLang="en-US" b="0" smtClean="0"/>
              <a:pPr/>
              <a:t>42</a:t>
            </a:fld>
            <a:endParaRPr lang="en-US" altLang="en-US" b="0" smtClean="0"/>
          </a:p>
        </p:txBody>
      </p:sp>
    </p:spTree>
    <p:extLst>
      <p:ext uri="{BB962C8B-B14F-4D97-AF65-F5344CB8AC3E}">
        <p14:creationId xmlns:p14="http://schemas.microsoft.com/office/powerpoint/2010/main" val="225678670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a:xfrm>
            <a:off x="809625" y="685800"/>
            <a:ext cx="5238750" cy="3429000"/>
          </a:xfrm>
          <a:ln/>
        </p:spPr>
      </p:sp>
      <p:sp>
        <p:nvSpPr>
          <p:cNvPr id="122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latin typeface="Arial" panose="020B0604020202020204" pitchFamily="34" charset="0"/>
              <a:cs typeface="Arial" panose="020B0604020202020204" pitchFamily="34" charset="0"/>
            </a:endParaRPr>
          </a:p>
        </p:txBody>
      </p:sp>
      <p:sp>
        <p:nvSpPr>
          <p:cNvPr id="122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32953423-402F-4079-AD32-73A618058494}" type="slidenum">
              <a:rPr lang="en-US" altLang="en-US" smtClean="0"/>
              <a:pPr>
                <a:spcBef>
                  <a:spcPct val="0"/>
                </a:spcBef>
              </a:pPr>
              <a:t>43</a:t>
            </a:fld>
            <a:endParaRPr lang="en-US" altLang="en-US" smtClean="0"/>
          </a:p>
        </p:txBody>
      </p:sp>
    </p:spTree>
    <p:extLst>
      <p:ext uri="{BB962C8B-B14F-4D97-AF65-F5344CB8AC3E}">
        <p14:creationId xmlns:p14="http://schemas.microsoft.com/office/powerpoint/2010/main" val="269178384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a:xfrm>
            <a:off x="809625" y="685800"/>
            <a:ext cx="5238750" cy="3429000"/>
          </a:xfrm>
          <a:ln/>
        </p:spPr>
      </p:sp>
      <p:sp>
        <p:nvSpPr>
          <p:cNvPr id="849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Arial" panose="020B0604020202020204" pitchFamily="34" charset="0"/>
                <a:ea typeface="ＭＳ Ｐゴシック" panose="020B0600070205080204" pitchFamily="34" charset="-128"/>
                <a:cs typeface="Arial" panose="020B0604020202020204" pitchFamily="34" charset="0"/>
              </a:rPr>
              <a:t>A conveyor system is difficult to guard due to its many hazards. </a:t>
            </a:r>
            <a:r>
              <a:rPr lang="en-US" altLang="en-US" smtClean="0">
                <a:latin typeface="Arial" panose="020B0604020202020204" pitchFamily="34" charset="0"/>
                <a:ea typeface="ＭＳ Ｐゴシック" panose="020B0600070205080204" pitchFamily="34" charset="-128"/>
                <a:cs typeface="Arial" panose="020B0604020202020204" pitchFamily="34" charset="0"/>
              </a:rPr>
              <a:t>These include:</a:t>
            </a:r>
          </a:p>
          <a:p>
            <a:pPr marL="285750" indent="-285750">
              <a:buFont typeface="Arial" panose="020B0604020202020204" pitchFamily="34" charset="0"/>
              <a:buChar char="•"/>
            </a:pPr>
            <a:r>
              <a:rPr lang="en-US" altLang="en-US" smtClean="0">
                <a:latin typeface="Arial" panose="020B0604020202020204" pitchFamily="34" charset="0"/>
                <a:ea typeface="ＭＳ Ｐゴシック" panose="020B0600070205080204" pitchFamily="34" charset="-128"/>
                <a:cs typeface="Arial" panose="020B0604020202020204" pitchFamily="34" charset="0"/>
              </a:rPr>
              <a:t>In-running </a:t>
            </a:r>
            <a:r>
              <a:rPr lang="en-US" altLang="en-US" dirty="0" smtClean="0">
                <a:latin typeface="Arial" panose="020B0604020202020204" pitchFamily="34" charset="0"/>
                <a:ea typeface="ＭＳ Ｐゴシック" panose="020B0600070205080204" pitchFamily="34" charset="-128"/>
                <a:cs typeface="Arial" panose="020B0604020202020204" pitchFamily="34" charset="0"/>
              </a:rPr>
              <a:t>nip points between rollers </a:t>
            </a:r>
            <a:r>
              <a:rPr lang="en-US" altLang="en-US" smtClean="0">
                <a:latin typeface="Arial" panose="020B0604020202020204" pitchFamily="34" charset="0"/>
                <a:ea typeface="ＭＳ Ｐゴシック" panose="020B0600070205080204" pitchFamily="34" charset="-128"/>
                <a:cs typeface="Arial" panose="020B0604020202020204" pitchFamily="34" charset="0"/>
              </a:rPr>
              <a:t>and belts</a:t>
            </a:r>
          </a:p>
          <a:p>
            <a:pPr marL="285750" indent="-285750">
              <a:buFont typeface="Arial" panose="020B0604020202020204" pitchFamily="34" charset="0"/>
              <a:buChar char="•"/>
            </a:pPr>
            <a:r>
              <a:rPr lang="en-US" altLang="en-US" smtClean="0">
                <a:latin typeface="Arial" panose="020B0604020202020204" pitchFamily="34" charset="0"/>
                <a:ea typeface="ＭＳ Ｐゴシック" panose="020B0600070205080204" pitchFamily="34" charset="-128"/>
                <a:cs typeface="Arial" panose="020B0604020202020204" pitchFamily="34" charset="0"/>
              </a:rPr>
              <a:t>Pull-in hazards</a:t>
            </a:r>
          </a:p>
          <a:p>
            <a:pPr marL="285750" indent="-285750">
              <a:buFont typeface="Arial" panose="020B0604020202020204" pitchFamily="34" charset="0"/>
              <a:buChar char="•"/>
            </a:pPr>
            <a:r>
              <a:rPr lang="en-US" altLang="en-US" smtClean="0">
                <a:latin typeface="Arial" panose="020B0604020202020204" pitchFamily="34" charset="0"/>
                <a:ea typeface="ＭＳ Ｐゴシック" panose="020B0600070205080204" pitchFamily="34" charset="-128"/>
                <a:cs typeface="Arial" panose="020B0604020202020204" pitchFamily="34" charset="0"/>
              </a:rPr>
              <a:t>Crush </a:t>
            </a:r>
            <a:r>
              <a:rPr lang="en-US" altLang="en-US" dirty="0" smtClean="0">
                <a:latin typeface="Arial" panose="020B0604020202020204" pitchFamily="34" charset="0"/>
                <a:ea typeface="ＭＳ Ｐゴシック" panose="020B0600070205080204" pitchFamily="34" charset="-128"/>
                <a:cs typeface="Arial" panose="020B0604020202020204" pitchFamily="34" charset="0"/>
              </a:rPr>
              <a:t>hazards between products and </a:t>
            </a:r>
            <a:r>
              <a:rPr lang="en-US" altLang="en-US" smtClean="0">
                <a:latin typeface="Arial" panose="020B0604020202020204" pitchFamily="34" charset="0"/>
                <a:ea typeface="ＭＳ Ｐゴシック" panose="020B0600070205080204" pitchFamily="34" charset="-128"/>
                <a:cs typeface="Arial" panose="020B0604020202020204" pitchFamily="34" charset="0"/>
              </a:rPr>
              <a:t>the conveyor</a:t>
            </a:r>
          </a:p>
          <a:p>
            <a:pPr marL="285750" indent="-285750">
              <a:buFont typeface="Arial" panose="020B0604020202020204" pitchFamily="34" charset="0"/>
              <a:buChar char="•"/>
            </a:pPr>
            <a:r>
              <a:rPr lang="en-US" altLang="en-US" smtClean="0">
                <a:latin typeface="Arial" panose="020B0604020202020204" pitchFamily="34" charset="0"/>
                <a:ea typeface="ＭＳ Ｐゴシック" panose="020B0600070205080204" pitchFamily="34" charset="-128"/>
                <a:cs typeface="Arial" panose="020B0604020202020204" pitchFamily="34" charset="0"/>
              </a:rPr>
              <a:t>Crush </a:t>
            </a:r>
            <a:r>
              <a:rPr lang="en-US" altLang="en-US" dirty="0" smtClean="0">
                <a:latin typeface="Arial" panose="020B0604020202020204" pitchFamily="34" charset="0"/>
                <a:ea typeface="ＭＳ Ｐゴシック" panose="020B0600070205080204" pitchFamily="34" charset="-128"/>
                <a:cs typeface="Arial" panose="020B0604020202020204" pitchFamily="34" charset="0"/>
              </a:rPr>
              <a:t>hazards between the conveyor </a:t>
            </a:r>
            <a:r>
              <a:rPr lang="en-US" altLang="en-US" smtClean="0">
                <a:latin typeface="Arial" panose="020B0604020202020204" pitchFamily="34" charset="0"/>
                <a:ea typeface="ＭＳ Ｐゴシック" panose="020B0600070205080204" pitchFamily="34" charset="-128"/>
                <a:cs typeface="Arial" panose="020B0604020202020204" pitchFamily="34" charset="0"/>
              </a:rPr>
              <a:t>belt transfers</a:t>
            </a:r>
          </a:p>
          <a:p>
            <a:pPr marL="285750" indent="-285750">
              <a:buFont typeface="Arial" panose="020B0604020202020204" pitchFamily="34" charset="0"/>
              <a:buChar char="•"/>
            </a:pPr>
            <a:r>
              <a:rPr lang="en-US" altLang="en-US" smtClean="0">
                <a:latin typeface="Arial" panose="020B0604020202020204" pitchFamily="34" charset="0"/>
                <a:ea typeface="ＭＳ Ｐゴシック" panose="020B0600070205080204" pitchFamily="34" charset="-128"/>
                <a:cs typeface="Arial" panose="020B0604020202020204" pitchFamily="34" charset="0"/>
              </a:rPr>
              <a:t>Products </a:t>
            </a:r>
            <a:r>
              <a:rPr lang="en-US" altLang="en-US" dirty="0" smtClean="0">
                <a:latin typeface="Arial" panose="020B0604020202020204" pitchFamily="34" charset="0"/>
                <a:ea typeface="ＭＳ Ｐゴシック" panose="020B0600070205080204" pitchFamily="34" charset="-128"/>
                <a:cs typeface="Arial" panose="020B0604020202020204" pitchFamily="34" charset="0"/>
              </a:rPr>
              <a:t>falling off </a:t>
            </a:r>
            <a:r>
              <a:rPr lang="en-US" altLang="en-US" smtClean="0">
                <a:latin typeface="Arial" panose="020B0604020202020204" pitchFamily="34" charset="0"/>
                <a:ea typeface="ＭＳ Ｐゴシック" panose="020B0600070205080204" pitchFamily="34" charset="-128"/>
                <a:cs typeface="Arial" panose="020B0604020202020204" pitchFamily="34" charset="0"/>
              </a:rPr>
              <a:t>the conveyor</a:t>
            </a:r>
          </a:p>
          <a:p>
            <a:pPr marL="285750" indent="-285750">
              <a:buFont typeface="Arial" panose="020B0604020202020204" pitchFamily="34" charset="0"/>
              <a:buChar char="•"/>
            </a:pPr>
            <a:r>
              <a:rPr lang="en-US" altLang="en-US" smtClean="0">
                <a:latin typeface="Arial" panose="020B0604020202020204" pitchFamily="34" charset="0"/>
                <a:ea typeface="ＭＳ Ｐゴシック" panose="020B0600070205080204" pitchFamily="34" charset="-128"/>
                <a:cs typeface="Arial" panose="020B0604020202020204" pitchFamily="34" charset="0"/>
              </a:rPr>
              <a:t>Drive mechanism  </a:t>
            </a:r>
            <a:endParaRPr lang="en-US" altLang="en-US" dirty="0" smtClean="0">
              <a:latin typeface="Arial" panose="020B0604020202020204" pitchFamily="34" charset="0"/>
              <a:ea typeface="ＭＳ Ｐゴシック" panose="020B0600070205080204" pitchFamily="34" charset="-128"/>
              <a:cs typeface="Arial" panose="020B0604020202020204" pitchFamily="34" charset="0"/>
            </a:endParaRPr>
          </a:p>
        </p:txBody>
      </p:sp>
      <p:sp>
        <p:nvSpPr>
          <p:cNvPr id="849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fld id="{0F35D423-6142-4992-B283-B9DDCBCCAF22}" type="slidenum">
              <a:rPr lang="en-US" altLang="en-US" b="0" smtClean="0"/>
              <a:pPr/>
              <a:t>44</a:t>
            </a:fld>
            <a:endParaRPr lang="en-US" altLang="en-US" b="0" smtClean="0"/>
          </a:p>
        </p:txBody>
      </p:sp>
    </p:spTree>
    <p:extLst>
      <p:ext uri="{BB962C8B-B14F-4D97-AF65-F5344CB8AC3E}">
        <p14:creationId xmlns:p14="http://schemas.microsoft.com/office/powerpoint/2010/main" val="428202102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a:xfrm>
            <a:off x="809625" y="685800"/>
            <a:ext cx="5238750" cy="3429000"/>
          </a:xfrm>
          <a:ln/>
        </p:spPr>
      </p:sp>
      <p:sp>
        <p:nvSpPr>
          <p:cNvPr id="890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Arial" panose="020B0604020202020204" pitchFamily="34" charset="0"/>
                <a:ea typeface="ＭＳ Ｐゴシック" panose="020B0600070205080204" pitchFamily="34" charset="-128"/>
                <a:cs typeface="Arial" panose="020B0604020202020204" pitchFamily="34" charset="0"/>
              </a:rPr>
              <a:t>Install e-stops and cable pull systems within easy reach of workers along the conveyor belt. </a:t>
            </a:r>
          </a:p>
          <a:p>
            <a:r>
              <a:rPr lang="en-US" altLang="en-US" dirty="0" smtClean="0">
                <a:latin typeface="Arial" panose="020B0604020202020204" pitchFamily="34" charset="0"/>
                <a:ea typeface="ＭＳ Ｐゴシック" panose="020B0600070205080204" pitchFamily="34" charset="-128"/>
                <a:cs typeface="Arial" panose="020B0604020202020204" pitchFamily="34" charset="0"/>
              </a:rPr>
              <a:t> </a:t>
            </a:r>
          </a:p>
          <a:p>
            <a:r>
              <a:rPr lang="en-US" altLang="en-US" dirty="0" smtClean="0">
                <a:latin typeface="Arial" panose="020B0604020202020204" pitchFamily="34" charset="0"/>
                <a:ea typeface="ＭＳ Ｐゴシック" panose="020B0600070205080204" pitchFamily="34" charset="-128"/>
                <a:cs typeface="Arial" panose="020B0604020202020204" pitchFamily="34" charset="0"/>
              </a:rPr>
              <a:t>Cable-pull systems can be activated by pulling at any location on the cable and afford greater protection than e-stops.</a:t>
            </a:r>
          </a:p>
          <a:p>
            <a:r>
              <a:rPr lang="en-US" altLang="en-US" dirty="0" smtClean="0">
                <a:latin typeface="Arial" panose="020B0604020202020204" pitchFamily="34" charset="0"/>
                <a:ea typeface="ＭＳ Ｐゴシック" panose="020B0600070205080204" pitchFamily="34" charset="-128"/>
                <a:cs typeface="Arial" panose="020B0604020202020204" pitchFamily="34" charset="0"/>
              </a:rPr>
              <a:t> </a:t>
            </a:r>
          </a:p>
          <a:p>
            <a:r>
              <a:rPr lang="en-US" altLang="en-US" dirty="0" smtClean="0">
                <a:latin typeface="Arial" panose="020B0604020202020204" pitchFamily="34" charset="0"/>
                <a:ea typeface="ＭＳ Ｐゴシック" panose="020B0600070205080204" pitchFamily="34" charset="-128"/>
                <a:cs typeface="Arial" panose="020B0604020202020204" pitchFamily="34" charset="0"/>
              </a:rPr>
              <a:t>Install interlocking devices that stop the machine when there is an overload or jam. </a:t>
            </a:r>
          </a:p>
          <a:p>
            <a:r>
              <a:rPr lang="en-US" altLang="en-US" dirty="0" smtClean="0">
                <a:latin typeface="Arial" panose="020B0604020202020204" pitchFamily="34" charset="0"/>
                <a:ea typeface="ＭＳ Ｐゴシック" panose="020B0600070205080204" pitchFamily="34" charset="-128"/>
                <a:cs typeface="Arial" panose="020B0604020202020204" pitchFamily="34" charset="0"/>
              </a:rPr>
              <a:t> </a:t>
            </a:r>
          </a:p>
          <a:p>
            <a:endParaRPr lang="en-US" altLang="en-US" dirty="0" smtClean="0">
              <a:latin typeface="Arial" panose="020B0604020202020204" pitchFamily="34" charset="0"/>
              <a:ea typeface="ＭＳ Ｐゴシック" panose="020B0600070205080204" pitchFamily="34" charset="-128"/>
              <a:cs typeface="Arial" panose="020B0604020202020204" pitchFamily="34" charset="0"/>
            </a:endParaRPr>
          </a:p>
        </p:txBody>
      </p:sp>
      <p:sp>
        <p:nvSpPr>
          <p:cNvPr id="890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fld id="{501AD954-3288-4B61-B24C-1656270BC7CD}" type="slidenum">
              <a:rPr lang="en-US" altLang="en-US" b="0" smtClean="0"/>
              <a:pPr/>
              <a:t>45</a:t>
            </a:fld>
            <a:endParaRPr lang="en-US" altLang="en-US" b="0" smtClean="0"/>
          </a:p>
        </p:txBody>
      </p:sp>
    </p:spTree>
    <p:extLst>
      <p:ext uri="{BB962C8B-B14F-4D97-AF65-F5344CB8AC3E}">
        <p14:creationId xmlns:p14="http://schemas.microsoft.com/office/powerpoint/2010/main" val="81631234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a:xfrm>
            <a:off x="809625" y="685800"/>
            <a:ext cx="5238750" cy="3429000"/>
          </a:xfrm>
          <a:ln/>
        </p:spPr>
      </p:sp>
      <p:sp>
        <p:nvSpPr>
          <p:cNvPr id="911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85750" indent="-285750">
              <a:buFont typeface="Arial" panose="020B0604020202020204" pitchFamily="34" charset="0"/>
              <a:buChar char="•"/>
            </a:pPr>
            <a:r>
              <a:rPr lang="en-US" altLang="en-US" dirty="0" smtClean="0">
                <a:latin typeface="Arial" panose="020B0604020202020204" pitchFamily="34" charset="0"/>
                <a:ea typeface="ＭＳ Ｐゴシック" panose="020B0600070205080204" pitchFamily="34" charset="-128"/>
                <a:cs typeface="Arial" panose="020B0604020202020204" pitchFamily="34" charset="0"/>
              </a:rPr>
              <a:t>Service must only be performed by authorized maintenance personnel. </a:t>
            </a:r>
          </a:p>
          <a:p>
            <a:pPr marL="285750" indent="-285750">
              <a:buFont typeface="Arial" panose="020B0604020202020204" pitchFamily="34" charset="0"/>
              <a:buChar char="•"/>
            </a:pPr>
            <a:r>
              <a:rPr lang="en-US" altLang="en-US" dirty="0" smtClean="0">
                <a:latin typeface="Arial" panose="020B0604020202020204" pitchFamily="34" charset="0"/>
                <a:ea typeface="ＭＳ Ｐゴシック" panose="020B0600070205080204" pitchFamily="34" charset="-128"/>
                <a:cs typeface="Arial" panose="020B0604020202020204" pitchFamily="34" charset="0"/>
              </a:rPr>
              <a:t>Service must not be performed until the motor disconnect is locked out and tagged out.</a:t>
            </a:r>
          </a:p>
          <a:p>
            <a:r>
              <a:rPr lang="en-US" altLang="en-US" dirty="0" smtClean="0">
                <a:latin typeface="Arial" panose="020B0604020202020204" pitchFamily="34" charset="0"/>
                <a:ea typeface="ＭＳ Ｐゴシック" panose="020B0600070205080204" pitchFamily="34" charset="-128"/>
                <a:cs typeface="Arial" panose="020B0604020202020204" pitchFamily="34" charset="0"/>
              </a:rPr>
              <a:t> </a:t>
            </a:r>
          </a:p>
        </p:txBody>
      </p:sp>
      <p:sp>
        <p:nvSpPr>
          <p:cNvPr id="911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fld id="{B66EDDAE-4AE0-4A45-A473-02D10324EC67}" type="slidenum">
              <a:rPr lang="en-US" altLang="en-US" b="0" smtClean="0"/>
              <a:pPr/>
              <a:t>46</a:t>
            </a:fld>
            <a:endParaRPr lang="en-US" altLang="en-US" b="0" smtClean="0"/>
          </a:p>
        </p:txBody>
      </p:sp>
    </p:spTree>
    <p:extLst>
      <p:ext uri="{BB962C8B-B14F-4D97-AF65-F5344CB8AC3E}">
        <p14:creationId xmlns:p14="http://schemas.microsoft.com/office/powerpoint/2010/main" val="332462057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a:xfrm>
            <a:off x="809625" y="685800"/>
            <a:ext cx="5238750" cy="3429000"/>
          </a:xfrm>
          <a:ln/>
        </p:spPr>
      </p:sp>
      <p:sp>
        <p:nvSpPr>
          <p:cNvPr id="952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Arial" panose="020B0604020202020204" pitchFamily="34" charset="0"/>
                <a:ea typeface="ＭＳ Ｐゴシック" panose="020B0600070205080204" pitchFamily="34" charset="-128"/>
                <a:cs typeface="Arial" panose="020B0604020202020204" pitchFamily="34" charset="0"/>
              </a:rPr>
              <a:t>To protect machine operators from the many hazards of moving machinery, determine the correct machine guards for your facility. </a:t>
            </a:r>
          </a:p>
          <a:p>
            <a:r>
              <a:rPr lang="en-US" altLang="en-US" dirty="0" smtClean="0">
                <a:latin typeface="Arial" panose="020B0604020202020204" pitchFamily="34" charset="0"/>
                <a:ea typeface="ＭＳ Ｐゴシック" panose="020B0600070205080204" pitchFamily="34" charset="-128"/>
                <a:cs typeface="Arial" panose="020B0604020202020204" pitchFamily="34" charset="0"/>
              </a:rPr>
              <a:t> </a:t>
            </a:r>
          </a:p>
          <a:p>
            <a:r>
              <a:rPr lang="en-US" altLang="en-US" dirty="0" smtClean="0">
                <a:latin typeface="Arial" panose="020B0604020202020204" pitchFamily="34" charset="0"/>
                <a:ea typeface="ＭＳ Ｐゴシック" panose="020B0600070205080204" pitchFamily="34" charset="-128"/>
                <a:cs typeface="Arial" panose="020B0604020202020204" pitchFamily="34" charset="0"/>
              </a:rPr>
              <a:t>Never remove or modify safeguards when the machine is in operation, and never operate an unguarded </a:t>
            </a:r>
            <a:r>
              <a:rPr lang="en-US" altLang="en-US" smtClean="0">
                <a:latin typeface="Arial" panose="020B0604020202020204" pitchFamily="34" charset="0"/>
                <a:ea typeface="ＭＳ Ｐゴシック" panose="020B0600070205080204" pitchFamily="34" charset="-128"/>
                <a:cs typeface="Arial" panose="020B0604020202020204" pitchFamily="34" charset="0"/>
              </a:rPr>
              <a:t>machine.</a:t>
            </a:r>
          </a:p>
          <a:p>
            <a:endParaRPr lang="en-US" altLang="en-US" smtClean="0">
              <a:latin typeface="Arial" panose="020B0604020202020204" pitchFamily="34" charset="0"/>
              <a:ea typeface="ＭＳ Ｐゴシック" panose="020B0600070205080204" pitchFamily="34" charset="-128"/>
              <a:cs typeface="Arial" panose="020B0604020202020204" pitchFamily="34" charset="0"/>
            </a:endParaRPr>
          </a:p>
          <a:p>
            <a:r>
              <a:rPr lang="en-US" altLang="en-US" smtClean="0">
                <a:latin typeface="Arial" panose="020B0604020202020204" pitchFamily="34" charset="0"/>
                <a:ea typeface="ＭＳ Ｐゴシック" panose="020B0600070205080204" pitchFamily="34" charset="-128"/>
                <a:cs typeface="Arial" panose="020B0604020202020204" pitchFamily="34" charset="0"/>
              </a:rPr>
              <a:t>All employees must be trained on guards as part of their machine safety training. </a:t>
            </a:r>
          </a:p>
          <a:p>
            <a:r>
              <a:rPr lang="en-US" altLang="en-US" dirty="0" smtClean="0">
                <a:latin typeface="Arial" panose="020B0604020202020204" pitchFamily="34" charset="0"/>
                <a:ea typeface="ＭＳ Ｐゴシック" panose="020B0600070205080204" pitchFamily="34" charset="-128"/>
                <a:cs typeface="Arial" panose="020B0604020202020204" pitchFamily="34" charset="0"/>
              </a:rPr>
              <a:t> </a:t>
            </a:r>
          </a:p>
          <a:p>
            <a:r>
              <a:rPr lang="en-US" altLang="en-US" dirty="0" smtClean="0">
                <a:latin typeface="Arial" panose="020B0604020202020204" pitchFamily="34" charset="0"/>
                <a:ea typeface="ＭＳ Ｐゴシック" panose="020B0600070205080204" pitchFamily="34" charset="-128"/>
                <a:cs typeface="Arial" panose="020B0604020202020204" pitchFamily="34" charset="0"/>
              </a:rPr>
              <a:t>The point of operation, the power transmission apparatus, and all parts that move while the machine is working must be safeguarded.</a:t>
            </a:r>
          </a:p>
          <a:p>
            <a:r>
              <a:rPr lang="en-US" altLang="en-US" dirty="0" smtClean="0">
                <a:latin typeface="Arial" panose="020B0604020202020204" pitchFamily="34" charset="0"/>
                <a:ea typeface="ＭＳ Ｐゴシック" panose="020B0600070205080204" pitchFamily="34" charset="-128"/>
                <a:cs typeface="Arial" panose="020B0604020202020204" pitchFamily="34" charset="0"/>
              </a:rPr>
              <a:t> </a:t>
            </a:r>
          </a:p>
          <a:p>
            <a:r>
              <a:rPr lang="en-US" altLang="en-US" dirty="0" smtClean="0">
                <a:latin typeface="Arial" panose="020B0604020202020204" pitchFamily="34" charset="0"/>
                <a:ea typeface="ＭＳ Ｐゴシック" panose="020B0600070205080204" pitchFamily="34" charset="-128"/>
                <a:cs typeface="Arial" panose="020B0604020202020204" pitchFamily="34" charset="0"/>
              </a:rPr>
              <a:t>Fixed guards are the preferred control, but other controls may be necessary, such as additional guards, devices, and controls like barriers and signage.</a:t>
            </a:r>
          </a:p>
          <a:p>
            <a:r>
              <a:rPr lang="en-US" altLang="en-US" dirty="0" smtClean="0">
                <a:latin typeface="Arial" panose="020B0604020202020204" pitchFamily="34" charset="0"/>
                <a:ea typeface="ＭＳ Ｐゴシック" panose="020B0600070205080204" pitchFamily="34" charset="-128"/>
                <a:cs typeface="Arial" panose="020B0604020202020204" pitchFamily="34" charset="0"/>
              </a:rPr>
              <a:t> </a:t>
            </a:r>
          </a:p>
          <a:p>
            <a:r>
              <a:rPr lang="en-US" altLang="en-US" dirty="0" smtClean="0">
                <a:latin typeface="Arial" panose="020B0604020202020204" pitchFamily="34" charset="0"/>
                <a:ea typeface="ＭＳ Ｐゴシック" panose="020B0600070205080204" pitchFamily="34" charset="-128"/>
                <a:cs typeface="Arial" panose="020B0604020202020204" pitchFamily="34" charset="0"/>
              </a:rPr>
              <a:t> </a:t>
            </a:r>
          </a:p>
        </p:txBody>
      </p:sp>
      <p:sp>
        <p:nvSpPr>
          <p:cNvPr id="952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fld id="{E8D63F63-4B8C-4ADF-B46C-F99124B8EFEF}" type="slidenum">
              <a:rPr lang="en-US" altLang="en-US" b="0" smtClean="0"/>
              <a:pPr/>
              <a:t>47</a:t>
            </a:fld>
            <a:endParaRPr lang="en-US" altLang="en-US" b="0" smtClean="0"/>
          </a:p>
        </p:txBody>
      </p:sp>
    </p:spTree>
    <p:extLst>
      <p:ext uri="{BB962C8B-B14F-4D97-AF65-F5344CB8AC3E}">
        <p14:creationId xmlns:p14="http://schemas.microsoft.com/office/powerpoint/2010/main" val="13094700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a:xfrm>
            <a:off x="809625" y="685800"/>
            <a:ext cx="5238750" cy="3429000"/>
          </a:xfrm>
          <a:ln/>
        </p:spPr>
      </p:sp>
      <p:sp>
        <p:nvSpPr>
          <p:cNvPr id="40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dirty="0" smtClean="0">
              <a:latin typeface="Arial" panose="020B0604020202020204" pitchFamily="34" charset="0"/>
              <a:cs typeface="Arial" panose="020B0604020202020204" pitchFamily="34" charset="0"/>
            </a:endParaRPr>
          </a:p>
        </p:txBody>
      </p:sp>
      <p:sp>
        <p:nvSpPr>
          <p:cNvPr id="41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84225" indent="-301625">
              <a:spcBef>
                <a:spcPct val="30000"/>
              </a:spcBef>
              <a:defRPr sz="1200">
                <a:solidFill>
                  <a:schemeClr val="tx1"/>
                </a:solidFill>
                <a:latin typeface="Arial" panose="020B0604020202020204" pitchFamily="34" charset="0"/>
                <a:cs typeface="Arial" panose="020B0604020202020204" pitchFamily="34" charset="0"/>
              </a:defRPr>
            </a:lvl2pPr>
            <a:lvl3pPr marL="1208088" indent="-241300">
              <a:spcBef>
                <a:spcPct val="30000"/>
              </a:spcBef>
              <a:defRPr sz="1200">
                <a:solidFill>
                  <a:schemeClr val="tx1"/>
                </a:solidFill>
                <a:latin typeface="Arial" panose="020B0604020202020204" pitchFamily="34" charset="0"/>
                <a:cs typeface="Arial" panose="020B0604020202020204" pitchFamily="34" charset="0"/>
              </a:defRPr>
            </a:lvl3pPr>
            <a:lvl4pPr marL="1690688" indent="-241300">
              <a:spcBef>
                <a:spcPct val="30000"/>
              </a:spcBef>
              <a:defRPr sz="1200">
                <a:solidFill>
                  <a:schemeClr val="tx1"/>
                </a:solidFill>
                <a:latin typeface="Arial" panose="020B0604020202020204" pitchFamily="34" charset="0"/>
                <a:cs typeface="Arial" panose="020B0604020202020204" pitchFamily="34" charset="0"/>
              </a:defRPr>
            </a:lvl4pPr>
            <a:lvl5pPr marL="2174875" indent="-241300">
              <a:spcBef>
                <a:spcPct val="30000"/>
              </a:spcBef>
              <a:defRPr sz="1200">
                <a:solidFill>
                  <a:schemeClr val="tx1"/>
                </a:solidFill>
                <a:latin typeface="Arial" panose="020B0604020202020204" pitchFamily="34" charset="0"/>
                <a:cs typeface="Arial" panose="020B0604020202020204" pitchFamily="34" charset="0"/>
              </a:defRPr>
            </a:lvl5pPr>
            <a:lvl6pPr marL="2632075" indent="-2413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3089275" indent="-2413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546475" indent="-2413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4003675" indent="-2413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702F6B80-D341-48DC-95EC-E9DEC6508970}" type="slidenum">
              <a:rPr lang="en-US" altLang="en-US" sz="1300" smtClean="0"/>
              <a:pPr>
                <a:spcBef>
                  <a:spcPct val="0"/>
                </a:spcBef>
              </a:pPr>
              <a:t>5</a:t>
            </a:fld>
            <a:endParaRPr lang="en-US" altLang="en-US" sz="1300" dirty="0" smtClean="0"/>
          </a:p>
        </p:txBody>
      </p:sp>
    </p:spTree>
    <p:extLst>
      <p:ext uri="{BB962C8B-B14F-4D97-AF65-F5344CB8AC3E}">
        <p14:creationId xmlns:p14="http://schemas.microsoft.com/office/powerpoint/2010/main" val="12893593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a:xfrm>
            <a:off x="809625" y="685800"/>
            <a:ext cx="5238750" cy="3429000"/>
          </a:xfrm>
          <a:ln/>
        </p:spPr>
      </p:sp>
      <p:sp>
        <p:nvSpPr>
          <p:cNvPr id="122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latin typeface="Arial" panose="020B0604020202020204" pitchFamily="34" charset="0"/>
              <a:cs typeface="Arial" panose="020B0604020202020204" pitchFamily="34" charset="0"/>
            </a:endParaRPr>
          </a:p>
        </p:txBody>
      </p:sp>
      <p:sp>
        <p:nvSpPr>
          <p:cNvPr id="122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32953423-402F-4079-AD32-73A618058494}" type="slidenum">
              <a:rPr lang="en-US" altLang="en-US" smtClean="0"/>
              <a:pPr>
                <a:spcBef>
                  <a:spcPct val="0"/>
                </a:spcBef>
              </a:pPr>
              <a:t>6</a:t>
            </a:fld>
            <a:endParaRPr lang="en-US" altLang="en-US" smtClean="0"/>
          </a:p>
        </p:txBody>
      </p:sp>
    </p:spTree>
    <p:extLst>
      <p:ext uri="{BB962C8B-B14F-4D97-AF65-F5344CB8AC3E}">
        <p14:creationId xmlns:p14="http://schemas.microsoft.com/office/powerpoint/2010/main" val="42900563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a:xfrm>
            <a:off x="809625" y="685800"/>
            <a:ext cx="5238750" cy="3429000"/>
          </a:xfrm>
          <a:ln/>
        </p:spPr>
      </p:sp>
      <p:sp>
        <p:nvSpPr>
          <p:cNvPr id="215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Arial" panose="020B0604020202020204" pitchFamily="34" charset="0"/>
                <a:ea typeface="ＭＳ Ｐゴシック" panose="020B0600070205080204" pitchFamily="34" charset="-128"/>
                <a:cs typeface="Arial" panose="020B0604020202020204" pitchFamily="34" charset="0"/>
              </a:rPr>
              <a:t>Rotating mechanisms create a hazard by grabbing loose material like clothing and hair. The machine wraps up the caught material, pulling it into the operating mechanism.   </a:t>
            </a:r>
          </a:p>
          <a:p>
            <a:r>
              <a:rPr lang="en-US" altLang="en-US" dirty="0" smtClean="0">
                <a:latin typeface="Arial" panose="020B0604020202020204" pitchFamily="34" charset="0"/>
                <a:ea typeface="ＭＳ Ｐゴシック" panose="020B0600070205080204" pitchFamily="34" charset="-128"/>
                <a:cs typeface="Arial" panose="020B0604020202020204" pitchFamily="34" charset="0"/>
              </a:rPr>
              <a:t> </a:t>
            </a:r>
          </a:p>
          <a:p>
            <a:r>
              <a:rPr lang="en-US" altLang="en-US" dirty="0" smtClean="0">
                <a:latin typeface="Arial" panose="020B0604020202020204" pitchFamily="34" charset="0"/>
                <a:ea typeface="ＭＳ Ｐゴシック" panose="020B0600070205080204" pitchFamily="34" charset="-128"/>
                <a:cs typeface="Arial" panose="020B0604020202020204" pitchFamily="34" charset="0"/>
              </a:rPr>
              <a:t>The hazard is increased if the surface of the rotating part is uneven. An uneven surface can easily catch material, like an operator’s shirt-sleeve or glove, and pull the operator onto or into the hazard.</a:t>
            </a:r>
          </a:p>
          <a:p>
            <a:r>
              <a:rPr lang="en-US" altLang="en-US" dirty="0" smtClean="0">
                <a:latin typeface="Arial" panose="020B0604020202020204" pitchFamily="34" charset="0"/>
                <a:ea typeface="ＭＳ Ｐゴシック" panose="020B0600070205080204" pitchFamily="34" charset="-128"/>
                <a:cs typeface="Arial" panose="020B0604020202020204" pitchFamily="34" charset="0"/>
              </a:rPr>
              <a:t> </a:t>
            </a:r>
          </a:p>
          <a:p>
            <a:r>
              <a:rPr lang="en-US" altLang="en-US" dirty="0" smtClean="0">
                <a:latin typeface="Arial" panose="020B0604020202020204" pitchFamily="34" charset="0"/>
                <a:ea typeface="ＭＳ Ｐゴシック" panose="020B0600070205080204" pitchFamily="34" charset="-128"/>
                <a:cs typeface="Arial" panose="020B0604020202020204" pitchFamily="34" charset="0"/>
              </a:rPr>
              <a:t>Any time an operator can be caught in the machine, this is called a “caught-in hazard.”</a:t>
            </a:r>
          </a:p>
          <a:p>
            <a:r>
              <a:rPr lang="en-US" altLang="en-US" dirty="0" smtClean="0">
                <a:latin typeface="Arial" panose="020B0604020202020204" pitchFamily="34" charset="0"/>
                <a:ea typeface="ＭＳ Ｐゴシック" panose="020B0600070205080204" pitchFamily="34" charset="-128"/>
                <a:cs typeface="Arial" panose="020B0604020202020204" pitchFamily="34" charset="0"/>
              </a:rPr>
              <a:t> </a:t>
            </a:r>
          </a:p>
          <a:p>
            <a:r>
              <a:rPr lang="en-US" altLang="en-US" dirty="0" smtClean="0">
                <a:latin typeface="Arial" panose="020B0604020202020204" pitchFamily="34" charset="0"/>
                <a:ea typeface="ＭＳ Ｐゴシック" panose="020B0600070205080204" pitchFamily="34" charset="-128"/>
                <a:cs typeface="Arial" panose="020B0604020202020204" pitchFamily="34" charset="0"/>
              </a:rPr>
              <a:t>Mechanisms with rotation hazards include drill bits, shafts, and flywheels.</a:t>
            </a:r>
          </a:p>
        </p:txBody>
      </p:sp>
      <p:sp>
        <p:nvSpPr>
          <p:cNvPr id="215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fld id="{925C301C-E54B-470F-8B6B-34B2F395DE8E}" type="slidenum">
              <a:rPr lang="en-US" altLang="en-US" b="0" smtClean="0"/>
              <a:pPr/>
              <a:t>7</a:t>
            </a:fld>
            <a:endParaRPr lang="en-US" altLang="en-US" b="0" smtClean="0"/>
          </a:p>
        </p:txBody>
      </p:sp>
    </p:spTree>
    <p:extLst>
      <p:ext uri="{BB962C8B-B14F-4D97-AF65-F5344CB8AC3E}">
        <p14:creationId xmlns:p14="http://schemas.microsoft.com/office/powerpoint/2010/main" val="3505015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a:xfrm>
            <a:off x="809625" y="685800"/>
            <a:ext cx="5238750" cy="3429000"/>
          </a:xfrm>
          <a:ln/>
        </p:spPr>
      </p:sp>
      <p:sp>
        <p:nvSpPr>
          <p:cNvPr id="235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Arial" panose="020B0604020202020204" pitchFamily="34" charset="0"/>
                <a:ea typeface="ＭＳ Ｐゴシック" panose="020B0600070205080204" pitchFamily="34" charset="-128"/>
                <a:cs typeface="Arial" panose="020B0604020202020204" pitchFamily="34" charset="0"/>
              </a:rPr>
              <a:t>Reciprocating motion goes back and forth in a straight line. The operator can be caught between the moving part and a fixed object. </a:t>
            </a:r>
          </a:p>
          <a:p>
            <a:r>
              <a:rPr lang="en-US" altLang="en-US" dirty="0" smtClean="0">
                <a:latin typeface="Arial" panose="020B0604020202020204" pitchFamily="34" charset="0"/>
                <a:ea typeface="ＭＳ Ｐゴシック" panose="020B0600070205080204" pitchFamily="34" charset="-128"/>
                <a:cs typeface="Arial" panose="020B0604020202020204" pitchFamily="34" charset="0"/>
              </a:rPr>
              <a:t> </a:t>
            </a:r>
          </a:p>
          <a:p>
            <a:r>
              <a:rPr lang="en-US" altLang="en-US" dirty="0" smtClean="0">
                <a:latin typeface="Arial" panose="020B0604020202020204" pitchFamily="34" charset="0"/>
                <a:ea typeface="ＭＳ Ｐゴシック" panose="020B0600070205080204" pitchFamily="34" charset="-128"/>
                <a:cs typeface="Arial" panose="020B0604020202020204" pitchFamily="34" charset="0"/>
              </a:rPr>
              <a:t>Mechanisms with reciprocating motion hazards include shaker tables.</a:t>
            </a:r>
          </a:p>
          <a:p>
            <a:r>
              <a:rPr lang="en-US" altLang="en-US" dirty="0" smtClean="0">
                <a:latin typeface="Arial" panose="020B0604020202020204" pitchFamily="34" charset="0"/>
                <a:ea typeface="ＭＳ Ｐゴシック" panose="020B0600070205080204" pitchFamily="34" charset="-128"/>
                <a:cs typeface="Arial" panose="020B0604020202020204" pitchFamily="34" charset="0"/>
              </a:rPr>
              <a:t> </a:t>
            </a:r>
          </a:p>
          <a:p>
            <a:r>
              <a:rPr lang="en-US" altLang="en-US" dirty="0" smtClean="0">
                <a:latin typeface="Arial" panose="020B0604020202020204" pitchFamily="34" charset="0"/>
                <a:ea typeface="ＭＳ Ｐゴシック" panose="020B0600070205080204" pitchFamily="34" charset="-128"/>
                <a:cs typeface="Arial" panose="020B0604020202020204" pitchFamily="34" charset="0"/>
              </a:rPr>
              <a:t> </a:t>
            </a:r>
          </a:p>
        </p:txBody>
      </p:sp>
      <p:sp>
        <p:nvSpPr>
          <p:cNvPr id="235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fld id="{4FB874B6-5EAA-4239-BB71-2FA56CCFC299}" type="slidenum">
              <a:rPr lang="en-US" altLang="en-US" b="0" smtClean="0"/>
              <a:pPr/>
              <a:t>8</a:t>
            </a:fld>
            <a:endParaRPr lang="en-US" altLang="en-US" b="0" smtClean="0"/>
          </a:p>
        </p:txBody>
      </p:sp>
    </p:spTree>
    <p:extLst>
      <p:ext uri="{BB962C8B-B14F-4D97-AF65-F5344CB8AC3E}">
        <p14:creationId xmlns:p14="http://schemas.microsoft.com/office/powerpoint/2010/main" val="36431966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a:xfrm>
            <a:off x="809625" y="685800"/>
            <a:ext cx="5238750" cy="3429000"/>
          </a:xfrm>
          <a:ln/>
        </p:spPr>
      </p:sp>
      <p:sp>
        <p:nvSpPr>
          <p:cNvPr id="256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Arial" panose="020B0604020202020204" pitchFamily="34" charset="0"/>
                <a:ea typeface="ＭＳ Ｐゴシック" panose="020B0600070205080204" pitchFamily="34" charset="-128"/>
                <a:cs typeface="Arial" panose="020B0604020202020204" pitchFamily="34" charset="0"/>
              </a:rPr>
              <a:t>Transverse motion is movement in a straight line. Transverse motion may create pinch points between the moving part and a fixed object.</a:t>
            </a:r>
          </a:p>
          <a:p>
            <a:r>
              <a:rPr lang="en-US" altLang="en-US" dirty="0" smtClean="0">
                <a:latin typeface="Arial" panose="020B0604020202020204" pitchFamily="34" charset="0"/>
                <a:ea typeface="ＭＳ Ｐゴシック" panose="020B0600070205080204" pitchFamily="34" charset="-128"/>
                <a:cs typeface="Arial" panose="020B0604020202020204" pitchFamily="34" charset="0"/>
              </a:rPr>
              <a:t> </a:t>
            </a:r>
          </a:p>
          <a:p>
            <a:r>
              <a:rPr lang="en-US" altLang="en-US" dirty="0" smtClean="0">
                <a:latin typeface="Arial" panose="020B0604020202020204" pitchFamily="34" charset="0"/>
                <a:ea typeface="ＭＳ Ｐゴシック" panose="020B0600070205080204" pitchFamily="34" charset="-128"/>
                <a:cs typeface="Arial" panose="020B0604020202020204" pitchFamily="34" charset="0"/>
              </a:rPr>
              <a:t>Mechanisms with transverse motion hazards include belt sanders or other belts moving in a single direction.</a:t>
            </a:r>
          </a:p>
        </p:txBody>
      </p:sp>
      <p:sp>
        <p:nvSpPr>
          <p:cNvPr id="256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fld id="{7FC62E37-3F1F-400E-9CEA-2A11790A808E}" type="slidenum">
              <a:rPr lang="en-US" altLang="en-US" b="0" smtClean="0"/>
              <a:pPr/>
              <a:t>9</a:t>
            </a:fld>
            <a:endParaRPr lang="en-US" altLang="en-US" b="0" smtClean="0"/>
          </a:p>
        </p:txBody>
      </p:sp>
    </p:spTree>
    <p:extLst>
      <p:ext uri="{BB962C8B-B14F-4D97-AF65-F5344CB8AC3E}">
        <p14:creationId xmlns:p14="http://schemas.microsoft.com/office/powerpoint/2010/main" val="37274701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3 columns">
    <p:spTree>
      <p:nvGrpSpPr>
        <p:cNvPr id="1" name=""/>
        <p:cNvGrpSpPr/>
        <p:nvPr/>
      </p:nvGrpSpPr>
      <p:grpSpPr>
        <a:xfrm>
          <a:off x="0" y="0"/>
          <a:ext cx="0" cy="0"/>
          <a:chOff x="0" y="0"/>
          <a:chExt cx="0" cy="0"/>
        </a:xfrm>
      </p:grpSpPr>
      <p:sp>
        <p:nvSpPr>
          <p:cNvPr id="4" name="Oval 3"/>
          <p:cNvSpPr/>
          <p:nvPr userDrawn="1"/>
        </p:nvSpPr>
        <p:spPr>
          <a:xfrm>
            <a:off x="364839" y="209668"/>
            <a:ext cx="164592" cy="164592"/>
          </a:xfrm>
          <a:prstGeom prst="ellipse">
            <a:avLst/>
          </a:prstGeom>
          <a:solidFill>
            <a:srgbClr val="FA83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p:cNvCxnSpPr/>
          <p:nvPr userDrawn="1"/>
        </p:nvCxnSpPr>
        <p:spPr>
          <a:xfrm>
            <a:off x="320675" y="457200"/>
            <a:ext cx="9144000" cy="0"/>
          </a:xfrm>
          <a:prstGeom prst="line">
            <a:avLst/>
          </a:prstGeom>
          <a:ln>
            <a:solidFill>
              <a:srgbClr val="D9D9D9"/>
            </a:solidFill>
          </a:ln>
        </p:spPr>
        <p:style>
          <a:lnRef idx="1">
            <a:schemeClr val="accent1"/>
          </a:lnRef>
          <a:fillRef idx="0">
            <a:schemeClr val="accent1"/>
          </a:fillRef>
          <a:effectRef idx="0">
            <a:schemeClr val="accent1"/>
          </a:effectRef>
          <a:fontRef idx="minor">
            <a:schemeClr val="tx1"/>
          </a:fontRef>
        </p:style>
      </p:cxnSp>
      <p:sp>
        <p:nvSpPr>
          <p:cNvPr id="8" name="Title 1"/>
          <p:cNvSpPr>
            <a:spLocks noGrp="1"/>
          </p:cNvSpPr>
          <p:nvPr>
            <p:ph type="title"/>
          </p:nvPr>
        </p:nvSpPr>
        <p:spPr>
          <a:xfrm>
            <a:off x="320676" y="457200"/>
            <a:ext cx="6019800" cy="865930"/>
          </a:xfrm>
          <a:prstGeom prst="rect">
            <a:avLst/>
          </a:prstGeom>
        </p:spPr>
        <p:txBody>
          <a:bodyPr lIns="81510" tIns="40755" rIns="81510" bIns="40755"/>
          <a:lstStyle>
            <a:lvl1pPr algn="l">
              <a:defRPr sz="2800" b="1">
                <a:solidFill>
                  <a:srgbClr val="4A72A8"/>
                </a:solidFill>
                <a:latin typeface="Open Sans Condensed" panose="020B0806030504020204" pitchFamily="34" charset="0"/>
                <a:ea typeface="Open Sans Condensed" panose="020B0806030504020204" pitchFamily="34" charset="0"/>
                <a:cs typeface="Open Sans Condensed" panose="020B0806030504020204" pitchFamily="34" charset="0"/>
              </a:defRPr>
            </a:lvl1pPr>
          </a:lstStyle>
          <a:p>
            <a:r>
              <a:rPr lang="en-US" smtClean="0"/>
              <a:t>Click to edit Master title style</a:t>
            </a:r>
            <a:endParaRPr lang="en-US" dirty="0"/>
          </a:p>
        </p:txBody>
      </p:sp>
      <p:sp>
        <p:nvSpPr>
          <p:cNvPr id="9" name="Content Placeholder 2"/>
          <p:cNvSpPr>
            <a:spLocks noGrp="1"/>
          </p:cNvSpPr>
          <p:nvPr>
            <p:ph idx="1"/>
          </p:nvPr>
        </p:nvSpPr>
        <p:spPr>
          <a:xfrm>
            <a:off x="320674" y="1371600"/>
            <a:ext cx="6019801" cy="4224232"/>
          </a:xfrm>
          <a:prstGeom prst="rect">
            <a:avLst/>
          </a:prstGeom>
        </p:spPr>
        <p:txBody>
          <a:bodyPr lIns="81510" tIns="40755" rIns="81510" bIns="40755"/>
          <a:lstStyle>
            <a:lvl1pPr>
              <a:spcBef>
                <a:spcPts val="0"/>
              </a:spcBef>
              <a:spcAft>
                <a:spcPts val="1300"/>
              </a:spcAft>
              <a:defRPr sz="1300">
                <a:solidFill>
                  <a:srgbClr val="3D3D3D"/>
                </a:solidFill>
                <a:latin typeface="Open Sans" panose="020B0606030504020204" pitchFamily="34" charset="0"/>
                <a:ea typeface="Open Sans" panose="020B0606030504020204" pitchFamily="34" charset="0"/>
                <a:cs typeface="Open Sans" panose="020B0606030504020204" pitchFamily="34" charset="0"/>
              </a:defRPr>
            </a:lvl1pPr>
            <a:lvl2pPr>
              <a:spcBef>
                <a:spcPts val="0"/>
              </a:spcBef>
              <a:spcAft>
                <a:spcPts val="1300"/>
              </a:spcAft>
              <a:defRPr sz="1300">
                <a:solidFill>
                  <a:srgbClr val="3D3D3D"/>
                </a:solidFill>
                <a:latin typeface="Open Sans" panose="020B0606030504020204" pitchFamily="34" charset="0"/>
                <a:ea typeface="Open Sans" panose="020B0606030504020204" pitchFamily="34" charset="0"/>
                <a:cs typeface="Open Sans" panose="020B0606030504020204" pitchFamily="34" charset="0"/>
              </a:defRPr>
            </a:lvl2pPr>
            <a:lvl3pPr>
              <a:spcBef>
                <a:spcPts val="0"/>
              </a:spcBef>
              <a:spcAft>
                <a:spcPts val="1300"/>
              </a:spcAft>
              <a:defRPr sz="1300">
                <a:solidFill>
                  <a:srgbClr val="3D3D3D"/>
                </a:solidFill>
                <a:latin typeface="Open Sans" panose="020B0606030504020204" pitchFamily="34" charset="0"/>
                <a:ea typeface="Open Sans" panose="020B0606030504020204" pitchFamily="34" charset="0"/>
                <a:cs typeface="Open Sans" panose="020B0606030504020204" pitchFamily="34" charset="0"/>
              </a:defRPr>
            </a:lvl3pPr>
            <a:lvl4pPr>
              <a:spcBef>
                <a:spcPts val="0"/>
              </a:spcBef>
              <a:spcAft>
                <a:spcPts val="1300"/>
              </a:spcAft>
              <a:defRPr sz="1300">
                <a:solidFill>
                  <a:srgbClr val="3D3D3D"/>
                </a:solidFill>
                <a:latin typeface="Open Sans" panose="020B0606030504020204" pitchFamily="34" charset="0"/>
                <a:ea typeface="Open Sans" panose="020B0606030504020204" pitchFamily="34" charset="0"/>
                <a:cs typeface="Open Sans" panose="020B0606030504020204" pitchFamily="34" charset="0"/>
              </a:defRPr>
            </a:lvl4pPr>
            <a:lvl5pPr>
              <a:spcBef>
                <a:spcPts val="0"/>
              </a:spcBef>
              <a:spcAft>
                <a:spcPts val="1300"/>
              </a:spcAft>
              <a:defRPr sz="1300">
                <a:solidFill>
                  <a:srgbClr val="3D3D3D"/>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215345040"/>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pos="250">
          <p15:clr>
            <a:srgbClr val="FBAE40"/>
          </p15:clr>
        </p15:guide>
        <p15:guide id="2" pos="5914">
          <p15:clr>
            <a:srgbClr val="FBAE40"/>
          </p15:clr>
        </p15:guide>
        <p15:guide id="3" pos="2074">
          <p15:clr>
            <a:srgbClr val="FBAE40"/>
          </p15:clr>
        </p15:guide>
        <p15:guide id="4" pos="2122">
          <p15:clr>
            <a:srgbClr val="FBAE40"/>
          </p15:clr>
        </p15:guide>
        <p15:guide id="5" pos="2170">
          <p15:clr>
            <a:srgbClr val="FBAE40"/>
          </p15:clr>
        </p15:guide>
        <p15:guide id="6" pos="4090">
          <p15:clr>
            <a:srgbClr val="FBAE40"/>
          </p15:clr>
        </p15:guide>
        <p15:guide id="7" pos="4042">
          <p15:clr>
            <a:srgbClr val="FBAE40"/>
          </p15:clr>
        </p15:guide>
        <p15:guide id="8" pos="3994">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 columns - right image">
    <p:spTree>
      <p:nvGrpSpPr>
        <p:cNvPr id="1" name=""/>
        <p:cNvGrpSpPr/>
        <p:nvPr/>
      </p:nvGrpSpPr>
      <p:grpSpPr>
        <a:xfrm>
          <a:off x="0" y="0"/>
          <a:ext cx="0" cy="0"/>
          <a:chOff x="0" y="0"/>
          <a:chExt cx="0" cy="0"/>
        </a:xfrm>
      </p:grpSpPr>
      <p:sp>
        <p:nvSpPr>
          <p:cNvPr id="4" name="Oval 3"/>
          <p:cNvSpPr/>
          <p:nvPr userDrawn="1"/>
        </p:nvSpPr>
        <p:spPr>
          <a:xfrm>
            <a:off x="364839" y="209668"/>
            <a:ext cx="164592" cy="164592"/>
          </a:xfrm>
          <a:prstGeom prst="ellipse">
            <a:avLst/>
          </a:prstGeom>
          <a:solidFill>
            <a:srgbClr val="FA83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p:cNvCxnSpPr/>
          <p:nvPr userDrawn="1"/>
        </p:nvCxnSpPr>
        <p:spPr>
          <a:xfrm>
            <a:off x="320675" y="457200"/>
            <a:ext cx="5866606" cy="0"/>
          </a:xfrm>
          <a:prstGeom prst="line">
            <a:avLst/>
          </a:prstGeom>
          <a:ln>
            <a:solidFill>
              <a:srgbClr val="D9D9D9"/>
            </a:solidFill>
          </a:ln>
        </p:spPr>
        <p:style>
          <a:lnRef idx="1">
            <a:schemeClr val="accent1"/>
          </a:lnRef>
          <a:fillRef idx="0">
            <a:schemeClr val="accent1"/>
          </a:fillRef>
          <a:effectRef idx="0">
            <a:schemeClr val="accent1"/>
          </a:effectRef>
          <a:fontRef idx="minor">
            <a:schemeClr val="tx1"/>
          </a:fontRef>
        </p:style>
      </p:cxnSp>
      <p:sp>
        <p:nvSpPr>
          <p:cNvPr id="6" name="Title 1"/>
          <p:cNvSpPr>
            <a:spLocks noGrp="1"/>
          </p:cNvSpPr>
          <p:nvPr>
            <p:ph type="title"/>
          </p:nvPr>
        </p:nvSpPr>
        <p:spPr>
          <a:xfrm>
            <a:off x="320676" y="457200"/>
            <a:ext cx="6019800" cy="865930"/>
          </a:xfrm>
          <a:prstGeom prst="rect">
            <a:avLst/>
          </a:prstGeom>
        </p:spPr>
        <p:txBody>
          <a:bodyPr lIns="81510" tIns="40755" rIns="81510" bIns="40755"/>
          <a:lstStyle>
            <a:lvl1pPr algn="l">
              <a:defRPr sz="2800" b="1">
                <a:solidFill>
                  <a:srgbClr val="4A72A8"/>
                </a:solidFill>
                <a:latin typeface="Open Sans Condensed" panose="020B0806030504020204" pitchFamily="34" charset="0"/>
                <a:ea typeface="Open Sans Condensed" panose="020B0806030504020204" pitchFamily="34" charset="0"/>
                <a:cs typeface="Open Sans Condensed" panose="020B0806030504020204" pitchFamily="34" charset="0"/>
              </a:defRPr>
            </a:lvl1pPr>
          </a:lstStyle>
          <a:p>
            <a:r>
              <a:rPr lang="en-US" smtClean="0"/>
              <a:t>Click to edit Master title style</a:t>
            </a:r>
            <a:endParaRPr lang="en-US" dirty="0"/>
          </a:p>
        </p:txBody>
      </p:sp>
      <p:sp>
        <p:nvSpPr>
          <p:cNvPr id="7" name="Content Placeholder 2"/>
          <p:cNvSpPr>
            <a:spLocks noGrp="1"/>
          </p:cNvSpPr>
          <p:nvPr>
            <p:ph idx="1"/>
          </p:nvPr>
        </p:nvSpPr>
        <p:spPr>
          <a:xfrm>
            <a:off x="320674" y="1371600"/>
            <a:ext cx="6019801" cy="4224232"/>
          </a:xfrm>
          <a:prstGeom prst="rect">
            <a:avLst/>
          </a:prstGeom>
        </p:spPr>
        <p:txBody>
          <a:bodyPr lIns="81510" tIns="40755" rIns="81510" bIns="40755"/>
          <a:lstStyle>
            <a:lvl1pPr>
              <a:spcBef>
                <a:spcPts val="0"/>
              </a:spcBef>
              <a:spcAft>
                <a:spcPts val="1300"/>
              </a:spcAft>
              <a:defRPr sz="1300">
                <a:solidFill>
                  <a:srgbClr val="3D3D3D"/>
                </a:solidFill>
                <a:latin typeface="Open Sans" panose="020B0606030504020204" pitchFamily="34" charset="0"/>
                <a:ea typeface="Open Sans" panose="020B0606030504020204" pitchFamily="34" charset="0"/>
                <a:cs typeface="Open Sans" panose="020B0606030504020204" pitchFamily="34" charset="0"/>
              </a:defRPr>
            </a:lvl1pPr>
            <a:lvl2pPr>
              <a:spcBef>
                <a:spcPts val="0"/>
              </a:spcBef>
              <a:spcAft>
                <a:spcPts val="1300"/>
              </a:spcAft>
              <a:defRPr sz="1300">
                <a:solidFill>
                  <a:srgbClr val="3D3D3D"/>
                </a:solidFill>
                <a:latin typeface="Open Sans" panose="020B0606030504020204" pitchFamily="34" charset="0"/>
                <a:ea typeface="Open Sans" panose="020B0606030504020204" pitchFamily="34" charset="0"/>
                <a:cs typeface="Open Sans" panose="020B0606030504020204" pitchFamily="34" charset="0"/>
              </a:defRPr>
            </a:lvl2pPr>
            <a:lvl3pPr>
              <a:spcBef>
                <a:spcPts val="0"/>
              </a:spcBef>
              <a:spcAft>
                <a:spcPts val="1300"/>
              </a:spcAft>
              <a:defRPr sz="1300">
                <a:solidFill>
                  <a:srgbClr val="3D3D3D"/>
                </a:solidFill>
                <a:latin typeface="Open Sans" panose="020B0606030504020204" pitchFamily="34" charset="0"/>
                <a:ea typeface="Open Sans" panose="020B0606030504020204" pitchFamily="34" charset="0"/>
                <a:cs typeface="Open Sans" panose="020B0606030504020204" pitchFamily="34" charset="0"/>
              </a:defRPr>
            </a:lvl3pPr>
            <a:lvl4pPr>
              <a:spcBef>
                <a:spcPts val="0"/>
              </a:spcBef>
              <a:spcAft>
                <a:spcPts val="1300"/>
              </a:spcAft>
              <a:defRPr sz="1300">
                <a:solidFill>
                  <a:srgbClr val="3D3D3D"/>
                </a:solidFill>
                <a:latin typeface="Open Sans" panose="020B0606030504020204" pitchFamily="34" charset="0"/>
                <a:ea typeface="Open Sans" panose="020B0606030504020204" pitchFamily="34" charset="0"/>
                <a:cs typeface="Open Sans" panose="020B0606030504020204" pitchFamily="34" charset="0"/>
              </a:defRPr>
            </a:lvl4pPr>
            <a:lvl5pPr>
              <a:spcBef>
                <a:spcPts val="0"/>
              </a:spcBef>
              <a:spcAft>
                <a:spcPts val="1300"/>
              </a:spcAft>
              <a:defRPr sz="1300">
                <a:solidFill>
                  <a:srgbClr val="3D3D3D"/>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955375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extLst mod="1">
    <p:ext uri="{DCECCB84-F9BA-43D5-87BE-67443E8EF086}">
      <p15:sldGuideLst xmlns:p15="http://schemas.microsoft.com/office/powerpoint/2012/main">
        <p15:guide id="1" pos="250">
          <p15:clr>
            <a:srgbClr val="FBAE40"/>
          </p15:clr>
        </p15:guide>
        <p15:guide id="2" pos="5914">
          <p15:clr>
            <a:srgbClr val="FBAE40"/>
          </p15:clr>
        </p15:guide>
        <p15:guide id="3" pos="2074">
          <p15:clr>
            <a:srgbClr val="FBAE40"/>
          </p15:clr>
        </p15:guide>
        <p15:guide id="4" pos="4090">
          <p15:clr>
            <a:srgbClr val="FBAE40"/>
          </p15:clr>
        </p15:guide>
        <p15:guide id="5" pos="2122">
          <p15:clr>
            <a:srgbClr val="FBAE40"/>
          </p15:clr>
        </p15:guide>
        <p15:guide id="6" pos="4042">
          <p15:clr>
            <a:srgbClr val="FBAE40"/>
          </p15:clr>
        </p15:guide>
        <p15:guide id="7" pos="2170">
          <p15:clr>
            <a:srgbClr val="FBAE40"/>
          </p15:clr>
        </p15:guide>
        <p15:guide id="8" pos="3994">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 columns - no header">
    <p:spTree>
      <p:nvGrpSpPr>
        <p:cNvPr id="1" name=""/>
        <p:cNvGrpSpPr/>
        <p:nvPr/>
      </p:nvGrpSpPr>
      <p:grpSpPr>
        <a:xfrm>
          <a:off x="0" y="0"/>
          <a:ext cx="0" cy="0"/>
          <a:chOff x="0" y="0"/>
          <a:chExt cx="0" cy="0"/>
        </a:xfrm>
      </p:grpSpPr>
      <p:sp>
        <p:nvSpPr>
          <p:cNvPr id="6" name="Title 1"/>
          <p:cNvSpPr>
            <a:spLocks noGrp="1"/>
          </p:cNvSpPr>
          <p:nvPr>
            <p:ph type="title"/>
          </p:nvPr>
        </p:nvSpPr>
        <p:spPr>
          <a:xfrm>
            <a:off x="320676" y="457200"/>
            <a:ext cx="6019800" cy="865930"/>
          </a:xfrm>
          <a:prstGeom prst="rect">
            <a:avLst/>
          </a:prstGeom>
        </p:spPr>
        <p:txBody>
          <a:bodyPr lIns="81510" tIns="40755" rIns="81510" bIns="40755"/>
          <a:lstStyle>
            <a:lvl1pPr algn="l">
              <a:defRPr sz="2800" b="1">
                <a:solidFill>
                  <a:srgbClr val="4A72A8"/>
                </a:solidFill>
                <a:latin typeface="Open Sans Condensed" panose="020B0806030504020204" pitchFamily="34" charset="0"/>
                <a:ea typeface="Open Sans Condensed" panose="020B0806030504020204" pitchFamily="34" charset="0"/>
                <a:cs typeface="Open Sans Condensed" panose="020B0806030504020204" pitchFamily="34" charset="0"/>
              </a:defRPr>
            </a:lvl1pPr>
          </a:lstStyle>
          <a:p>
            <a:r>
              <a:rPr lang="en-US" smtClean="0"/>
              <a:t>Click to edit Master title style</a:t>
            </a:r>
            <a:endParaRPr lang="en-US" dirty="0"/>
          </a:p>
        </p:txBody>
      </p:sp>
      <p:sp>
        <p:nvSpPr>
          <p:cNvPr id="7" name="Content Placeholder 2"/>
          <p:cNvSpPr>
            <a:spLocks noGrp="1"/>
          </p:cNvSpPr>
          <p:nvPr>
            <p:ph idx="1"/>
          </p:nvPr>
        </p:nvSpPr>
        <p:spPr>
          <a:xfrm>
            <a:off x="320674" y="1371600"/>
            <a:ext cx="6019801" cy="4224232"/>
          </a:xfrm>
          <a:prstGeom prst="rect">
            <a:avLst/>
          </a:prstGeom>
        </p:spPr>
        <p:txBody>
          <a:bodyPr lIns="81510" tIns="40755" rIns="81510" bIns="40755"/>
          <a:lstStyle>
            <a:lvl1pPr>
              <a:spcBef>
                <a:spcPts val="0"/>
              </a:spcBef>
              <a:spcAft>
                <a:spcPts val="1300"/>
              </a:spcAft>
              <a:defRPr sz="1300">
                <a:solidFill>
                  <a:srgbClr val="3D3D3D"/>
                </a:solidFill>
                <a:latin typeface="Open Sans" panose="020B0606030504020204" pitchFamily="34" charset="0"/>
                <a:ea typeface="Open Sans" panose="020B0606030504020204" pitchFamily="34" charset="0"/>
                <a:cs typeface="Open Sans" panose="020B0606030504020204" pitchFamily="34" charset="0"/>
              </a:defRPr>
            </a:lvl1pPr>
            <a:lvl2pPr>
              <a:spcBef>
                <a:spcPts val="0"/>
              </a:spcBef>
              <a:spcAft>
                <a:spcPts val="1300"/>
              </a:spcAft>
              <a:defRPr sz="1300">
                <a:solidFill>
                  <a:srgbClr val="3D3D3D"/>
                </a:solidFill>
                <a:latin typeface="Open Sans" panose="020B0606030504020204" pitchFamily="34" charset="0"/>
                <a:ea typeface="Open Sans" panose="020B0606030504020204" pitchFamily="34" charset="0"/>
                <a:cs typeface="Open Sans" panose="020B0606030504020204" pitchFamily="34" charset="0"/>
              </a:defRPr>
            </a:lvl2pPr>
            <a:lvl3pPr>
              <a:spcBef>
                <a:spcPts val="0"/>
              </a:spcBef>
              <a:spcAft>
                <a:spcPts val="1300"/>
              </a:spcAft>
              <a:defRPr sz="1300">
                <a:solidFill>
                  <a:srgbClr val="3D3D3D"/>
                </a:solidFill>
                <a:latin typeface="Open Sans" panose="020B0606030504020204" pitchFamily="34" charset="0"/>
                <a:ea typeface="Open Sans" panose="020B0606030504020204" pitchFamily="34" charset="0"/>
                <a:cs typeface="Open Sans" panose="020B0606030504020204" pitchFamily="34" charset="0"/>
              </a:defRPr>
            </a:lvl3pPr>
            <a:lvl4pPr>
              <a:spcBef>
                <a:spcPts val="0"/>
              </a:spcBef>
              <a:spcAft>
                <a:spcPts val="1300"/>
              </a:spcAft>
              <a:defRPr sz="1300">
                <a:solidFill>
                  <a:srgbClr val="3D3D3D"/>
                </a:solidFill>
                <a:latin typeface="Open Sans" panose="020B0606030504020204" pitchFamily="34" charset="0"/>
                <a:ea typeface="Open Sans" panose="020B0606030504020204" pitchFamily="34" charset="0"/>
                <a:cs typeface="Open Sans" panose="020B0606030504020204" pitchFamily="34" charset="0"/>
              </a:defRPr>
            </a:lvl4pPr>
            <a:lvl5pPr>
              <a:spcBef>
                <a:spcPts val="0"/>
              </a:spcBef>
              <a:spcAft>
                <a:spcPts val="1300"/>
              </a:spcAft>
              <a:defRPr sz="1300">
                <a:solidFill>
                  <a:srgbClr val="3D3D3D"/>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2905464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extLst mod="1">
    <p:ext uri="{DCECCB84-F9BA-43D5-87BE-67443E8EF086}">
      <p15:sldGuideLst xmlns:p15="http://schemas.microsoft.com/office/powerpoint/2012/main">
        <p15:guide id="1" pos="250">
          <p15:clr>
            <a:srgbClr val="FBAE40"/>
          </p15:clr>
        </p15:guide>
        <p15:guide id="2" pos="5914">
          <p15:clr>
            <a:srgbClr val="FBAE40"/>
          </p15:clr>
        </p15:guide>
        <p15:guide id="3" pos="2074">
          <p15:clr>
            <a:srgbClr val="FBAE40"/>
          </p15:clr>
        </p15:guide>
        <p15:guide id="4" pos="4090">
          <p15:clr>
            <a:srgbClr val="FBAE40"/>
          </p15:clr>
        </p15:guide>
        <p15:guide id="5" pos="2122">
          <p15:clr>
            <a:srgbClr val="FBAE40"/>
          </p15:clr>
        </p15:guide>
        <p15:guide id="6" pos="4042">
          <p15:clr>
            <a:srgbClr val="FBAE40"/>
          </p15:clr>
        </p15:guide>
        <p15:guide id="7" pos="2170">
          <p15:clr>
            <a:srgbClr val="FBAE40"/>
          </p15:clr>
        </p15:guide>
        <p15:guide id="8" pos="3994">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2 columns">
    <p:spTree>
      <p:nvGrpSpPr>
        <p:cNvPr id="1" name=""/>
        <p:cNvGrpSpPr/>
        <p:nvPr/>
      </p:nvGrpSpPr>
      <p:grpSpPr>
        <a:xfrm>
          <a:off x="0" y="0"/>
          <a:ext cx="0" cy="0"/>
          <a:chOff x="0" y="0"/>
          <a:chExt cx="0" cy="0"/>
        </a:xfrm>
      </p:grpSpPr>
      <p:sp>
        <p:nvSpPr>
          <p:cNvPr id="5" name="Oval 4"/>
          <p:cNvSpPr/>
          <p:nvPr userDrawn="1"/>
        </p:nvSpPr>
        <p:spPr>
          <a:xfrm>
            <a:off x="364839" y="209668"/>
            <a:ext cx="164592" cy="164592"/>
          </a:xfrm>
          <a:prstGeom prst="ellipse">
            <a:avLst/>
          </a:prstGeom>
          <a:solidFill>
            <a:srgbClr val="FA83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p:cNvCxnSpPr/>
          <p:nvPr userDrawn="1"/>
        </p:nvCxnSpPr>
        <p:spPr>
          <a:xfrm>
            <a:off x="320675" y="457200"/>
            <a:ext cx="9144000" cy="0"/>
          </a:xfrm>
          <a:prstGeom prst="line">
            <a:avLst/>
          </a:prstGeom>
          <a:ln>
            <a:solidFill>
              <a:srgbClr val="D9D9D9"/>
            </a:solidFill>
          </a:ln>
        </p:spPr>
        <p:style>
          <a:lnRef idx="1">
            <a:schemeClr val="accent1"/>
          </a:lnRef>
          <a:fillRef idx="0">
            <a:schemeClr val="accent1"/>
          </a:fillRef>
          <a:effectRef idx="0">
            <a:schemeClr val="accent1"/>
          </a:effectRef>
          <a:fontRef idx="minor">
            <a:schemeClr val="tx1"/>
          </a:fontRef>
        </p:style>
      </p:cxnSp>
      <p:sp>
        <p:nvSpPr>
          <p:cNvPr id="8" name="Title 1"/>
          <p:cNvSpPr>
            <a:spLocks noGrp="1"/>
          </p:cNvSpPr>
          <p:nvPr>
            <p:ph type="title"/>
          </p:nvPr>
        </p:nvSpPr>
        <p:spPr>
          <a:xfrm>
            <a:off x="320676" y="457200"/>
            <a:ext cx="6781800" cy="865930"/>
          </a:xfrm>
          <a:prstGeom prst="rect">
            <a:avLst/>
          </a:prstGeom>
        </p:spPr>
        <p:txBody>
          <a:bodyPr lIns="81510" tIns="40755" rIns="81510" bIns="40755"/>
          <a:lstStyle>
            <a:lvl1pPr algn="l">
              <a:defRPr sz="2800" b="1">
                <a:solidFill>
                  <a:srgbClr val="4A72A8"/>
                </a:solidFill>
                <a:latin typeface="Open Sans Condensed" panose="020B0806030504020204" pitchFamily="34" charset="0"/>
                <a:ea typeface="Open Sans Condensed" panose="020B0806030504020204" pitchFamily="34" charset="0"/>
                <a:cs typeface="Open Sans Condensed" panose="020B0806030504020204" pitchFamily="34" charset="0"/>
              </a:defRPr>
            </a:lvl1pPr>
          </a:lstStyle>
          <a:p>
            <a:r>
              <a:rPr lang="en-US" smtClean="0"/>
              <a:t>Click to edit Master title style</a:t>
            </a:r>
            <a:endParaRPr lang="en-US" dirty="0"/>
          </a:p>
        </p:txBody>
      </p:sp>
      <p:sp>
        <p:nvSpPr>
          <p:cNvPr id="9" name="Content Placeholder 2"/>
          <p:cNvSpPr>
            <a:spLocks noGrp="1"/>
          </p:cNvSpPr>
          <p:nvPr>
            <p:ph idx="1"/>
          </p:nvPr>
        </p:nvSpPr>
        <p:spPr>
          <a:xfrm>
            <a:off x="320674" y="1371600"/>
            <a:ext cx="6781801" cy="4224232"/>
          </a:xfrm>
          <a:prstGeom prst="rect">
            <a:avLst/>
          </a:prstGeom>
        </p:spPr>
        <p:txBody>
          <a:bodyPr lIns="81510" tIns="40755" rIns="81510" bIns="40755"/>
          <a:lstStyle>
            <a:lvl1pPr>
              <a:spcBef>
                <a:spcPts val="0"/>
              </a:spcBef>
              <a:spcAft>
                <a:spcPts val="1300"/>
              </a:spcAft>
              <a:defRPr sz="1300">
                <a:solidFill>
                  <a:srgbClr val="3D3D3D"/>
                </a:solidFill>
                <a:latin typeface="Open Sans" panose="020B0606030504020204" pitchFamily="34" charset="0"/>
                <a:ea typeface="Open Sans" panose="020B0606030504020204" pitchFamily="34" charset="0"/>
                <a:cs typeface="Open Sans" panose="020B0606030504020204" pitchFamily="34" charset="0"/>
              </a:defRPr>
            </a:lvl1pPr>
            <a:lvl2pPr>
              <a:spcBef>
                <a:spcPts val="0"/>
              </a:spcBef>
              <a:spcAft>
                <a:spcPts val="1300"/>
              </a:spcAft>
              <a:defRPr sz="1300">
                <a:solidFill>
                  <a:srgbClr val="3D3D3D"/>
                </a:solidFill>
                <a:latin typeface="Open Sans" panose="020B0606030504020204" pitchFamily="34" charset="0"/>
                <a:ea typeface="Open Sans" panose="020B0606030504020204" pitchFamily="34" charset="0"/>
                <a:cs typeface="Open Sans" panose="020B0606030504020204" pitchFamily="34" charset="0"/>
              </a:defRPr>
            </a:lvl2pPr>
            <a:lvl3pPr>
              <a:spcBef>
                <a:spcPts val="0"/>
              </a:spcBef>
              <a:spcAft>
                <a:spcPts val="1300"/>
              </a:spcAft>
              <a:defRPr sz="1300">
                <a:solidFill>
                  <a:srgbClr val="3D3D3D"/>
                </a:solidFill>
                <a:latin typeface="Open Sans" panose="020B0606030504020204" pitchFamily="34" charset="0"/>
                <a:ea typeface="Open Sans" panose="020B0606030504020204" pitchFamily="34" charset="0"/>
                <a:cs typeface="Open Sans" panose="020B0606030504020204" pitchFamily="34" charset="0"/>
              </a:defRPr>
            </a:lvl3pPr>
            <a:lvl4pPr>
              <a:spcBef>
                <a:spcPts val="0"/>
              </a:spcBef>
              <a:spcAft>
                <a:spcPts val="1300"/>
              </a:spcAft>
              <a:defRPr sz="1300">
                <a:solidFill>
                  <a:srgbClr val="3D3D3D"/>
                </a:solidFill>
                <a:latin typeface="Open Sans" panose="020B0606030504020204" pitchFamily="34" charset="0"/>
                <a:ea typeface="Open Sans" panose="020B0606030504020204" pitchFamily="34" charset="0"/>
                <a:cs typeface="Open Sans" panose="020B0606030504020204" pitchFamily="34" charset="0"/>
              </a:defRPr>
            </a:lvl4pPr>
            <a:lvl5pPr>
              <a:spcBef>
                <a:spcPts val="0"/>
              </a:spcBef>
              <a:spcAft>
                <a:spcPts val="1300"/>
              </a:spcAft>
              <a:defRPr sz="1300">
                <a:solidFill>
                  <a:srgbClr val="3D3D3D"/>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0373792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extLst mod="1">
    <p:ext uri="{DCECCB84-F9BA-43D5-87BE-67443E8EF086}">
      <p15:sldGuideLst xmlns:p15="http://schemas.microsoft.com/office/powerpoint/2012/main">
        <p15:guide id="1" pos="3081">
          <p15:clr>
            <a:srgbClr val="FBAE40"/>
          </p15:clr>
        </p15:guide>
        <p15:guide id="2" pos="1642">
          <p15:clr>
            <a:srgbClr val="FBAE40"/>
          </p15:clr>
        </p15:guide>
        <p15:guide id="3" pos="4522">
          <p15:clr>
            <a:srgbClr val="FBAE40"/>
          </p15:clr>
        </p15:guide>
        <p15:guide id="4" pos="4570">
          <p15:clr>
            <a:srgbClr val="FBAE40"/>
          </p15:clr>
        </p15:guide>
        <p15:guide id="5" pos="4474">
          <p15:clr>
            <a:srgbClr val="FBAE40"/>
          </p15:clr>
        </p15:guide>
        <p15:guide id="6" pos="1690">
          <p15:clr>
            <a:srgbClr val="FBAE40"/>
          </p15:clr>
        </p15:guide>
        <p15:guide id="7" pos="1594">
          <p15:clr>
            <a:srgbClr val="FBAE40"/>
          </p15:clr>
        </p15:guide>
        <p15:guide id="8" pos="3034">
          <p15:clr>
            <a:srgbClr val="FBAE40"/>
          </p15:clr>
        </p15:guide>
        <p15:guide id="9" pos="250">
          <p15:clr>
            <a:srgbClr val="FBAE40"/>
          </p15:clr>
        </p15:guide>
        <p15:guide id="10" pos="5914">
          <p15:clr>
            <a:srgbClr val="FBAE40"/>
          </p15:clr>
        </p15:guide>
        <p15:guide id="11" pos="313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 columns - right half image">
    <p:spTree>
      <p:nvGrpSpPr>
        <p:cNvPr id="1" name=""/>
        <p:cNvGrpSpPr/>
        <p:nvPr/>
      </p:nvGrpSpPr>
      <p:grpSpPr>
        <a:xfrm>
          <a:off x="0" y="0"/>
          <a:ext cx="0" cy="0"/>
          <a:chOff x="0" y="0"/>
          <a:chExt cx="0" cy="0"/>
        </a:xfrm>
      </p:grpSpPr>
      <p:sp>
        <p:nvSpPr>
          <p:cNvPr id="5" name="Oval 4"/>
          <p:cNvSpPr/>
          <p:nvPr userDrawn="1"/>
        </p:nvSpPr>
        <p:spPr>
          <a:xfrm>
            <a:off x="364839" y="209668"/>
            <a:ext cx="164592" cy="164592"/>
          </a:xfrm>
          <a:prstGeom prst="ellipse">
            <a:avLst/>
          </a:prstGeom>
          <a:solidFill>
            <a:srgbClr val="FA83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p:cNvCxnSpPr/>
          <p:nvPr userDrawn="1"/>
        </p:nvCxnSpPr>
        <p:spPr>
          <a:xfrm>
            <a:off x="320675" y="457200"/>
            <a:ext cx="4342606" cy="0"/>
          </a:xfrm>
          <a:prstGeom prst="line">
            <a:avLst/>
          </a:prstGeom>
          <a:ln>
            <a:solidFill>
              <a:srgbClr val="D9D9D9"/>
            </a:solidFill>
          </a:ln>
        </p:spPr>
        <p:style>
          <a:lnRef idx="1">
            <a:schemeClr val="accent1"/>
          </a:lnRef>
          <a:fillRef idx="0">
            <a:schemeClr val="accent1"/>
          </a:fillRef>
          <a:effectRef idx="0">
            <a:schemeClr val="accent1"/>
          </a:effectRef>
          <a:fontRef idx="minor">
            <a:schemeClr val="tx1"/>
          </a:fontRef>
        </p:style>
      </p:cxnSp>
      <p:sp>
        <p:nvSpPr>
          <p:cNvPr id="8" name="Title 1"/>
          <p:cNvSpPr>
            <a:spLocks noGrp="1"/>
          </p:cNvSpPr>
          <p:nvPr>
            <p:ph type="title"/>
          </p:nvPr>
        </p:nvSpPr>
        <p:spPr>
          <a:xfrm>
            <a:off x="320676" y="457200"/>
            <a:ext cx="4495799" cy="865930"/>
          </a:xfrm>
          <a:prstGeom prst="rect">
            <a:avLst/>
          </a:prstGeom>
        </p:spPr>
        <p:txBody>
          <a:bodyPr lIns="81510" tIns="40755" rIns="81510" bIns="40755"/>
          <a:lstStyle>
            <a:lvl1pPr algn="l">
              <a:defRPr sz="2800" b="1">
                <a:solidFill>
                  <a:srgbClr val="4A72A8"/>
                </a:solidFill>
                <a:latin typeface="Open Sans Condensed" panose="020B0806030504020204" pitchFamily="34" charset="0"/>
                <a:ea typeface="Open Sans Condensed" panose="020B0806030504020204" pitchFamily="34" charset="0"/>
                <a:cs typeface="Open Sans Condensed" panose="020B0806030504020204" pitchFamily="34" charset="0"/>
              </a:defRPr>
            </a:lvl1pPr>
          </a:lstStyle>
          <a:p>
            <a:r>
              <a:rPr lang="en-US" smtClean="0"/>
              <a:t>Click to edit Master title style</a:t>
            </a:r>
            <a:endParaRPr lang="en-US" dirty="0"/>
          </a:p>
        </p:txBody>
      </p:sp>
      <p:sp>
        <p:nvSpPr>
          <p:cNvPr id="9" name="Content Placeholder 2"/>
          <p:cNvSpPr>
            <a:spLocks noGrp="1"/>
          </p:cNvSpPr>
          <p:nvPr>
            <p:ph idx="1"/>
          </p:nvPr>
        </p:nvSpPr>
        <p:spPr>
          <a:xfrm>
            <a:off x="320675" y="1371600"/>
            <a:ext cx="4495800" cy="4224232"/>
          </a:xfrm>
          <a:prstGeom prst="rect">
            <a:avLst/>
          </a:prstGeom>
        </p:spPr>
        <p:txBody>
          <a:bodyPr lIns="81510" tIns="40755" rIns="81510" bIns="40755"/>
          <a:lstStyle>
            <a:lvl1pPr>
              <a:spcBef>
                <a:spcPts val="0"/>
              </a:spcBef>
              <a:spcAft>
                <a:spcPts val="1300"/>
              </a:spcAft>
              <a:defRPr sz="1300">
                <a:solidFill>
                  <a:srgbClr val="3D3D3D"/>
                </a:solidFill>
                <a:latin typeface="Open Sans" panose="020B0606030504020204" pitchFamily="34" charset="0"/>
                <a:ea typeface="Open Sans" panose="020B0606030504020204" pitchFamily="34" charset="0"/>
                <a:cs typeface="Open Sans" panose="020B0606030504020204" pitchFamily="34" charset="0"/>
              </a:defRPr>
            </a:lvl1pPr>
            <a:lvl2pPr>
              <a:spcBef>
                <a:spcPts val="0"/>
              </a:spcBef>
              <a:spcAft>
                <a:spcPts val="1300"/>
              </a:spcAft>
              <a:defRPr sz="1300">
                <a:solidFill>
                  <a:srgbClr val="3D3D3D"/>
                </a:solidFill>
                <a:latin typeface="Open Sans" panose="020B0606030504020204" pitchFamily="34" charset="0"/>
                <a:ea typeface="Open Sans" panose="020B0606030504020204" pitchFamily="34" charset="0"/>
                <a:cs typeface="Open Sans" panose="020B0606030504020204" pitchFamily="34" charset="0"/>
              </a:defRPr>
            </a:lvl2pPr>
            <a:lvl3pPr>
              <a:spcBef>
                <a:spcPts val="0"/>
              </a:spcBef>
              <a:spcAft>
                <a:spcPts val="1300"/>
              </a:spcAft>
              <a:defRPr sz="1300">
                <a:solidFill>
                  <a:srgbClr val="3D3D3D"/>
                </a:solidFill>
                <a:latin typeface="Open Sans" panose="020B0606030504020204" pitchFamily="34" charset="0"/>
                <a:ea typeface="Open Sans" panose="020B0606030504020204" pitchFamily="34" charset="0"/>
                <a:cs typeface="Open Sans" panose="020B0606030504020204" pitchFamily="34" charset="0"/>
              </a:defRPr>
            </a:lvl3pPr>
            <a:lvl4pPr>
              <a:spcBef>
                <a:spcPts val="0"/>
              </a:spcBef>
              <a:spcAft>
                <a:spcPts val="1300"/>
              </a:spcAft>
              <a:defRPr sz="1300">
                <a:solidFill>
                  <a:srgbClr val="3D3D3D"/>
                </a:solidFill>
                <a:latin typeface="Open Sans" panose="020B0606030504020204" pitchFamily="34" charset="0"/>
                <a:ea typeface="Open Sans" panose="020B0606030504020204" pitchFamily="34" charset="0"/>
                <a:cs typeface="Open Sans" panose="020B0606030504020204" pitchFamily="34" charset="0"/>
              </a:defRPr>
            </a:lvl4pPr>
            <a:lvl5pPr>
              <a:spcBef>
                <a:spcPts val="0"/>
              </a:spcBef>
              <a:spcAft>
                <a:spcPts val="1300"/>
              </a:spcAft>
              <a:defRPr sz="1300">
                <a:solidFill>
                  <a:srgbClr val="3D3D3D"/>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9502289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extLst mod="1">
    <p:ext uri="{DCECCB84-F9BA-43D5-87BE-67443E8EF086}">
      <p15:sldGuideLst xmlns:p15="http://schemas.microsoft.com/office/powerpoint/2012/main">
        <p15:guide id="1" pos="3081">
          <p15:clr>
            <a:srgbClr val="FBAE40"/>
          </p15:clr>
        </p15:guide>
        <p15:guide id="2" pos="1642">
          <p15:clr>
            <a:srgbClr val="FBAE40"/>
          </p15:clr>
        </p15:guide>
        <p15:guide id="3" pos="4522">
          <p15:clr>
            <a:srgbClr val="FBAE40"/>
          </p15:clr>
        </p15:guide>
        <p15:guide id="4" pos="4570">
          <p15:clr>
            <a:srgbClr val="FBAE40"/>
          </p15:clr>
        </p15:guide>
        <p15:guide id="5" pos="4474">
          <p15:clr>
            <a:srgbClr val="FBAE40"/>
          </p15:clr>
        </p15:guide>
        <p15:guide id="6" pos="1690">
          <p15:clr>
            <a:srgbClr val="FBAE40"/>
          </p15:clr>
        </p15:guide>
        <p15:guide id="7" pos="1594">
          <p15:clr>
            <a:srgbClr val="FBAE40"/>
          </p15:clr>
        </p15:guide>
        <p15:guide id="8" pos="3034">
          <p15:clr>
            <a:srgbClr val="FBAE40"/>
          </p15:clr>
        </p15:guide>
        <p15:guide id="9" pos="250">
          <p15:clr>
            <a:srgbClr val="FBAE40"/>
          </p15:clr>
        </p15:guide>
        <p15:guide id="10" pos="5914">
          <p15:clr>
            <a:srgbClr val="FBAE40"/>
          </p15:clr>
        </p15:guide>
        <p15:guide id="11" pos="313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2 columns - no header">
    <p:spTree>
      <p:nvGrpSpPr>
        <p:cNvPr id="1" name=""/>
        <p:cNvGrpSpPr/>
        <p:nvPr/>
      </p:nvGrpSpPr>
      <p:grpSpPr>
        <a:xfrm>
          <a:off x="0" y="0"/>
          <a:ext cx="0" cy="0"/>
          <a:chOff x="0" y="0"/>
          <a:chExt cx="0" cy="0"/>
        </a:xfrm>
      </p:grpSpPr>
      <p:sp>
        <p:nvSpPr>
          <p:cNvPr id="4" name="Title 1"/>
          <p:cNvSpPr>
            <a:spLocks noGrp="1"/>
          </p:cNvSpPr>
          <p:nvPr>
            <p:ph type="title"/>
          </p:nvPr>
        </p:nvSpPr>
        <p:spPr>
          <a:xfrm>
            <a:off x="2606675" y="457200"/>
            <a:ext cx="6781800" cy="865930"/>
          </a:xfrm>
          <a:prstGeom prst="rect">
            <a:avLst/>
          </a:prstGeom>
        </p:spPr>
        <p:txBody>
          <a:bodyPr lIns="81510" tIns="40755" rIns="81510" bIns="40755"/>
          <a:lstStyle>
            <a:lvl1pPr algn="l">
              <a:defRPr sz="2800" b="1">
                <a:solidFill>
                  <a:srgbClr val="4A72A8"/>
                </a:solidFill>
                <a:latin typeface="Open Sans Condensed" panose="020B0806030504020204" pitchFamily="34" charset="0"/>
                <a:ea typeface="Open Sans Condensed" panose="020B0806030504020204" pitchFamily="34" charset="0"/>
                <a:cs typeface="Open Sans Condensed" panose="020B0806030504020204" pitchFamily="34" charset="0"/>
              </a:defRPr>
            </a:lvl1pPr>
          </a:lstStyle>
          <a:p>
            <a:r>
              <a:rPr lang="en-US" smtClean="0"/>
              <a:t>Click to edit Master title style</a:t>
            </a:r>
            <a:endParaRPr lang="en-US" dirty="0"/>
          </a:p>
        </p:txBody>
      </p:sp>
      <p:sp>
        <p:nvSpPr>
          <p:cNvPr id="5" name="Content Placeholder 2"/>
          <p:cNvSpPr>
            <a:spLocks noGrp="1"/>
          </p:cNvSpPr>
          <p:nvPr>
            <p:ph idx="1"/>
          </p:nvPr>
        </p:nvSpPr>
        <p:spPr>
          <a:xfrm>
            <a:off x="2606673" y="1371600"/>
            <a:ext cx="6781801" cy="4224232"/>
          </a:xfrm>
          <a:prstGeom prst="rect">
            <a:avLst/>
          </a:prstGeom>
        </p:spPr>
        <p:txBody>
          <a:bodyPr lIns="81510" tIns="40755" rIns="81510" bIns="40755"/>
          <a:lstStyle>
            <a:lvl1pPr>
              <a:spcBef>
                <a:spcPts val="0"/>
              </a:spcBef>
              <a:spcAft>
                <a:spcPts val="1300"/>
              </a:spcAft>
              <a:defRPr sz="1300">
                <a:solidFill>
                  <a:srgbClr val="3D3D3D"/>
                </a:solidFill>
                <a:latin typeface="Open Sans" panose="020B0606030504020204" pitchFamily="34" charset="0"/>
                <a:ea typeface="Open Sans" panose="020B0606030504020204" pitchFamily="34" charset="0"/>
                <a:cs typeface="Open Sans" panose="020B0606030504020204" pitchFamily="34" charset="0"/>
              </a:defRPr>
            </a:lvl1pPr>
            <a:lvl2pPr>
              <a:spcBef>
                <a:spcPts val="0"/>
              </a:spcBef>
              <a:spcAft>
                <a:spcPts val="1300"/>
              </a:spcAft>
              <a:defRPr sz="1300">
                <a:solidFill>
                  <a:srgbClr val="3D3D3D"/>
                </a:solidFill>
                <a:latin typeface="Open Sans" panose="020B0606030504020204" pitchFamily="34" charset="0"/>
                <a:ea typeface="Open Sans" panose="020B0606030504020204" pitchFamily="34" charset="0"/>
                <a:cs typeface="Open Sans" panose="020B0606030504020204" pitchFamily="34" charset="0"/>
              </a:defRPr>
            </a:lvl2pPr>
            <a:lvl3pPr>
              <a:spcBef>
                <a:spcPts val="0"/>
              </a:spcBef>
              <a:spcAft>
                <a:spcPts val="1300"/>
              </a:spcAft>
              <a:defRPr sz="1300">
                <a:solidFill>
                  <a:srgbClr val="3D3D3D"/>
                </a:solidFill>
                <a:latin typeface="Open Sans" panose="020B0606030504020204" pitchFamily="34" charset="0"/>
                <a:ea typeface="Open Sans" panose="020B0606030504020204" pitchFamily="34" charset="0"/>
                <a:cs typeface="Open Sans" panose="020B0606030504020204" pitchFamily="34" charset="0"/>
              </a:defRPr>
            </a:lvl3pPr>
            <a:lvl4pPr>
              <a:spcBef>
                <a:spcPts val="0"/>
              </a:spcBef>
              <a:spcAft>
                <a:spcPts val="1300"/>
              </a:spcAft>
              <a:defRPr sz="1300">
                <a:solidFill>
                  <a:srgbClr val="3D3D3D"/>
                </a:solidFill>
                <a:latin typeface="Open Sans" panose="020B0606030504020204" pitchFamily="34" charset="0"/>
                <a:ea typeface="Open Sans" panose="020B0606030504020204" pitchFamily="34" charset="0"/>
                <a:cs typeface="Open Sans" panose="020B0606030504020204" pitchFamily="34" charset="0"/>
              </a:defRPr>
            </a:lvl4pPr>
            <a:lvl5pPr>
              <a:spcBef>
                <a:spcPts val="0"/>
              </a:spcBef>
              <a:spcAft>
                <a:spcPts val="1300"/>
              </a:spcAft>
              <a:defRPr sz="1300">
                <a:solidFill>
                  <a:srgbClr val="3D3D3D"/>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cxnSp>
        <p:nvCxnSpPr>
          <p:cNvPr id="7" name="Straight Connector 6"/>
          <p:cNvCxnSpPr/>
          <p:nvPr userDrawn="1"/>
        </p:nvCxnSpPr>
        <p:spPr>
          <a:xfrm>
            <a:off x="2527021" y="533400"/>
            <a:ext cx="0" cy="5029200"/>
          </a:xfrm>
          <a:prstGeom prst="line">
            <a:avLst/>
          </a:prstGeom>
          <a:ln w="19050">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746007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extLst mod="1">
    <p:ext uri="{DCECCB84-F9BA-43D5-87BE-67443E8EF086}">
      <p15:sldGuideLst xmlns:p15="http://schemas.microsoft.com/office/powerpoint/2012/main">
        <p15:guide id="1" pos="3081">
          <p15:clr>
            <a:srgbClr val="FBAE40"/>
          </p15:clr>
        </p15:guide>
        <p15:guide id="2" pos="1642">
          <p15:clr>
            <a:srgbClr val="FBAE40"/>
          </p15:clr>
        </p15:guide>
        <p15:guide id="3" pos="4522">
          <p15:clr>
            <a:srgbClr val="FBAE40"/>
          </p15:clr>
        </p15:guide>
        <p15:guide id="4" pos="4570">
          <p15:clr>
            <a:srgbClr val="FBAE40"/>
          </p15:clr>
        </p15:guide>
        <p15:guide id="5" pos="4474">
          <p15:clr>
            <a:srgbClr val="FBAE40"/>
          </p15:clr>
        </p15:guide>
        <p15:guide id="6" pos="1690">
          <p15:clr>
            <a:srgbClr val="FBAE40"/>
          </p15:clr>
        </p15:guide>
        <p15:guide id="7" pos="1594">
          <p15:clr>
            <a:srgbClr val="FBAE40"/>
          </p15:clr>
        </p15:guide>
        <p15:guide id="8" pos="3034">
          <p15:clr>
            <a:srgbClr val="FBAE40"/>
          </p15:clr>
        </p15:guide>
        <p15:guide id="9" pos="250">
          <p15:clr>
            <a:srgbClr val="FBAE40"/>
          </p15:clr>
        </p15:guide>
        <p15:guide id="10" pos="5914">
          <p15:clr>
            <a:srgbClr val="FBAE40"/>
          </p15:clr>
        </p15:guide>
        <p15:guide id="11" pos="313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itle 1"/>
          <p:cNvSpPr>
            <a:spLocks noGrp="1"/>
          </p:cNvSpPr>
          <p:nvPr>
            <p:ph type="title"/>
          </p:nvPr>
        </p:nvSpPr>
        <p:spPr>
          <a:xfrm>
            <a:off x="320676" y="457200"/>
            <a:ext cx="6781800" cy="865930"/>
          </a:xfrm>
          <a:prstGeom prst="rect">
            <a:avLst/>
          </a:prstGeom>
        </p:spPr>
        <p:txBody>
          <a:bodyPr lIns="81510" tIns="40755" rIns="81510" bIns="40755"/>
          <a:lstStyle>
            <a:lvl1pPr algn="l">
              <a:defRPr sz="2800" b="1">
                <a:solidFill>
                  <a:srgbClr val="4A72A8"/>
                </a:solidFill>
                <a:latin typeface="Open Sans Condensed" panose="020B0806030504020204" pitchFamily="34" charset="0"/>
                <a:ea typeface="Open Sans Condensed" panose="020B0806030504020204" pitchFamily="34" charset="0"/>
                <a:cs typeface="Open Sans Condensed" panose="020B0806030504020204" pitchFamily="34" charset="0"/>
              </a:defRPr>
            </a:lvl1pPr>
          </a:lstStyle>
          <a:p>
            <a:r>
              <a:rPr lang="en-US" smtClean="0"/>
              <a:t>Click to edit Master title style</a:t>
            </a:r>
            <a:endParaRPr lang="en-US" dirty="0"/>
          </a:p>
        </p:txBody>
      </p:sp>
      <p:sp>
        <p:nvSpPr>
          <p:cNvPr id="5" name="Content Placeholder 2"/>
          <p:cNvSpPr>
            <a:spLocks noGrp="1"/>
          </p:cNvSpPr>
          <p:nvPr>
            <p:ph idx="1"/>
          </p:nvPr>
        </p:nvSpPr>
        <p:spPr>
          <a:xfrm>
            <a:off x="320674" y="1371600"/>
            <a:ext cx="6781801" cy="4224232"/>
          </a:xfrm>
          <a:prstGeom prst="rect">
            <a:avLst/>
          </a:prstGeom>
        </p:spPr>
        <p:txBody>
          <a:bodyPr lIns="81510" tIns="40755" rIns="81510" bIns="40755"/>
          <a:lstStyle>
            <a:lvl1pPr>
              <a:spcBef>
                <a:spcPts val="0"/>
              </a:spcBef>
              <a:spcAft>
                <a:spcPts val="1300"/>
              </a:spcAft>
              <a:defRPr sz="1300">
                <a:solidFill>
                  <a:srgbClr val="3D3D3D"/>
                </a:solidFill>
                <a:latin typeface="Open Sans" panose="020B0606030504020204" pitchFamily="34" charset="0"/>
                <a:ea typeface="Open Sans" panose="020B0606030504020204" pitchFamily="34" charset="0"/>
                <a:cs typeface="Open Sans" panose="020B0606030504020204" pitchFamily="34" charset="0"/>
              </a:defRPr>
            </a:lvl1pPr>
            <a:lvl2pPr>
              <a:spcBef>
                <a:spcPts val="0"/>
              </a:spcBef>
              <a:spcAft>
                <a:spcPts val="1300"/>
              </a:spcAft>
              <a:defRPr sz="1300">
                <a:solidFill>
                  <a:srgbClr val="3D3D3D"/>
                </a:solidFill>
                <a:latin typeface="Open Sans" panose="020B0606030504020204" pitchFamily="34" charset="0"/>
                <a:ea typeface="Open Sans" panose="020B0606030504020204" pitchFamily="34" charset="0"/>
                <a:cs typeface="Open Sans" panose="020B0606030504020204" pitchFamily="34" charset="0"/>
              </a:defRPr>
            </a:lvl2pPr>
            <a:lvl3pPr>
              <a:spcBef>
                <a:spcPts val="0"/>
              </a:spcBef>
              <a:spcAft>
                <a:spcPts val="1300"/>
              </a:spcAft>
              <a:defRPr sz="1300">
                <a:solidFill>
                  <a:srgbClr val="3D3D3D"/>
                </a:solidFill>
                <a:latin typeface="Open Sans" panose="020B0606030504020204" pitchFamily="34" charset="0"/>
                <a:ea typeface="Open Sans" panose="020B0606030504020204" pitchFamily="34" charset="0"/>
                <a:cs typeface="Open Sans" panose="020B0606030504020204" pitchFamily="34" charset="0"/>
              </a:defRPr>
            </a:lvl3pPr>
            <a:lvl4pPr>
              <a:spcBef>
                <a:spcPts val="0"/>
              </a:spcBef>
              <a:spcAft>
                <a:spcPts val="1300"/>
              </a:spcAft>
              <a:defRPr sz="1300">
                <a:solidFill>
                  <a:srgbClr val="3D3D3D"/>
                </a:solidFill>
                <a:latin typeface="Open Sans" panose="020B0606030504020204" pitchFamily="34" charset="0"/>
                <a:ea typeface="Open Sans" panose="020B0606030504020204" pitchFamily="34" charset="0"/>
                <a:cs typeface="Open Sans" panose="020B0606030504020204" pitchFamily="34" charset="0"/>
              </a:defRPr>
            </a:lvl4pPr>
            <a:lvl5pPr>
              <a:spcBef>
                <a:spcPts val="0"/>
              </a:spcBef>
              <a:spcAft>
                <a:spcPts val="1300"/>
              </a:spcAft>
              <a:defRPr sz="1300">
                <a:solidFill>
                  <a:srgbClr val="3D3D3D"/>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806757883"/>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itle, Text,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320676" y="457200"/>
            <a:ext cx="6781800" cy="865930"/>
          </a:xfrm>
          <a:prstGeom prst="rect">
            <a:avLst/>
          </a:prstGeom>
        </p:spPr>
        <p:txBody>
          <a:bodyPr lIns="81510" tIns="40755" rIns="81510" bIns="40755"/>
          <a:lstStyle>
            <a:lvl1pPr algn="l">
              <a:defRPr sz="2800" b="1">
                <a:solidFill>
                  <a:srgbClr val="4A72A8"/>
                </a:solidFill>
                <a:latin typeface="Open Sans Condensed" panose="020B0806030504020204" pitchFamily="34" charset="0"/>
                <a:ea typeface="Open Sans Condensed" panose="020B0806030504020204" pitchFamily="34" charset="0"/>
                <a:cs typeface="Open Sans Condensed" panose="020B0806030504020204" pitchFamily="34" charset="0"/>
              </a:defRPr>
            </a:lvl1pPr>
          </a:lstStyle>
          <a:p>
            <a:r>
              <a:rPr lang="en-US" smtClean="0"/>
              <a:t>Click to edit Master title style</a:t>
            </a:r>
            <a:endParaRPr lang="en-US" dirty="0"/>
          </a:p>
        </p:txBody>
      </p:sp>
      <p:sp>
        <p:nvSpPr>
          <p:cNvPr id="9" name="Content Placeholder 2"/>
          <p:cNvSpPr>
            <a:spLocks noGrp="1"/>
          </p:cNvSpPr>
          <p:nvPr>
            <p:ph idx="1"/>
          </p:nvPr>
        </p:nvSpPr>
        <p:spPr>
          <a:xfrm>
            <a:off x="320674" y="1371600"/>
            <a:ext cx="6781801" cy="4224232"/>
          </a:xfrm>
          <a:prstGeom prst="rect">
            <a:avLst/>
          </a:prstGeom>
        </p:spPr>
        <p:txBody>
          <a:bodyPr lIns="81510" tIns="40755" rIns="81510" bIns="40755"/>
          <a:lstStyle>
            <a:lvl1pPr>
              <a:spcBef>
                <a:spcPts val="0"/>
              </a:spcBef>
              <a:spcAft>
                <a:spcPts val="1300"/>
              </a:spcAft>
              <a:defRPr sz="1300">
                <a:solidFill>
                  <a:srgbClr val="3D3D3D"/>
                </a:solidFill>
                <a:latin typeface="Open Sans" panose="020B0606030504020204" pitchFamily="34" charset="0"/>
                <a:ea typeface="Open Sans" panose="020B0606030504020204" pitchFamily="34" charset="0"/>
                <a:cs typeface="Open Sans" panose="020B0606030504020204" pitchFamily="34" charset="0"/>
              </a:defRPr>
            </a:lvl1pPr>
            <a:lvl2pPr>
              <a:spcBef>
                <a:spcPts val="0"/>
              </a:spcBef>
              <a:spcAft>
                <a:spcPts val="1300"/>
              </a:spcAft>
              <a:defRPr sz="1300">
                <a:solidFill>
                  <a:srgbClr val="3D3D3D"/>
                </a:solidFill>
                <a:latin typeface="Open Sans" panose="020B0606030504020204" pitchFamily="34" charset="0"/>
                <a:ea typeface="Open Sans" panose="020B0606030504020204" pitchFamily="34" charset="0"/>
                <a:cs typeface="Open Sans" panose="020B0606030504020204" pitchFamily="34" charset="0"/>
              </a:defRPr>
            </a:lvl2pPr>
            <a:lvl3pPr>
              <a:spcBef>
                <a:spcPts val="0"/>
              </a:spcBef>
              <a:spcAft>
                <a:spcPts val="1300"/>
              </a:spcAft>
              <a:defRPr sz="1300">
                <a:solidFill>
                  <a:srgbClr val="3D3D3D"/>
                </a:solidFill>
                <a:latin typeface="Open Sans" panose="020B0606030504020204" pitchFamily="34" charset="0"/>
                <a:ea typeface="Open Sans" panose="020B0606030504020204" pitchFamily="34" charset="0"/>
                <a:cs typeface="Open Sans" panose="020B0606030504020204" pitchFamily="34" charset="0"/>
              </a:defRPr>
            </a:lvl3pPr>
            <a:lvl4pPr>
              <a:spcBef>
                <a:spcPts val="0"/>
              </a:spcBef>
              <a:spcAft>
                <a:spcPts val="1300"/>
              </a:spcAft>
              <a:defRPr sz="1300">
                <a:solidFill>
                  <a:srgbClr val="3D3D3D"/>
                </a:solidFill>
                <a:latin typeface="Open Sans" panose="020B0606030504020204" pitchFamily="34" charset="0"/>
                <a:ea typeface="Open Sans" panose="020B0606030504020204" pitchFamily="34" charset="0"/>
                <a:cs typeface="Open Sans" panose="020B0606030504020204" pitchFamily="34" charset="0"/>
              </a:defRPr>
            </a:lvl4pPr>
            <a:lvl5pPr>
              <a:spcBef>
                <a:spcPts val="0"/>
              </a:spcBef>
              <a:spcAft>
                <a:spcPts val="1300"/>
              </a:spcAft>
              <a:defRPr sz="1300">
                <a:solidFill>
                  <a:srgbClr val="3D3D3D"/>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192863097"/>
      </p:ext>
    </p:extLst>
  </p:cSld>
  <p:clrMapOvr>
    <a:masterClrMapping/>
  </p:clrMapOvr>
  <p:transition/>
  <p:timing>
    <p:tnLst>
      <p:par>
        <p:cTn id="1" dur="indefinite" restart="never" nodeType="tmRoot"/>
      </p:par>
    </p:tnLst>
  </p:timing>
  <p:extLst>
    <p:ext uri="{DCECCB84-F9BA-43D5-87BE-67443E8EF086}">
      <p15:sldGuideLst xmlns:p15="http://schemas.microsoft.com/office/powerpoint/2012/main">
        <p15:guide id="1" orient="horz" pos="2016" userDrawn="1">
          <p15:clr>
            <a:srgbClr val="FBAE40"/>
          </p15:clr>
        </p15:guide>
        <p15:guide id="2" pos="3081"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3 columns - right image">
    <p:spTree>
      <p:nvGrpSpPr>
        <p:cNvPr id="1" name=""/>
        <p:cNvGrpSpPr/>
        <p:nvPr/>
      </p:nvGrpSpPr>
      <p:grpSpPr>
        <a:xfrm>
          <a:off x="0" y="0"/>
          <a:ext cx="0" cy="0"/>
          <a:chOff x="0" y="0"/>
          <a:chExt cx="0" cy="0"/>
        </a:xfrm>
      </p:grpSpPr>
      <p:sp>
        <p:nvSpPr>
          <p:cNvPr id="4" name="Oval 3"/>
          <p:cNvSpPr/>
          <p:nvPr userDrawn="1"/>
        </p:nvSpPr>
        <p:spPr>
          <a:xfrm>
            <a:off x="364839" y="209668"/>
            <a:ext cx="164592" cy="164592"/>
          </a:xfrm>
          <a:prstGeom prst="ellipse">
            <a:avLst/>
          </a:prstGeom>
          <a:solidFill>
            <a:srgbClr val="FA83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p:cNvCxnSpPr/>
          <p:nvPr userDrawn="1"/>
        </p:nvCxnSpPr>
        <p:spPr>
          <a:xfrm>
            <a:off x="320675" y="457200"/>
            <a:ext cx="5714206" cy="0"/>
          </a:xfrm>
          <a:prstGeom prst="line">
            <a:avLst/>
          </a:prstGeom>
          <a:ln>
            <a:solidFill>
              <a:srgbClr val="D9D9D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962267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extLst mod="1">
    <p:ext uri="{DCECCB84-F9BA-43D5-87BE-67443E8EF086}">
      <p15:sldGuideLst xmlns:p15="http://schemas.microsoft.com/office/powerpoint/2012/main">
        <p15:guide id="1" pos="250">
          <p15:clr>
            <a:srgbClr val="FBAE40"/>
          </p15:clr>
        </p15:guide>
        <p15:guide id="2" pos="5914">
          <p15:clr>
            <a:srgbClr val="FBAE40"/>
          </p15:clr>
        </p15:guide>
        <p15:guide id="3" pos="2074">
          <p15:clr>
            <a:srgbClr val="FBAE40"/>
          </p15:clr>
        </p15:guide>
        <p15:guide id="4" pos="4090">
          <p15:clr>
            <a:srgbClr val="FBAE40"/>
          </p15:clr>
        </p15:guide>
        <p15:guide id="5" pos="2122">
          <p15:clr>
            <a:srgbClr val="FBAE40"/>
          </p15:clr>
        </p15:guide>
        <p15:guide id="6" pos="4042">
          <p15:clr>
            <a:srgbClr val="FBAE40"/>
          </p15:clr>
        </p15:guide>
        <p15:guide id="7" pos="2170">
          <p15:clr>
            <a:srgbClr val="FBAE40"/>
          </p15:clr>
        </p15:guide>
        <p15:guide id="8" pos="3994">
          <p15:clr>
            <a:srgbClr val="FBAE40"/>
          </p15:clr>
        </p15:guide>
        <p15:guide id="9" orient="horz" pos="912">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 name="Rectangle 8"/>
          <p:cNvSpPr/>
          <p:nvPr userDrawn="1"/>
        </p:nvSpPr>
        <p:spPr>
          <a:xfrm>
            <a:off x="0" y="-2500"/>
            <a:ext cx="9783763" cy="2743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794" y="5857875"/>
            <a:ext cx="9782175" cy="542925"/>
          </a:xfrm>
          <a:prstGeom prst="rect">
            <a:avLst/>
          </a:prstGeom>
        </p:spPr>
      </p:pic>
    </p:spTree>
  </p:cSld>
  <p:clrMap bg1="lt1" tx1="dk1" bg2="lt2" tx2="dk2" accent1="accent1" accent2="accent2" accent3="accent3" accent4="accent4" accent5="accent5" accent6="accent6" hlink="hlink" folHlink="folHlink"/>
  <p:sldLayoutIdLst>
    <p:sldLayoutId id="2147484204" r:id="rId1"/>
    <p:sldLayoutId id="2147484205" r:id="rId2"/>
    <p:sldLayoutId id="2147484206" r:id="rId3"/>
    <p:sldLayoutId id="2147484207" r:id="rId4"/>
    <p:sldLayoutId id="2147484208" r:id="rId5"/>
    <p:sldLayoutId id="2147484209" r:id="rId6"/>
    <p:sldLayoutId id="2147484193" r:id="rId7"/>
    <p:sldLayoutId id="2147484203" r:id="rId8"/>
    <p:sldLayoutId id="2147484210" r:id="rId9"/>
  </p:sldLayoutIdLst>
  <p:txStyles>
    <p:titleStyle>
      <a:lvl1pPr algn="ctr" rtl="0" eaLnBrk="1" fontAlgn="base" hangingPunct="1">
        <a:spcBef>
          <a:spcPct val="0"/>
        </a:spcBef>
        <a:spcAft>
          <a:spcPct val="0"/>
        </a:spcAft>
        <a:defRPr sz="3100">
          <a:solidFill>
            <a:schemeClr val="tx2"/>
          </a:solidFill>
          <a:latin typeface="+mj-lt"/>
          <a:ea typeface="ＭＳ Ｐゴシック" charset="0"/>
          <a:cs typeface="+mj-cs"/>
        </a:defRPr>
      </a:lvl1pPr>
      <a:lvl2pPr algn="ctr" rtl="0" eaLnBrk="1" fontAlgn="base" hangingPunct="1">
        <a:spcBef>
          <a:spcPct val="0"/>
        </a:spcBef>
        <a:spcAft>
          <a:spcPct val="0"/>
        </a:spcAft>
        <a:defRPr sz="3100">
          <a:solidFill>
            <a:schemeClr val="tx2"/>
          </a:solidFill>
          <a:latin typeface="Arial" charset="0"/>
          <a:ea typeface="ＭＳ Ｐゴシック" charset="0"/>
          <a:cs typeface="Arial" charset="0"/>
        </a:defRPr>
      </a:lvl2pPr>
      <a:lvl3pPr algn="ctr" rtl="0" eaLnBrk="1" fontAlgn="base" hangingPunct="1">
        <a:spcBef>
          <a:spcPct val="0"/>
        </a:spcBef>
        <a:spcAft>
          <a:spcPct val="0"/>
        </a:spcAft>
        <a:defRPr sz="3100">
          <a:solidFill>
            <a:schemeClr val="tx2"/>
          </a:solidFill>
          <a:latin typeface="Arial" charset="0"/>
          <a:ea typeface="ＭＳ Ｐゴシック" charset="0"/>
          <a:cs typeface="Arial" charset="0"/>
        </a:defRPr>
      </a:lvl3pPr>
      <a:lvl4pPr algn="ctr" rtl="0" eaLnBrk="1" fontAlgn="base" hangingPunct="1">
        <a:spcBef>
          <a:spcPct val="0"/>
        </a:spcBef>
        <a:spcAft>
          <a:spcPct val="0"/>
        </a:spcAft>
        <a:defRPr sz="3100">
          <a:solidFill>
            <a:schemeClr val="tx2"/>
          </a:solidFill>
          <a:latin typeface="Arial" charset="0"/>
          <a:ea typeface="ＭＳ Ｐゴシック" charset="0"/>
          <a:cs typeface="Arial" charset="0"/>
        </a:defRPr>
      </a:lvl4pPr>
      <a:lvl5pPr algn="ctr" rtl="0" eaLnBrk="1" fontAlgn="base" hangingPunct="1">
        <a:spcBef>
          <a:spcPct val="0"/>
        </a:spcBef>
        <a:spcAft>
          <a:spcPct val="0"/>
        </a:spcAft>
        <a:defRPr sz="3100">
          <a:solidFill>
            <a:schemeClr val="tx2"/>
          </a:solidFill>
          <a:latin typeface="Arial" charset="0"/>
          <a:ea typeface="ＭＳ Ｐゴシック" charset="0"/>
          <a:cs typeface="Arial" charset="0"/>
        </a:defRPr>
      </a:lvl5pPr>
      <a:lvl6pPr marL="332218" algn="ctr" rtl="0" eaLnBrk="1" fontAlgn="base" hangingPunct="1">
        <a:spcBef>
          <a:spcPct val="0"/>
        </a:spcBef>
        <a:spcAft>
          <a:spcPct val="0"/>
        </a:spcAft>
        <a:defRPr sz="3180">
          <a:solidFill>
            <a:schemeClr val="tx2"/>
          </a:solidFill>
          <a:latin typeface="Arial" charset="0"/>
          <a:cs typeface="Arial" charset="0"/>
        </a:defRPr>
      </a:lvl6pPr>
      <a:lvl7pPr marL="664436" algn="ctr" rtl="0" eaLnBrk="1" fontAlgn="base" hangingPunct="1">
        <a:spcBef>
          <a:spcPct val="0"/>
        </a:spcBef>
        <a:spcAft>
          <a:spcPct val="0"/>
        </a:spcAft>
        <a:defRPr sz="3180">
          <a:solidFill>
            <a:schemeClr val="tx2"/>
          </a:solidFill>
          <a:latin typeface="Arial" charset="0"/>
          <a:cs typeface="Arial" charset="0"/>
        </a:defRPr>
      </a:lvl7pPr>
      <a:lvl8pPr marL="996653" algn="ctr" rtl="0" eaLnBrk="1" fontAlgn="base" hangingPunct="1">
        <a:spcBef>
          <a:spcPct val="0"/>
        </a:spcBef>
        <a:spcAft>
          <a:spcPct val="0"/>
        </a:spcAft>
        <a:defRPr sz="3180">
          <a:solidFill>
            <a:schemeClr val="tx2"/>
          </a:solidFill>
          <a:latin typeface="Arial" charset="0"/>
          <a:cs typeface="Arial" charset="0"/>
        </a:defRPr>
      </a:lvl8pPr>
      <a:lvl9pPr marL="1328871" algn="ctr" rtl="0" eaLnBrk="1" fontAlgn="base" hangingPunct="1">
        <a:spcBef>
          <a:spcPct val="0"/>
        </a:spcBef>
        <a:spcAft>
          <a:spcPct val="0"/>
        </a:spcAft>
        <a:defRPr sz="3180">
          <a:solidFill>
            <a:schemeClr val="tx2"/>
          </a:solidFill>
          <a:latin typeface="Arial" charset="0"/>
          <a:cs typeface="Arial" charset="0"/>
        </a:defRPr>
      </a:lvl9pPr>
    </p:titleStyle>
    <p:bodyStyle>
      <a:lvl1pPr marL="247650" indent="-247650" algn="l" rtl="0" eaLnBrk="1" fontAlgn="base" hangingPunct="1">
        <a:spcBef>
          <a:spcPct val="20000"/>
        </a:spcBef>
        <a:spcAft>
          <a:spcPct val="0"/>
        </a:spcAft>
        <a:buChar char="•"/>
        <a:defRPr sz="2300">
          <a:solidFill>
            <a:schemeClr val="tx1"/>
          </a:solidFill>
          <a:latin typeface="+mn-lt"/>
          <a:ea typeface="ＭＳ Ｐゴシック" charset="0"/>
          <a:cs typeface="+mn-cs"/>
        </a:defRPr>
      </a:lvl1pPr>
      <a:lvl2pPr marL="538163" indent="-206375" algn="l" rtl="0" eaLnBrk="1" fontAlgn="base" hangingPunct="1">
        <a:spcBef>
          <a:spcPct val="20000"/>
        </a:spcBef>
        <a:spcAft>
          <a:spcPct val="0"/>
        </a:spcAft>
        <a:buChar char="–"/>
        <a:defRPr sz="2000">
          <a:solidFill>
            <a:schemeClr val="tx1"/>
          </a:solidFill>
          <a:latin typeface="+mn-lt"/>
          <a:ea typeface="Arial" charset="0"/>
          <a:cs typeface="+mn-cs"/>
        </a:defRPr>
      </a:lvl2pPr>
      <a:lvl3pPr marL="828675" indent="-165100" algn="l" rtl="0" eaLnBrk="1" fontAlgn="base" hangingPunct="1">
        <a:spcBef>
          <a:spcPct val="20000"/>
        </a:spcBef>
        <a:spcAft>
          <a:spcPct val="0"/>
        </a:spcAft>
        <a:buChar char="•"/>
        <a:defRPr sz="1700">
          <a:solidFill>
            <a:schemeClr val="tx1"/>
          </a:solidFill>
          <a:latin typeface="+mn-lt"/>
          <a:ea typeface="Arial" charset="0"/>
          <a:cs typeface="+mn-cs"/>
        </a:defRPr>
      </a:lvl3pPr>
      <a:lvl4pPr marL="1162050" indent="-165100" algn="l" rtl="0" eaLnBrk="1" fontAlgn="base" hangingPunct="1">
        <a:spcBef>
          <a:spcPct val="20000"/>
        </a:spcBef>
        <a:spcAft>
          <a:spcPct val="0"/>
        </a:spcAft>
        <a:buChar char="–"/>
        <a:defRPr>
          <a:solidFill>
            <a:schemeClr val="tx1"/>
          </a:solidFill>
          <a:latin typeface="+mn-lt"/>
          <a:ea typeface="Arial" charset="0"/>
          <a:cs typeface="+mn-cs"/>
        </a:defRPr>
      </a:lvl4pPr>
      <a:lvl5pPr marL="1493838" indent="-165100" algn="l" rtl="0" eaLnBrk="1" fontAlgn="base" hangingPunct="1">
        <a:spcBef>
          <a:spcPct val="20000"/>
        </a:spcBef>
        <a:spcAft>
          <a:spcPct val="0"/>
        </a:spcAft>
        <a:buChar char="»"/>
        <a:defRPr>
          <a:solidFill>
            <a:schemeClr val="tx1"/>
          </a:solidFill>
          <a:latin typeface="+mn-lt"/>
          <a:ea typeface="Arial" charset="0"/>
          <a:cs typeface="+mn-cs"/>
        </a:defRPr>
      </a:lvl5pPr>
      <a:lvl6pPr marL="1827197" indent="-166109" algn="l" rtl="0" eaLnBrk="1" fontAlgn="base" hangingPunct="1">
        <a:spcBef>
          <a:spcPct val="20000"/>
        </a:spcBef>
        <a:spcAft>
          <a:spcPct val="0"/>
        </a:spcAft>
        <a:buChar char="»"/>
        <a:defRPr sz="1468">
          <a:solidFill>
            <a:schemeClr val="tx1"/>
          </a:solidFill>
          <a:latin typeface="+mn-lt"/>
          <a:cs typeface="+mn-cs"/>
        </a:defRPr>
      </a:lvl6pPr>
      <a:lvl7pPr marL="2159416" indent="-166109" algn="l" rtl="0" eaLnBrk="1" fontAlgn="base" hangingPunct="1">
        <a:spcBef>
          <a:spcPct val="20000"/>
        </a:spcBef>
        <a:spcAft>
          <a:spcPct val="0"/>
        </a:spcAft>
        <a:buChar char="»"/>
        <a:defRPr sz="1468">
          <a:solidFill>
            <a:schemeClr val="tx1"/>
          </a:solidFill>
          <a:latin typeface="+mn-lt"/>
          <a:cs typeface="+mn-cs"/>
        </a:defRPr>
      </a:lvl7pPr>
      <a:lvl8pPr marL="2491633" indent="-166109" algn="l" rtl="0" eaLnBrk="1" fontAlgn="base" hangingPunct="1">
        <a:spcBef>
          <a:spcPct val="20000"/>
        </a:spcBef>
        <a:spcAft>
          <a:spcPct val="0"/>
        </a:spcAft>
        <a:buChar char="»"/>
        <a:defRPr sz="1468">
          <a:solidFill>
            <a:schemeClr val="tx1"/>
          </a:solidFill>
          <a:latin typeface="+mn-lt"/>
          <a:cs typeface="+mn-cs"/>
        </a:defRPr>
      </a:lvl8pPr>
      <a:lvl9pPr marL="2823851" indent="-166109" algn="l" rtl="0" eaLnBrk="1" fontAlgn="base" hangingPunct="1">
        <a:spcBef>
          <a:spcPct val="20000"/>
        </a:spcBef>
        <a:spcAft>
          <a:spcPct val="0"/>
        </a:spcAft>
        <a:buChar char="»"/>
        <a:defRPr sz="1468">
          <a:solidFill>
            <a:schemeClr val="tx1"/>
          </a:solidFill>
          <a:latin typeface="+mn-lt"/>
          <a:cs typeface="+mn-cs"/>
        </a:defRPr>
      </a:lvl9pPr>
    </p:bodyStyle>
    <p:otherStyle>
      <a:defPPr>
        <a:defRPr lang="en-US"/>
      </a:defPPr>
      <a:lvl1pPr marL="0" algn="l" defTabSz="664436" rtl="0" eaLnBrk="1" latinLnBrk="0" hangingPunct="1">
        <a:defRPr sz="1305" kern="1200">
          <a:solidFill>
            <a:schemeClr val="tx1"/>
          </a:solidFill>
          <a:latin typeface="+mn-lt"/>
          <a:ea typeface="+mn-ea"/>
          <a:cs typeface="+mn-cs"/>
        </a:defRPr>
      </a:lvl1pPr>
      <a:lvl2pPr marL="332218" algn="l" defTabSz="664436" rtl="0" eaLnBrk="1" latinLnBrk="0" hangingPunct="1">
        <a:defRPr sz="1305" kern="1200">
          <a:solidFill>
            <a:schemeClr val="tx1"/>
          </a:solidFill>
          <a:latin typeface="+mn-lt"/>
          <a:ea typeface="+mn-ea"/>
          <a:cs typeface="+mn-cs"/>
        </a:defRPr>
      </a:lvl2pPr>
      <a:lvl3pPr marL="664436" algn="l" defTabSz="664436" rtl="0" eaLnBrk="1" latinLnBrk="0" hangingPunct="1">
        <a:defRPr sz="1305" kern="1200">
          <a:solidFill>
            <a:schemeClr val="tx1"/>
          </a:solidFill>
          <a:latin typeface="+mn-lt"/>
          <a:ea typeface="+mn-ea"/>
          <a:cs typeface="+mn-cs"/>
        </a:defRPr>
      </a:lvl3pPr>
      <a:lvl4pPr marL="996653" algn="l" defTabSz="664436" rtl="0" eaLnBrk="1" latinLnBrk="0" hangingPunct="1">
        <a:defRPr sz="1305" kern="1200">
          <a:solidFill>
            <a:schemeClr val="tx1"/>
          </a:solidFill>
          <a:latin typeface="+mn-lt"/>
          <a:ea typeface="+mn-ea"/>
          <a:cs typeface="+mn-cs"/>
        </a:defRPr>
      </a:lvl4pPr>
      <a:lvl5pPr marL="1328871" algn="l" defTabSz="664436" rtl="0" eaLnBrk="1" latinLnBrk="0" hangingPunct="1">
        <a:defRPr sz="1305" kern="1200">
          <a:solidFill>
            <a:schemeClr val="tx1"/>
          </a:solidFill>
          <a:latin typeface="+mn-lt"/>
          <a:ea typeface="+mn-ea"/>
          <a:cs typeface="+mn-cs"/>
        </a:defRPr>
      </a:lvl5pPr>
      <a:lvl6pPr marL="1661088" algn="l" defTabSz="664436" rtl="0" eaLnBrk="1" latinLnBrk="0" hangingPunct="1">
        <a:defRPr sz="1305" kern="1200">
          <a:solidFill>
            <a:schemeClr val="tx1"/>
          </a:solidFill>
          <a:latin typeface="+mn-lt"/>
          <a:ea typeface="+mn-ea"/>
          <a:cs typeface="+mn-cs"/>
        </a:defRPr>
      </a:lvl6pPr>
      <a:lvl7pPr marL="1993306" algn="l" defTabSz="664436" rtl="0" eaLnBrk="1" latinLnBrk="0" hangingPunct="1">
        <a:defRPr sz="1305" kern="1200">
          <a:solidFill>
            <a:schemeClr val="tx1"/>
          </a:solidFill>
          <a:latin typeface="+mn-lt"/>
          <a:ea typeface="+mn-ea"/>
          <a:cs typeface="+mn-cs"/>
        </a:defRPr>
      </a:lvl7pPr>
      <a:lvl8pPr marL="2325524" algn="l" defTabSz="664436" rtl="0" eaLnBrk="1" latinLnBrk="0" hangingPunct="1">
        <a:defRPr sz="1305" kern="1200">
          <a:solidFill>
            <a:schemeClr val="tx1"/>
          </a:solidFill>
          <a:latin typeface="+mn-lt"/>
          <a:ea typeface="+mn-ea"/>
          <a:cs typeface="+mn-cs"/>
        </a:defRPr>
      </a:lvl8pPr>
      <a:lvl9pPr marL="2657742" algn="l" defTabSz="664436" rtl="0" eaLnBrk="1" latinLnBrk="0" hangingPunct="1">
        <a:defRPr sz="1305"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202" userDrawn="1">
          <p15:clr>
            <a:srgbClr val="F26B43"/>
          </p15:clr>
        </p15:guide>
        <p15:guide id="2" pos="5962" userDrawn="1">
          <p15:clr>
            <a:srgbClr val="F26B43"/>
          </p15:clr>
        </p15:guide>
        <p15:guide id="3" orient="horz" pos="288" userDrawn="1">
          <p15:clr>
            <a:srgbClr val="F26B43"/>
          </p15:clr>
        </p15:guide>
        <p15:guide id="4" orient="horz" pos="864" userDrawn="1">
          <p15:clr>
            <a:srgbClr val="F26B43"/>
          </p15:clr>
        </p15:guide>
        <p15:guide id="5" orient="horz" pos="336" userDrawn="1">
          <p15:clr>
            <a:srgbClr val="F26B43"/>
          </p15:clr>
        </p15:guide>
        <p15:guide id="6" orient="horz" pos="912" userDrawn="1">
          <p15:clr>
            <a:srgbClr val="F26B43"/>
          </p15:clr>
        </p15:guide>
        <p15:guide id="7" orient="horz" pos="3696"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8.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28.jp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9.xml"/><Relationship Id="rId1" Type="http://schemas.openxmlformats.org/officeDocument/2006/relationships/slideLayout" Target="../slideLayouts/slideLayout1.xml"/><Relationship Id="rId6" Type="http://schemas.openxmlformats.org/officeDocument/2006/relationships/image" Target="../media/image34.jpg"/><Relationship Id="rId5" Type="http://schemas.openxmlformats.org/officeDocument/2006/relationships/image" Target="../media/image33.jpeg"/><Relationship Id="rId4" Type="http://schemas.openxmlformats.org/officeDocument/2006/relationships/image" Target="../media/image32.jpeg"/></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2.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4.xm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6416675" y="28575"/>
            <a:ext cx="3367088" cy="583882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endParaRPr lang="en-US" b="1">
              <a:solidFill>
                <a:srgbClr val="FFFFFF"/>
              </a:solidFill>
            </a:endParaRPr>
          </a:p>
        </p:txBody>
      </p:sp>
      <p:sp>
        <p:nvSpPr>
          <p:cNvPr id="6" name="Content Placeholder 2"/>
          <p:cNvSpPr txBox="1">
            <a:spLocks/>
          </p:cNvSpPr>
          <p:nvPr/>
        </p:nvSpPr>
        <p:spPr bwMode="auto">
          <a:xfrm>
            <a:off x="6617275" y="483899"/>
            <a:ext cx="2771200" cy="5074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369" tIns="46184" rIns="92369" bIns="46184">
            <a:spAutoFit/>
          </a:bodyPr>
          <a:lstStyle>
            <a:lvl1pPr marL="338138" indent="-338138">
              <a:defRPr b="1">
                <a:solidFill>
                  <a:schemeClr val="tx1"/>
                </a:solidFill>
                <a:latin typeface="Arial" panose="020B0604020202020204" pitchFamily="34" charset="0"/>
                <a:ea typeface="MS PGothic" panose="020B0600070205080204" pitchFamily="34" charset="-128"/>
              </a:defRPr>
            </a:lvl1pPr>
            <a:lvl2pPr marL="742950" indent="-285750">
              <a:defRPr b="1">
                <a:solidFill>
                  <a:schemeClr val="tx1"/>
                </a:solidFill>
                <a:latin typeface="Arial" panose="020B0604020202020204" pitchFamily="34" charset="0"/>
                <a:ea typeface="MS PGothic" panose="020B0600070205080204" pitchFamily="34" charset="-128"/>
              </a:defRPr>
            </a:lvl2pPr>
            <a:lvl3pPr marL="1143000" indent="-228600">
              <a:defRPr b="1">
                <a:solidFill>
                  <a:schemeClr val="tx1"/>
                </a:solidFill>
                <a:latin typeface="Arial" panose="020B0604020202020204" pitchFamily="34" charset="0"/>
                <a:ea typeface="MS PGothic" panose="020B0600070205080204" pitchFamily="34" charset="-128"/>
              </a:defRPr>
            </a:lvl3pPr>
            <a:lvl4pPr marL="1600200" indent="-228600">
              <a:defRPr b="1">
                <a:solidFill>
                  <a:schemeClr val="tx1"/>
                </a:solidFill>
                <a:latin typeface="Arial" panose="020B0604020202020204" pitchFamily="34" charset="0"/>
                <a:ea typeface="MS PGothic" panose="020B0600070205080204" pitchFamily="34" charset="-128"/>
              </a:defRPr>
            </a:lvl4pPr>
            <a:lvl5pPr marL="2057400" indent="-228600">
              <a:defRPr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9pPr>
          </a:lstStyle>
          <a:p>
            <a:pPr marL="0" indent="0" eaLnBrk="1" hangingPunct="1">
              <a:spcAft>
                <a:spcPts val="1300"/>
              </a:spcAft>
            </a:pPr>
            <a:r>
              <a:rPr lang="en-US" altLang="en-US" sz="1100" dirty="0" smtClean="0">
                <a:solidFill>
                  <a:srgbClr val="E65F25"/>
                </a:solidFill>
                <a:latin typeface="Tahoma" panose="020B0604030504040204" pitchFamily="34" charset="0"/>
                <a:ea typeface="Tahoma" panose="020B0604030504040204" pitchFamily="34" charset="0"/>
                <a:cs typeface="Tahoma" panose="020B0604030504040204" pitchFamily="34" charset="0"/>
              </a:rPr>
              <a:t>DISCLAIMER</a:t>
            </a:r>
            <a:r>
              <a:rPr lang="en-US" altLang="en-US" sz="1100" dirty="0" smtClean="0">
                <a:solidFill>
                  <a:srgbClr val="333333"/>
                </a:solidFill>
                <a:latin typeface="Tahoma" panose="020B0604030504040204" pitchFamily="34" charset="0"/>
                <a:ea typeface="Tahoma" panose="020B0604030504040204" pitchFamily="34" charset="0"/>
                <a:cs typeface="Tahoma" panose="020B0604030504040204" pitchFamily="34" charset="0"/>
              </a:rPr>
              <a:t/>
            </a:r>
            <a:br>
              <a:rPr lang="en-US" altLang="en-US" sz="1100" dirty="0" smtClean="0">
                <a:solidFill>
                  <a:srgbClr val="333333"/>
                </a:solidFill>
                <a:latin typeface="Tahoma" panose="020B0604030504040204" pitchFamily="34" charset="0"/>
                <a:ea typeface="Tahoma" panose="020B0604030504040204" pitchFamily="34" charset="0"/>
                <a:cs typeface="Tahoma" panose="020B0604030504040204" pitchFamily="34" charset="0"/>
              </a:rPr>
            </a:br>
            <a:r>
              <a:rPr lang="en-US" altLang="en-US" sz="1100" b="0" dirty="0" smtClean="0">
                <a:solidFill>
                  <a:srgbClr val="333333"/>
                </a:solidFill>
                <a:latin typeface="Tahoma" panose="020B0604030504040204" pitchFamily="34" charset="0"/>
                <a:ea typeface="Tahoma" panose="020B0604030504040204" pitchFamily="34" charset="0"/>
                <a:cs typeface="Tahoma" panose="020B0604030504040204" pitchFamily="34" charset="0"/>
              </a:rPr>
              <a:t/>
            </a:r>
            <a:br>
              <a:rPr lang="en-US" altLang="en-US" sz="1100" b="0" dirty="0" smtClean="0">
                <a:solidFill>
                  <a:srgbClr val="333333"/>
                </a:solidFill>
                <a:latin typeface="Tahoma" panose="020B0604030504040204" pitchFamily="34" charset="0"/>
                <a:ea typeface="Tahoma" panose="020B0604030504040204" pitchFamily="34" charset="0"/>
                <a:cs typeface="Tahoma" panose="020B0604030504040204" pitchFamily="34" charset="0"/>
              </a:rPr>
            </a:br>
            <a:r>
              <a:rPr lang="en-US" altLang="en-US" sz="1000" b="0" dirty="0" smtClean="0">
                <a:solidFill>
                  <a:srgbClr val="3D3D3D"/>
                </a:solidFill>
                <a:latin typeface="Tahoma" panose="020B0604030504040204" pitchFamily="34" charset="0"/>
                <a:ea typeface="Tahoma" panose="020B0604030504040204" pitchFamily="34" charset="0"/>
                <a:cs typeface="Tahoma" panose="020B0604030504040204" pitchFamily="34" charset="0"/>
              </a:rPr>
              <a:t>This </a:t>
            </a:r>
            <a:r>
              <a:rPr lang="en-US" altLang="en-US" sz="1000" b="0" dirty="0">
                <a:solidFill>
                  <a:srgbClr val="3D3D3D"/>
                </a:solidFill>
                <a:latin typeface="Tahoma" panose="020B0604030504040204" pitchFamily="34" charset="0"/>
                <a:ea typeface="Tahoma" panose="020B0604030504040204" pitchFamily="34" charset="0"/>
                <a:cs typeface="Tahoma" panose="020B0604030504040204" pitchFamily="34" charset="0"/>
              </a:rPr>
              <a:t>training material presents very important, pertinent information. It should not be assumed, however, that this program satisfies every legal requirement of every state. Some states require the training be developed and delivered by an individual with specific training and experience.</a:t>
            </a:r>
          </a:p>
          <a:p>
            <a:pPr marL="0" indent="0" eaLnBrk="1" hangingPunct="1">
              <a:spcAft>
                <a:spcPts val="1300"/>
              </a:spcAft>
            </a:pPr>
            <a:r>
              <a:rPr lang="en-US" altLang="en-US" sz="1000" b="0" dirty="0">
                <a:solidFill>
                  <a:srgbClr val="3D3D3D"/>
                </a:solidFill>
                <a:latin typeface="Tahoma" panose="020B0604030504040204" pitchFamily="34" charset="0"/>
                <a:ea typeface="Tahoma" panose="020B0604030504040204" pitchFamily="34" charset="0"/>
                <a:cs typeface="Tahoma" panose="020B0604030504040204" pitchFamily="34" charset="0"/>
              </a:rPr>
              <a:t>This training is AWARENESS LEVEL and does not authorize any person to perform work or validate their level of competency; it must be supplemented with operation and process-specific assessments and training, as well as management oversight, to assure that all training is understood and followed. </a:t>
            </a:r>
            <a:br>
              <a:rPr lang="en-US" altLang="en-US" sz="1000" b="0" dirty="0">
                <a:solidFill>
                  <a:srgbClr val="3D3D3D"/>
                </a:solidFill>
                <a:latin typeface="Tahoma" panose="020B0604030504040204" pitchFamily="34" charset="0"/>
                <a:ea typeface="Tahoma" panose="020B0604030504040204" pitchFamily="34" charset="0"/>
                <a:cs typeface="Tahoma" panose="020B0604030504040204" pitchFamily="34" charset="0"/>
              </a:rPr>
            </a:br>
            <a:r>
              <a:rPr lang="en-US" altLang="en-US" sz="1000" b="0" dirty="0">
                <a:solidFill>
                  <a:srgbClr val="3D3D3D"/>
                </a:solidFill>
                <a:latin typeface="Tahoma" panose="020B0604030504040204" pitchFamily="34" charset="0"/>
                <a:ea typeface="Tahoma" panose="020B0604030504040204" pitchFamily="34" charset="0"/>
                <a:cs typeface="Tahoma" panose="020B0604030504040204" pitchFamily="34" charset="0"/>
              </a:rPr>
              <a:t/>
            </a:r>
            <a:br>
              <a:rPr lang="en-US" altLang="en-US" sz="1000" b="0" dirty="0">
                <a:solidFill>
                  <a:srgbClr val="3D3D3D"/>
                </a:solidFill>
                <a:latin typeface="Tahoma" panose="020B0604030504040204" pitchFamily="34" charset="0"/>
                <a:ea typeface="Tahoma" panose="020B0604030504040204" pitchFamily="34" charset="0"/>
                <a:cs typeface="Tahoma" panose="020B0604030504040204" pitchFamily="34" charset="0"/>
              </a:rPr>
            </a:br>
            <a:r>
              <a:rPr lang="en-US" altLang="en-US" sz="1000" b="0" dirty="0">
                <a:solidFill>
                  <a:srgbClr val="3D3D3D"/>
                </a:solidFill>
                <a:latin typeface="Tahoma" panose="020B0604030504040204" pitchFamily="34" charset="0"/>
                <a:ea typeface="Tahoma" panose="020B0604030504040204" pitchFamily="34" charset="0"/>
                <a:cs typeface="Tahoma" panose="020B0604030504040204" pitchFamily="34" charset="0"/>
              </a:rPr>
              <a:t>Your organization must do an evaluation of all exposures and applicable codes and regulations. In addition, establish proper controls, training, and protective measures to effectively control exposures and assure compliance. </a:t>
            </a:r>
          </a:p>
          <a:p>
            <a:pPr marL="0" indent="0" eaLnBrk="1" hangingPunct="1">
              <a:spcAft>
                <a:spcPts val="1300"/>
              </a:spcAft>
            </a:pPr>
            <a:r>
              <a:rPr lang="en-US" altLang="en-US" sz="1000" b="0" dirty="0">
                <a:solidFill>
                  <a:srgbClr val="3D3D3D"/>
                </a:solidFill>
                <a:latin typeface="Tahoma" panose="020B0604030504040204" pitchFamily="34" charset="0"/>
                <a:ea typeface="Tahoma" panose="020B0604030504040204" pitchFamily="34" charset="0"/>
                <a:cs typeface="Tahoma" panose="020B0604030504040204" pitchFamily="34" charset="0"/>
              </a:rPr>
              <a:t>This program is neither a determination that the conditions and practices of your organization are safe, nor a warranty that reliance upon this program will prevent accidents and losses or satisfy local, state, or federal regulations</a:t>
            </a:r>
            <a:r>
              <a:rPr lang="en-US" altLang="en-US" sz="1000" b="0">
                <a:solidFill>
                  <a:srgbClr val="3D3D3D"/>
                </a:solidFill>
                <a:latin typeface="Tahoma" panose="020B0604030504040204" pitchFamily="34" charset="0"/>
                <a:ea typeface="Tahoma" panose="020B0604030504040204" pitchFamily="34" charset="0"/>
                <a:cs typeface="Tahoma" panose="020B0604030504040204" pitchFamily="34" charset="0"/>
              </a:rPr>
              <a:t>. </a:t>
            </a:r>
            <a:endParaRPr lang="en-US" altLang="en-US" sz="1000" b="0" dirty="0">
              <a:solidFill>
                <a:srgbClr val="3D3D3D"/>
              </a:solidFill>
              <a:latin typeface="Tahoma" panose="020B0604030504040204" pitchFamily="34" charset="0"/>
              <a:ea typeface="Tahoma" panose="020B0604030504040204" pitchFamily="34" charset="0"/>
              <a:cs typeface="Tahoma" panose="020B0604030504040204" pitchFamily="34" charset="0"/>
            </a:endParaRPr>
          </a:p>
        </p:txBody>
      </p:sp>
      <p:sp>
        <p:nvSpPr>
          <p:cNvPr id="7" name="Rectangle 2"/>
          <p:cNvSpPr txBox="1">
            <a:spLocks noChangeArrowheads="1"/>
          </p:cNvSpPr>
          <p:nvPr/>
        </p:nvSpPr>
        <p:spPr bwMode="auto">
          <a:xfrm>
            <a:off x="330200" y="465430"/>
            <a:ext cx="5171281" cy="39123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lvl1pPr algn="ctr" rtl="0" eaLnBrk="0" fontAlgn="base" hangingPunct="0">
              <a:spcBef>
                <a:spcPct val="0"/>
              </a:spcBef>
              <a:spcAft>
                <a:spcPct val="0"/>
              </a:spcAft>
              <a:defRPr sz="3271">
                <a:solidFill>
                  <a:schemeClr val="tx2"/>
                </a:solidFill>
                <a:latin typeface="+mj-lt"/>
                <a:ea typeface="+mj-ea"/>
                <a:cs typeface="+mj-cs"/>
              </a:defRPr>
            </a:lvl1pPr>
            <a:lvl2pPr algn="ctr" rtl="0" eaLnBrk="0" fontAlgn="base" hangingPunct="0">
              <a:spcBef>
                <a:spcPct val="0"/>
              </a:spcBef>
              <a:spcAft>
                <a:spcPct val="0"/>
              </a:spcAft>
              <a:defRPr sz="3271">
                <a:solidFill>
                  <a:schemeClr val="tx2"/>
                </a:solidFill>
                <a:latin typeface="Tahoma" pitchFamily="34" charset="0"/>
                <a:cs typeface="Arial" charset="0"/>
              </a:defRPr>
            </a:lvl2pPr>
            <a:lvl3pPr algn="ctr" rtl="0" eaLnBrk="0" fontAlgn="base" hangingPunct="0">
              <a:spcBef>
                <a:spcPct val="0"/>
              </a:spcBef>
              <a:spcAft>
                <a:spcPct val="0"/>
              </a:spcAft>
              <a:defRPr sz="3271">
                <a:solidFill>
                  <a:schemeClr val="tx2"/>
                </a:solidFill>
                <a:latin typeface="Tahoma" pitchFamily="34" charset="0"/>
                <a:cs typeface="Arial" charset="0"/>
              </a:defRPr>
            </a:lvl3pPr>
            <a:lvl4pPr algn="ctr" rtl="0" eaLnBrk="0" fontAlgn="base" hangingPunct="0">
              <a:spcBef>
                <a:spcPct val="0"/>
              </a:spcBef>
              <a:spcAft>
                <a:spcPct val="0"/>
              </a:spcAft>
              <a:defRPr sz="3271">
                <a:solidFill>
                  <a:schemeClr val="tx2"/>
                </a:solidFill>
                <a:latin typeface="Tahoma" pitchFamily="34" charset="0"/>
                <a:cs typeface="Arial" charset="0"/>
              </a:defRPr>
            </a:lvl4pPr>
            <a:lvl5pPr algn="ctr" rtl="0" eaLnBrk="0" fontAlgn="base" hangingPunct="0">
              <a:spcBef>
                <a:spcPct val="0"/>
              </a:spcBef>
              <a:spcAft>
                <a:spcPct val="0"/>
              </a:spcAft>
              <a:defRPr sz="3271">
                <a:solidFill>
                  <a:schemeClr val="tx2"/>
                </a:solidFill>
                <a:latin typeface="Tahoma" pitchFamily="34" charset="0"/>
                <a:cs typeface="Arial" charset="0"/>
              </a:defRPr>
            </a:lvl5pPr>
            <a:lvl6pPr marL="352895" algn="ctr" rtl="0" fontAlgn="base">
              <a:spcBef>
                <a:spcPct val="0"/>
              </a:spcBef>
              <a:spcAft>
                <a:spcPct val="0"/>
              </a:spcAft>
              <a:defRPr sz="3376">
                <a:solidFill>
                  <a:schemeClr val="tx2"/>
                </a:solidFill>
                <a:latin typeface="Arial" charset="0"/>
                <a:cs typeface="Arial" charset="0"/>
              </a:defRPr>
            </a:lvl6pPr>
            <a:lvl7pPr marL="705789" algn="ctr" rtl="0" fontAlgn="base">
              <a:spcBef>
                <a:spcPct val="0"/>
              </a:spcBef>
              <a:spcAft>
                <a:spcPct val="0"/>
              </a:spcAft>
              <a:defRPr sz="3376">
                <a:solidFill>
                  <a:schemeClr val="tx2"/>
                </a:solidFill>
                <a:latin typeface="Arial" charset="0"/>
                <a:cs typeface="Arial" charset="0"/>
              </a:defRPr>
            </a:lvl7pPr>
            <a:lvl8pPr marL="1058684" algn="ctr" rtl="0" fontAlgn="base">
              <a:spcBef>
                <a:spcPct val="0"/>
              </a:spcBef>
              <a:spcAft>
                <a:spcPct val="0"/>
              </a:spcAft>
              <a:defRPr sz="3376">
                <a:solidFill>
                  <a:schemeClr val="tx2"/>
                </a:solidFill>
                <a:latin typeface="Arial" charset="0"/>
                <a:cs typeface="Arial" charset="0"/>
              </a:defRPr>
            </a:lvl8pPr>
            <a:lvl9pPr marL="1411578" algn="ctr" rtl="0" fontAlgn="base">
              <a:spcBef>
                <a:spcPct val="0"/>
              </a:spcBef>
              <a:spcAft>
                <a:spcPct val="0"/>
              </a:spcAft>
              <a:defRPr sz="3376">
                <a:solidFill>
                  <a:schemeClr val="tx2"/>
                </a:solidFill>
                <a:latin typeface="Arial" charset="0"/>
                <a:cs typeface="Arial" charset="0"/>
              </a:defRPr>
            </a:lvl9pPr>
          </a:lstStyle>
          <a:p>
            <a:pPr algn="l" defTabSz="853410" eaLnBrk="1" hangingPunct="1"/>
            <a:r>
              <a:rPr lang="en-US" altLang="en-US" sz="2000" b="1" kern="0" dirty="0" smtClean="0">
                <a:solidFill>
                  <a:srgbClr val="4A72A8"/>
                </a:solidFill>
                <a:latin typeface="Tahoma" panose="020B0604030504040204" pitchFamily="34" charset="0"/>
                <a:ea typeface="Tahoma" panose="020B0604030504040204" pitchFamily="34" charset="0"/>
                <a:cs typeface="Tahoma" panose="020B0604030504040204" pitchFamily="34" charset="0"/>
              </a:rPr>
              <a:t>How to Use this Presentation</a:t>
            </a:r>
            <a:endParaRPr lang="en-US" altLang="en-US" sz="2000" b="1" kern="0" dirty="0">
              <a:solidFill>
                <a:srgbClr val="4A72A8"/>
              </a:solidFill>
              <a:latin typeface="Tahoma" panose="020B0604030504040204" pitchFamily="34" charset="0"/>
              <a:ea typeface="Tahoma" panose="020B0604030504040204" pitchFamily="34" charset="0"/>
              <a:cs typeface="Tahoma" panose="020B0604030504040204" pitchFamily="34" charset="0"/>
            </a:endParaRPr>
          </a:p>
        </p:txBody>
      </p:sp>
      <p:sp>
        <p:nvSpPr>
          <p:cNvPr id="8" name="Rectangle 1"/>
          <p:cNvSpPr>
            <a:spLocks noChangeArrowheads="1"/>
          </p:cNvSpPr>
          <p:nvPr/>
        </p:nvSpPr>
        <p:spPr bwMode="auto">
          <a:xfrm>
            <a:off x="330200" y="1358905"/>
            <a:ext cx="5780881" cy="2292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85" tIns="45742" rIns="91485" bIns="45742">
            <a:spAutoFit/>
          </a:bodyPr>
          <a:lstStyle>
            <a:lvl1pPr>
              <a:defRPr b="1">
                <a:solidFill>
                  <a:schemeClr val="tx1"/>
                </a:solidFill>
                <a:latin typeface="Arial" panose="020B0604020202020204" pitchFamily="34" charset="0"/>
                <a:ea typeface="MS PGothic" panose="020B0600070205080204" pitchFamily="34" charset="-128"/>
              </a:defRPr>
            </a:lvl1pPr>
            <a:lvl2pPr marL="742950" indent="-285750">
              <a:defRPr b="1">
                <a:solidFill>
                  <a:schemeClr val="tx1"/>
                </a:solidFill>
                <a:latin typeface="Arial" panose="020B0604020202020204" pitchFamily="34" charset="0"/>
                <a:ea typeface="MS PGothic" panose="020B0600070205080204" pitchFamily="34" charset="-128"/>
              </a:defRPr>
            </a:lvl2pPr>
            <a:lvl3pPr marL="1143000" indent="-228600">
              <a:defRPr b="1">
                <a:solidFill>
                  <a:schemeClr val="tx1"/>
                </a:solidFill>
                <a:latin typeface="Arial" panose="020B0604020202020204" pitchFamily="34" charset="0"/>
                <a:ea typeface="MS PGothic" panose="020B0600070205080204" pitchFamily="34" charset="-128"/>
              </a:defRPr>
            </a:lvl3pPr>
            <a:lvl4pPr marL="1600200" indent="-228600">
              <a:defRPr b="1">
                <a:solidFill>
                  <a:schemeClr val="tx1"/>
                </a:solidFill>
                <a:latin typeface="Arial" panose="020B0604020202020204" pitchFamily="34" charset="0"/>
                <a:ea typeface="MS PGothic" panose="020B0600070205080204" pitchFamily="34" charset="-128"/>
              </a:defRPr>
            </a:lvl4pPr>
            <a:lvl5pPr marL="2057400" indent="-228600">
              <a:defRPr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9pPr>
          </a:lstStyle>
          <a:p>
            <a:pPr eaLnBrk="1" hangingPunct="1"/>
            <a:r>
              <a:rPr lang="en-US" altLang="en-US" sz="1300" b="0" dirty="0" smtClean="0">
                <a:solidFill>
                  <a:srgbClr val="3D3D3D"/>
                </a:solidFill>
                <a:latin typeface="Tahoma" panose="020B0604030504040204" pitchFamily="34" charset="0"/>
                <a:cs typeface="Tahoma" panose="020B0604030504040204" pitchFamily="34" charset="0"/>
              </a:rPr>
              <a:t>This presentation contains base material for use in an instructor-led training setting. You may modify this presentation to satisfy the specific training needs of your organization. </a:t>
            </a:r>
          </a:p>
          <a:p>
            <a:pPr eaLnBrk="1" hangingPunct="1"/>
            <a:endParaRPr lang="en-US" altLang="en-US" sz="1300" b="0" dirty="0">
              <a:solidFill>
                <a:srgbClr val="3D3D3D"/>
              </a:solidFill>
              <a:latin typeface="Tahoma" panose="020B0604030504040204" pitchFamily="34" charset="0"/>
              <a:cs typeface="Tahoma" panose="020B0604030504040204" pitchFamily="34" charset="0"/>
            </a:endParaRPr>
          </a:p>
          <a:p>
            <a:pPr eaLnBrk="1" hangingPunct="1"/>
            <a:r>
              <a:rPr lang="en-US" altLang="en-US" sz="1300" b="0" dirty="0" smtClean="0">
                <a:solidFill>
                  <a:srgbClr val="3D3D3D"/>
                </a:solidFill>
                <a:latin typeface="Tahoma" panose="020B0604030504040204" pitchFamily="34" charset="0"/>
                <a:cs typeface="Tahoma" panose="020B0604030504040204" pitchFamily="34" charset="0"/>
              </a:rPr>
              <a:t>On some slides, the display text is supplemented with additional material in the slide notes.</a:t>
            </a:r>
          </a:p>
          <a:p>
            <a:pPr eaLnBrk="1" hangingPunct="1"/>
            <a:endParaRPr lang="en-US" altLang="en-US" sz="1300" b="0" dirty="0">
              <a:solidFill>
                <a:srgbClr val="3D3D3D"/>
              </a:solidFill>
              <a:latin typeface="Tahoma" panose="020B0604030504040204" pitchFamily="34" charset="0"/>
              <a:cs typeface="Tahoma" panose="020B0604030504040204" pitchFamily="34" charset="0"/>
            </a:endParaRPr>
          </a:p>
          <a:p>
            <a:pPr eaLnBrk="1" hangingPunct="1"/>
            <a:r>
              <a:rPr lang="en-US" altLang="en-US" sz="1300" b="0" dirty="0" smtClean="0">
                <a:solidFill>
                  <a:srgbClr val="3D3D3D"/>
                </a:solidFill>
                <a:latin typeface="Tahoma" panose="020B0604030504040204" pitchFamily="34" charset="0"/>
                <a:cs typeface="Tahoma" panose="020B0604030504040204" pitchFamily="34" charset="0"/>
              </a:rPr>
              <a:t>This content is licensed for modification and use in a classroom setting. You may not redistribute this material in any form.</a:t>
            </a:r>
          </a:p>
          <a:p>
            <a:pPr eaLnBrk="1" hangingPunct="1"/>
            <a:endParaRPr lang="en-US" altLang="en-US" sz="1300" b="0" dirty="0">
              <a:solidFill>
                <a:srgbClr val="3D3D3D"/>
              </a:solidFill>
              <a:latin typeface="Tahoma" panose="020B0604030504040204" pitchFamily="34" charset="0"/>
              <a:cs typeface="Tahoma" panose="020B0604030504040204" pitchFamily="34" charset="0"/>
            </a:endParaRPr>
          </a:p>
          <a:p>
            <a:pPr eaLnBrk="1" hangingPunct="1"/>
            <a:endParaRPr lang="en-US" altLang="en-US" sz="1300" b="0" dirty="0">
              <a:solidFill>
                <a:srgbClr val="3D3D3D"/>
              </a:solidFill>
              <a:latin typeface="Tahoma" panose="020B0604030504040204" pitchFamily="34" charset="0"/>
              <a:cs typeface="Tahoma" panose="020B0604030504040204" pitchFamily="34" charset="0"/>
            </a:endParaRPr>
          </a:p>
        </p:txBody>
      </p:sp>
      <p:sp>
        <p:nvSpPr>
          <p:cNvPr id="17" name="Rectangle 16"/>
          <p:cNvSpPr/>
          <p:nvPr/>
        </p:nvSpPr>
        <p:spPr>
          <a:xfrm>
            <a:off x="315119" y="164812"/>
            <a:ext cx="4501356" cy="246221"/>
          </a:xfrm>
          <a:prstGeom prst="rect">
            <a:avLst/>
          </a:prstGeom>
        </p:spPr>
        <p:txBody>
          <a:bodyPr wrap="square">
            <a:spAutoFit/>
          </a:bodyPr>
          <a:lstStyle/>
          <a:p>
            <a:pPr eaLnBrk="1" hangingPunct="1"/>
            <a:r>
              <a:rPr lang="en-US" altLang="en-US" sz="1000" b="1" kern="0" smtClean="0">
                <a:solidFill>
                  <a:srgbClr val="FFFFFF"/>
                </a:solidFill>
                <a:latin typeface="Tahoma" panose="020B0604030504040204" pitchFamily="34" charset="0"/>
                <a:ea typeface="Tahoma" panose="020B0604030504040204" pitchFamily="34" charset="0"/>
                <a:cs typeface="Tahoma" panose="020B0604030504040204" pitchFamily="34" charset="0"/>
              </a:rPr>
              <a:t>  </a:t>
            </a:r>
            <a:r>
              <a:rPr lang="en-US" altLang="en-US" sz="1000" b="1" kern="0" smtClean="0">
                <a:solidFill>
                  <a:srgbClr val="FA834E"/>
                </a:solidFill>
                <a:latin typeface="Tahoma" panose="020B0604030504040204" pitchFamily="34" charset="0"/>
                <a:ea typeface="Tahoma" panose="020B0604030504040204" pitchFamily="34" charset="0"/>
                <a:cs typeface="Tahoma" panose="020B0604030504040204" pitchFamily="34" charset="0"/>
              </a:rPr>
              <a:t>    </a:t>
            </a:r>
            <a:r>
              <a:rPr lang="en-US" altLang="en-US" sz="1000" b="0" kern="0" smtClean="0">
                <a:solidFill>
                  <a:srgbClr val="FA834E"/>
                </a:solidFill>
                <a:latin typeface="Tahoma" panose="020B0604030504040204" pitchFamily="34" charset="0"/>
                <a:ea typeface="Tahoma" panose="020B0604030504040204" pitchFamily="34" charset="0"/>
                <a:cs typeface="Tahoma" panose="020B0604030504040204" pitchFamily="34" charset="0"/>
              </a:rPr>
              <a:t>Introduction</a:t>
            </a:r>
            <a:endParaRPr lang="en-US" altLang="en-US" sz="1000" b="0" kern="0">
              <a:solidFill>
                <a:srgbClr val="FA834E"/>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1900798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4A74A8"/>
                </a:solidFill>
                <a:latin typeface="Tahoma" panose="020B0604030504040204" pitchFamily="34" charset="0"/>
                <a:ea typeface="Tahoma" panose="020B0604030504040204" pitchFamily="34" charset="0"/>
                <a:cs typeface="Tahoma" panose="020B0604030504040204" pitchFamily="34" charset="0"/>
              </a:rPr>
              <a:t>In-running Nip Points</a:t>
            </a:r>
            <a:endParaRPr lang="en-US" dirty="0">
              <a:solidFill>
                <a:srgbClr val="4A74A8"/>
              </a:solidFill>
              <a:latin typeface="Tahoma" panose="020B0604030504040204" pitchFamily="34" charset="0"/>
              <a:ea typeface="Tahoma" panose="020B0604030504040204" pitchFamily="34" charset="0"/>
              <a:cs typeface="Tahoma" panose="020B0604030504040204" pitchFamily="34" charset="0"/>
            </a:endParaRPr>
          </a:p>
        </p:txBody>
      </p:sp>
      <p:sp>
        <p:nvSpPr>
          <p:cNvPr id="10243" name="Rectangle 5"/>
          <p:cNvSpPr>
            <a:spLocks noGrp="1" noChangeArrowheads="1"/>
          </p:cNvSpPr>
          <p:nvPr>
            <p:ph idx="1"/>
          </p:nvPr>
        </p:nvSpPr>
        <p:spPr>
          <a:xfrm>
            <a:off x="320675" y="1371600"/>
            <a:ext cx="4495800" cy="2743200"/>
          </a:xfrm>
          <a:prstGeom prst="rect">
            <a:avLst/>
          </a:prstGeom>
        </p:spPr>
        <p:txBody>
          <a:bodyPr/>
          <a:lstStyle/>
          <a:p>
            <a:pPr marL="346075" indent="-346075">
              <a:spcBef>
                <a:spcPts val="0"/>
              </a:spcBef>
              <a:spcAft>
                <a:spcPts val="1600"/>
              </a:spcAft>
              <a:defRPr/>
            </a:pPr>
            <a:r>
              <a:rPr lang="en-US" dirty="0" smtClean="0">
                <a:latin typeface="Tahoma" panose="020B0604030504040204" pitchFamily="34" charset="0"/>
                <a:ea typeface="Tahoma" panose="020B0604030504040204" pitchFamily="34" charset="0"/>
                <a:cs typeface="Tahoma" panose="020B0604030504040204" pitchFamily="34" charset="0"/>
              </a:rPr>
              <a:t>These </a:t>
            </a:r>
            <a:r>
              <a:rPr lang="en-US" dirty="0">
                <a:latin typeface="Tahoma" panose="020B0604030504040204" pitchFamily="34" charset="0"/>
                <a:ea typeface="Tahoma" panose="020B0604030504040204" pitchFamily="34" charset="0"/>
                <a:cs typeface="Tahoma" panose="020B0604030504040204" pitchFamily="34" charset="0"/>
              </a:rPr>
              <a:t>are points that rotate toward each other or a fixed component.</a:t>
            </a:r>
          </a:p>
          <a:p>
            <a:pPr marL="346075" indent="-346075">
              <a:spcBef>
                <a:spcPts val="0"/>
              </a:spcBef>
              <a:spcAft>
                <a:spcPts val="300"/>
              </a:spcAft>
              <a:defRPr/>
            </a:pPr>
            <a:r>
              <a:rPr lang="en-US" dirty="0">
                <a:latin typeface="Tahoma" panose="020B0604030504040204" pitchFamily="34" charset="0"/>
                <a:ea typeface="Tahoma" panose="020B0604030504040204" pitchFamily="34" charset="0"/>
                <a:cs typeface="Tahoma" panose="020B0604030504040204" pitchFamily="34" charset="0"/>
              </a:rPr>
              <a:t>Examples:</a:t>
            </a:r>
          </a:p>
          <a:p>
            <a:pPr marL="692150" lvl="1" indent="-346075">
              <a:spcBef>
                <a:spcPts val="0"/>
              </a:spcBef>
              <a:spcAft>
                <a:spcPts val="300"/>
              </a:spcAft>
              <a:defRPr/>
            </a:pPr>
            <a:r>
              <a:rPr lang="en-US" dirty="0">
                <a:latin typeface="Tahoma" panose="020B0604030504040204" pitchFamily="34" charset="0"/>
                <a:ea typeface="Tahoma" panose="020B0604030504040204" pitchFamily="34" charset="0"/>
                <a:cs typeface="Tahoma" panose="020B0604030504040204" pitchFamily="34" charset="0"/>
              </a:rPr>
              <a:t>Belts and pulleys</a:t>
            </a:r>
          </a:p>
          <a:p>
            <a:pPr marL="692150" lvl="1" indent="-346075">
              <a:spcBef>
                <a:spcPts val="0"/>
              </a:spcBef>
              <a:spcAft>
                <a:spcPts val="300"/>
              </a:spcAft>
              <a:defRPr/>
            </a:pPr>
            <a:r>
              <a:rPr lang="en-US" dirty="0">
                <a:latin typeface="Tahoma" panose="020B0604030504040204" pitchFamily="34" charset="0"/>
                <a:ea typeface="Tahoma" panose="020B0604030504040204" pitchFamily="34" charset="0"/>
                <a:cs typeface="Tahoma" panose="020B0604030504040204" pitchFamily="34" charset="0"/>
              </a:rPr>
              <a:t>Mill rollers</a:t>
            </a:r>
          </a:p>
          <a:p>
            <a:pPr marL="692150" lvl="1" indent="-346075">
              <a:spcBef>
                <a:spcPts val="0"/>
              </a:spcBef>
              <a:spcAft>
                <a:spcPts val="300"/>
              </a:spcAft>
              <a:defRPr/>
            </a:pPr>
            <a:r>
              <a:rPr lang="en-US" dirty="0">
                <a:latin typeface="Tahoma" panose="020B0604030504040204" pitchFamily="34" charset="0"/>
                <a:ea typeface="Tahoma" panose="020B0604030504040204" pitchFamily="34" charset="0"/>
                <a:cs typeface="Tahoma" panose="020B0604030504040204" pitchFamily="34" charset="0"/>
              </a:rPr>
              <a:t>Gears</a:t>
            </a:r>
          </a:p>
          <a:p>
            <a:pPr marL="692150" lvl="1" indent="-346075">
              <a:spcBef>
                <a:spcPts val="0"/>
              </a:spcBef>
              <a:defRPr/>
            </a:pPr>
            <a:r>
              <a:rPr lang="en-US" dirty="0">
                <a:latin typeface="Tahoma" panose="020B0604030504040204" pitchFamily="34" charset="0"/>
                <a:ea typeface="Tahoma" panose="020B0604030504040204" pitchFamily="34" charset="0"/>
                <a:cs typeface="Tahoma" panose="020B0604030504040204" pitchFamily="34" charset="0"/>
              </a:rPr>
              <a:t>Conveyor systems</a:t>
            </a:r>
          </a:p>
          <a:p>
            <a:pPr marL="248461" indent="-248461" eaLnBrk="1" hangingPunct="1">
              <a:lnSpc>
                <a:spcPct val="90000"/>
              </a:lnSpc>
              <a:spcBef>
                <a:spcPts val="0"/>
              </a:spcBef>
              <a:buNone/>
              <a:defRPr/>
            </a:pP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26629" name="Text Box 7"/>
          <p:cNvSpPr txBox="1">
            <a:spLocks noChangeArrowheads="1"/>
          </p:cNvSpPr>
          <p:nvPr/>
        </p:nvSpPr>
        <p:spPr bwMode="auto">
          <a:xfrm>
            <a:off x="2229247" y="4974848"/>
            <a:ext cx="2667794"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50000"/>
              </a:spcBef>
            </a:pPr>
            <a:r>
              <a:rPr lang="en-US" altLang="en-US" sz="1300" dirty="0">
                <a:solidFill>
                  <a:srgbClr val="3D3D3D"/>
                </a:solidFill>
                <a:latin typeface="Tahoma" panose="020B0604030504040204" pitchFamily="34" charset="0"/>
                <a:ea typeface="Tahoma" panose="020B0604030504040204" pitchFamily="34" charset="0"/>
                <a:cs typeface="Tahoma" panose="020B0604030504040204" pitchFamily="34" charset="0"/>
              </a:rPr>
              <a:t>The rotation of these mill rollers presents an in-running nip point as the rollers rotate toward each other.</a:t>
            </a:r>
          </a:p>
        </p:txBody>
      </p:sp>
      <p:sp>
        <p:nvSpPr>
          <p:cNvPr id="7" name="Rectangle 6"/>
          <p:cNvSpPr/>
          <p:nvPr/>
        </p:nvSpPr>
        <p:spPr>
          <a:xfrm>
            <a:off x="315119" y="164812"/>
            <a:ext cx="4501356" cy="246221"/>
          </a:xfrm>
          <a:prstGeom prst="rect">
            <a:avLst/>
          </a:prstGeom>
        </p:spPr>
        <p:txBody>
          <a:bodyPr wrap="square">
            <a:spAutoFit/>
          </a:bodyPr>
          <a:lstStyle/>
          <a:p>
            <a:r>
              <a:rPr lang="en-US" altLang="en-US" sz="1000" b="1" kern="0" smtClean="0">
                <a:solidFill>
                  <a:schemeClr val="bg1"/>
                </a:solidFill>
                <a:latin typeface="Tahoma" panose="020B0604030504040204" pitchFamily="34" charset="0"/>
                <a:ea typeface="Tahoma" panose="020B0604030504040204" pitchFamily="34" charset="0"/>
                <a:cs typeface="Tahoma" panose="020B0604030504040204" pitchFamily="34" charset="0"/>
              </a:rPr>
              <a:t>1  </a:t>
            </a:r>
            <a:r>
              <a:rPr lang="en-US" altLang="en-US" sz="1000" kern="0" smtClean="0">
                <a:solidFill>
                  <a:srgbClr val="FA834E"/>
                </a:solidFill>
                <a:latin typeface="Tahoma" panose="020B0604030504040204" pitchFamily="34" charset="0"/>
                <a:ea typeface="Tahoma" panose="020B0604030504040204" pitchFamily="34" charset="0"/>
                <a:cs typeface="Tahoma" panose="020B0604030504040204" pitchFamily="34" charset="0"/>
              </a:rPr>
              <a:t>    </a:t>
            </a:r>
            <a:r>
              <a:rPr lang="en-US" altLang="en-US" sz="1000" b="0" kern="0" smtClean="0">
                <a:solidFill>
                  <a:srgbClr val="FA834E"/>
                </a:solidFill>
                <a:latin typeface="Tahoma" panose="020B0604030504040204" pitchFamily="34" charset="0"/>
                <a:ea typeface="Tahoma" panose="020B0604030504040204" pitchFamily="34" charset="0"/>
                <a:cs typeface="Tahoma" panose="020B0604030504040204" pitchFamily="34" charset="0"/>
              </a:rPr>
              <a:t>Motion Hazards</a:t>
            </a:r>
            <a:endParaRPr lang="en-US" altLang="en-US" sz="1000" b="0" kern="0">
              <a:solidFill>
                <a:srgbClr val="FA834E"/>
              </a:solidFill>
              <a:latin typeface="Tahoma" panose="020B0604030504040204" pitchFamily="34" charset="0"/>
              <a:ea typeface="Tahoma" panose="020B0604030504040204" pitchFamily="34" charset="0"/>
              <a:cs typeface="Tahoma" panose="020B0604030504040204" pitchFamily="34" charset="0"/>
            </a:endParaRP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18234" r="27039" b="487"/>
          <a:stretch/>
        </p:blipFill>
        <p:spPr>
          <a:xfrm>
            <a:off x="4977606" y="28575"/>
            <a:ext cx="4800600" cy="5838825"/>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4A74A8"/>
                </a:solidFill>
                <a:latin typeface="Tahoma" panose="020B0604030504040204" pitchFamily="34" charset="0"/>
                <a:ea typeface="Tahoma" panose="020B0604030504040204" pitchFamily="34" charset="0"/>
                <a:cs typeface="Tahoma" panose="020B0604030504040204" pitchFamily="34" charset="0"/>
              </a:rPr>
              <a:t>Cutting Action</a:t>
            </a:r>
            <a:endParaRPr lang="en-US" dirty="0">
              <a:solidFill>
                <a:srgbClr val="4A74A8"/>
              </a:solidFill>
              <a:latin typeface="Tahoma" panose="020B0604030504040204" pitchFamily="34" charset="0"/>
              <a:ea typeface="Tahoma" panose="020B0604030504040204" pitchFamily="34" charset="0"/>
              <a:cs typeface="Tahoma" panose="020B0604030504040204" pitchFamily="34" charset="0"/>
            </a:endParaRPr>
          </a:p>
        </p:txBody>
      </p:sp>
      <p:sp>
        <p:nvSpPr>
          <p:cNvPr id="11267" name="Rectangle 5"/>
          <p:cNvSpPr>
            <a:spLocks noGrp="1" noChangeArrowheads="1"/>
          </p:cNvSpPr>
          <p:nvPr>
            <p:ph idx="1"/>
          </p:nvPr>
        </p:nvSpPr>
        <p:spPr>
          <a:xfrm>
            <a:off x="320675" y="1371600"/>
            <a:ext cx="4495800" cy="2768887"/>
          </a:xfrm>
          <a:prstGeom prst="rect">
            <a:avLst/>
          </a:prstGeom>
        </p:spPr>
        <p:txBody>
          <a:bodyPr/>
          <a:lstStyle/>
          <a:p>
            <a:pPr marL="346075" indent="-346075">
              <a:spcBef>
                <a:spcPts val="0"/>
              </a:spcBef>
              <a:spcAft>
                <a:spcPts val="1600"/>
              </a:spcAft>
              <a:defRPr/>
            </a:pPr>
            <a:r>
              <a:rPr lang="en-US" dirty="0" smtClean="0">
                <a:latin typeface="Tahoma" panose="020B0604030504040204" pitchFamily="34" charset="0"/>
                <a:ea typeface="Tahoma" panose="020B0604030504040204" pitchFamily="34" charset="0"/>
                <a:cs typeface="Tahoma" panose="020B0604030504040204" pitchFamily="34" charset="0"/>
              </a:rPr>
              <a:t>Cutting </a:t>
            </a:r>
            <a:r>
              <a:rPr lang="en-US" dirty="0">
                <a:latin typeface="Tahoma" panose="020B0604030504040204" pitchFamily="34" charset="0"/>
                <a:ea typeface="Tahoma" panose="020B0604030504040204" pitchFamily="34" charset="0"/>
                <a:cs typeface="Tahoma" panose="020B0604030504040204" pitchFamily="34" charset="0"/>
              </a:rPr>
              <a:t>or removing </a:t>
            </a:r>
            <a:r>
              <a:rPr lang="en-US" dirty="0" smtClean="0">
                <a:latin typeface="Tahoma" panose="020B0604030504040204" pitchFamily="34" charset="0"/>
                <a:ea typeface="Tahoma" panose="020B0604030504040204" pitchFamily="34" charset="0"/>
                <a:cs typeface="Tahoma" panose="020B0604030504040204" pitchFamily="34" charset="0"/>
              </a:rPr>
              <a:t>materials</a:t>
            </a:r>
            <a:endParaRPr lang="en-US" dirty="0">
              <a:latin typeface="Tahoma" panose="020B0604030504040204" pitchFamily="34" charset="0"/>
              <a:ea typeface="Tahoma" panose="020B0604030504040204" pitchFamily="34" charset="0"/>
              <a:cs typeface="Tahoma" panose="020B0604030504040204" pitchFamily="34" charset="0"/>
            </a:endParaRPr>
          </a:p>
          <a:p>
            <a:pPr marL="346075" indent="-346075">
              <a:spcBef>
                <a:spcPts val="0"/>
              </a:spcBef>
              <a:spcAft>
                <a:spcPts val="600"/>
              </a:spcAft>
              <a:defRPr/>
            </a:pPr>
            <a:r>
              <a:rPr lang="en-US" dirty="0">
                <a:latin typeface="Tahoma" panose="020B0604030504040204" pitchFamily="34" charset="0"/>
                <a:ea typeface="Tahoma" panose="020B0604030504040204" pitchFamily="34" charset="0"/>
                <a:cs typeface="Tahoma" panose="020B0604030504040204" pitchFamily="34" charset="0"/>
              </a:rPr>
              <a:t>Examples:</a:t>
            </a:r>
          </a:p>
          <a:p>
            <a:pPr marL="692150" lvl="1" indent="-360363">
              <a:spcBef>
                <a:spcPts val="0"/>
              </a:spcBef>
              <a:spcAft>
                <a:spcPts val="600"/>
              </a:spcAft>
              <a:defRPr/>
            </a:pPr>
            <a:r>
              <a:rPr lang="en-US" dirty="0">
                <a:latin typeface="Tahoma" panose="020B0604030504040204" pitchFamily="34" charset="0"/>
                <a:ea typeface="Tahoma" panose="020B0604030504040204" pitchFamily="34" charset="0"/>
                <a:cs typeface="Tahoma" panose="020B0604030504040204" pitchFamily="34" charset="0"/>
              </a:rPr>
              <a:t>Table saw</a:t>
            </a:r>
          </a:p>
          <a:p>
            <a:pPr marL="692150" lvl="1" indent="-360363">
              <a:spcBef>
                <a:spcPts val="0"/>
              </a:spcBef>
              <a:spcAft>
                <a:spcPts val="600"/>
              </a:spcAft>
              <a:defRPr/>
            </a:pPr>
            <a:r>
              <a:rPr lang="en-US" dirty="0">
                <a:latin typeface="Tahoma" panose="020B0604030504040204" pitchFamily="34" charset="0"/>
                <a:ea typeface="Tahoma" panose="020B0604030504040204" pitchFamily="34" charset="0"/>
                <a:cs typeface="Tahoma" panose="020B0604030504040204" pitchFamily="34" charset="0"/>
              </a:rPr>
              <a:t>Circular saw</a:t>
            </a:r>
          </a:p>
          <a:p>
            <a:pPr marL="692150" lvl="1" indent="-360363">
              <a:spcBef>
                <a:spcPts val="0"/>
              </a:spcBef>
              <a:defRPr/>
            </a:pPr>
            <a:r>
              <a:rPr lang="en-US" dirty="0">
                <a:latin typeface="Tahoma" panose="020B0604030504040204" pitchFamily="34" charset="0"/>
                <a:ea typeface="Tahoma" panose="020B0604030504040204" pitchFamily="34" charset="0"/>
                <a:cs typeface="Tahoma" panose="020B0604030504040204" pitchFamily="34" charset="0"/>
              </a:rPr>
              <a:t>Band saw</a:t>
            </a:r>
          </a:p>
          <a:p>
            <a:pPr marL="248461" indent="-248461" eaLnBrk="1" hangingPunct="1">
              <a:lnSpc>
                <a:spcPct val="90000"/>
              </a:lnSpc>
              <a:spcBef>
                <a:spcPts val="0"/>
              </a:spcBef>
              <a:buNone/>
              <a:defRPr/>
            </a:pPr>
            <a:endParaRPr lang="en-US" dirty="0">
              <a:latin typeface="Tahoma" panose="020B0604030504040204" pitchFamily="34" charset="0"/>
              <a:ea typeface="Tahoma" panose="020B0604030504040204" pitchFamily="34" charset="0"/>
              <a:cs typeface="Tahoma" panose="020B0604030504040204" pitchFamily="34" charset="0"/>
            </a:endParaRPr>
          </a:p>
        </p:txBody>
      </p:sp>
      <p:pic>
        <p:nvPicPr>
          <p:cNvPr id="24580" name="Picture 2"/>
          <p:cNvPicPr>
            <a:picLocks noChangeAspect="1" noChangeArrowheads="1"/>
          </p:cNvPicPr>
          <p:nvPr/>
        </p:nvPicPr>
        <p:blipFill rotWithShape="1">
          <a:blip r:embed="rId3"/>
          <a:srcRect l="14488" r="24147" b="487"/>
          <a:stretch/>
        </p:blipFill>
        <p:spPr bwMode="auto">
          <a:xfrm>
            <a:off x="4968081" y="28575"/>
            <a:ext cx="4800600" cy="5838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7" name="Rectangle 1"/>
          <p:cNvSpPr>
            <a:spLocks noChangeArrowheads="1"/>
          </p:cNvSpPr>
          <p:nvPr/>
        </p:nvSpPr>
        <p:spPr bwMode="auto">
          <a:xfrm>
            <a:off x="1961649" y="5334000"/>
            <a:ext cx="2896394"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algn="r" eaLnBrk="1" hangingPunct="1"/>
            <a:r>
              <a:rPr lang="en-US" altLang="en-US" sz="1300" dirty="0">
                <a:solidFill>
                  <a:srgbClr val="3D3D3D"/>
                </a:solidFill>
                <a:latin typeface="Tahoma" panose="020B0604030504040204" pitchFamily="34" charset="0"/>
                <a:ea typeface="Tahoma" panose="020B0604030504040204" pitchFamily="34" charset="0"/>
                <a:cs typeface="Tahoma" panose="020B0604030504040204" pitchFamily="34" charset="0"/>
              </a:rPr>
              <a:t>This table saw blade lacks proper guards. </a:t>
            </a:r>
          </a:p>
        </p:txBody>
      </p:sp>
      <p:sp>
        <p:nvSpPr>
          <p:cNvPr id="6" name="Rectangle 5"/>
          <p:cNvSpPr/>
          <p:nvPr/>
        </p:nvSpPr>
        <p:spPr>
          <a:xfrm>
            <a:off x="315119" y="164812"/>
            <a:ext cx="4501356" cy="246221"/>
          </a:xfrm>
          <a:prstGeom prst="rect">
            <a:avLst/>
          </a:prstGeom>
        </p:spPr>
        <p:txBody>
          <a:bodyPr wrap="square">
            <a:spAutoFit/>
          </a:bodyPr>
          <a:lstStyle/>
          <a:p>
            <a:r>
              <a:rPr lang="en-US" altLang="en-US" sz="1000" b="1" kern="0" smtClean="0">
                <a:solidFill>
                  <a:schemeClr val="bg1"/>
                </a:solidFill>
                <a:latin typeface="Tahoma" panose="020B0604030504040204" pitchFamily="34" charset="0"/>
                <a:ea typeface="Tahoma" panose="020B0604030504040204" pitchFamily="34" charset="0"/>
                <a:cs typeface="Tahoma" panose="020B0604030504040204" pitchFamily="34" charset="0"/>
              </a:rPr>
              <a:t>1  </a:t>
            </a:r>
            <a:r>
              <a:rPr lang="en-US" altLang="en-US" sz="1000" kern="0" smtClean="0">
                <a:solidFill>
                  <a:srgbClr val="FA834E"/>
                </a:solidFill>
                <a:latin typeface="Tahoma" panose="020B0604030504040204" pitchFamily="34" charset="0"/>
                <a:ea typeface="Tahoma" panose="020B0604030504040204" pitchFamily="34" charset="0"/>
                <a:cs typeface="Tahoma" panose="020B0604030504040204" pitchFamily="34" charset="0"/>
              </a:rPr>
              <a:t>    </a:t>
            </a:r>
            <a:r>
              <a:rPr lang="en-US" altLang="en-US" sz="1000" b="0" kern="0" smtClean="0">
                <a:solidFill>
                  <a:srgbClr val="FA834E"/>
                </a:solidFill>
                <a:latin typeface="Tahoma" panose="020B0604030504040204" pitchFamily="34" charset="0"/>
                <a:ea typeface="Tahoma" panose="020B0604030504040204" pitchFamily="34" charset="0"/>
                <a:cs typeface="Tahoma" panose="020B0604030504040204" pitchFamily="34" charset="0"/>
              </a:rPr>
              <a:t>Motion Hazards</a:t>
            </a:r>
            <a:endParaRPr lang="en-US" altLang="en-US" sz="1000" b="0" kern="0">
              <a:solidFill>
                <a:srgbClr val="FA834E"/>
              </a:solidFill>
              <a:latin typeface="Tahoma" panose="020B0604030504040204" pitchFamily="34" charset="0"/>
              <a:ea typeface="Tahoma" panose="020B0604030504040204" pitchFamily="34" charset="0"/>
              <a:cs typeface="Tahoma" panose="020B0604030504040204" pitchFamily="34" charset="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4A74A8"/>
                </a:solidFill>
                <a:latin typeface="Tahoma" panose="020B0604030504040204" pitchFamily="34" charset="0"/>
                <a:ea typeface="Tahoma" panose="020B0604030504040204" pitchFamily="34" charset="0"/>
                <a:cs typeface="Tahoma" panose="020B0604030504040204" pitchFamily="34" charset="0"/>
              </a:rPr>
              <a:t>Punching, Shearing, or Bending</a:t>
            </a:r>
            <a:endParaRPr lang="en-US" dirty="0">
              <a:solidFill>
                <a:srgbClr val="4A74A8"/>
              </a:solidFill>
              <a:latin typeface="Tahoma" panose="020B0604030504040204" pitchFamily="34" charset="0"/>
              <a:ea typeface="Tahoma" panose="020B0604030504040204" pitchFamily="34" charset="0"/>
              <a:cs typeface="Tahoma" panose="020B0604030504040204" pitchFamily="34" charset="0"/>
            </a:endParaRPr>
          </a:p>
        </p:txBody>
      </p:sp>
      <p:sp>
        <p:nvSpPr>
          <p:cNvPr id="12291" name="Rectangle 5"/>
          <p:cNvSpPr>
            <a:spLocks noGrp="1" noChangeArrowheads="1"/>
          </p:cNvSpPr>
          <p:nvPr>
            <p:ph idx="1"/>
          </p:nvPr>
        </p:nvSpPr>
        <p:spPr>
          <a:prstGeom prst="rect">
            <a:avLst/>
          </a:prstGeom>
        </p:spPr>
        <p:txBody>
          <a:bodyPr/>
          <a:lstStyle/>
          <a:p>
            <a:pPr marL="346075" indent="-346075">
              <a:spcBef>
                <a:spcPts val="0"/>
              </a:spcBef>
              <a:spcAft>
                <a:spcPts val="1600"/>
              </a:spcAft>
              <a:defRPr/>
            </a:pPr>
            <a:r>
              <a:rPr lang="en-US" dirty="0" smtClean="0">
                <a:latin typeface="Tahoma" panose="020B0604030504040204" pitchFamily="34" charset="0"/>
                <a:ea typeface="Tahoma" panose="020B0604030504040204" pitchFamily="34" charset="0"/>
                <a:cs typeface="Tahoma" panose="020B0604030504040204" pitchFamily="34" charset="0"/>
              </a:rPr>
              <a:t>These </a:t>
            </a:r>
            <a:r>
              <a:rPr lang="en-US" dirty="0">
                <a:latin typeface="Tahoma" panose="020B0604030504040204" pitchFamily="34" charset="0"/>
                <a:ea typeface="Tahoma" panose="020B0604030504040204" pitchFamily="34" charset="0"/>
                <a:cs typeface="Tahoma" panose="020B0604030504040204" pitchFamily="34" charset="0"/>
              </a:rPr>
              <a:t>involve two machine parts coming together.</a:t>
            </a:r>
          </a:p>
          <a:p>
            <a:pPr marL="346075" indent="-346075">
              <a:spcBef>
                <a:spcPts val="0"/>
              </a:spcBef>
              <a:spcAft>
                <a:spcPts val="300"/>
              </a:spcAft>
              <a:defRPr/>
            </a:pPr>
            <a:r>
              <a:rPr lang="en-US" dirty="0">
                <a:latin typeface="Tahoma" panose="020B0604030504040204" pitchFamily="34" charset="0"/>
                <a:ea typeface="Tahoma" panose="020B0604030504040204" pitchFamily="34" charset="0"/>
                <a:cs typeface="Tahoma" panose="020B0604030504040204" pitchFamily="34" charset="0"/>
              </a:rPr>
              <a:t>Examples include the following:</a:t>
            </a:r>
          </a:p>
          <a:p>
            <a:pPr marL="692150" lvl="1" indent="-360363">
              <a:spcBef>
                <a:spcPts val="0"/>
              </a:spcBef>
              <a:spcAft>
                <a:spcPts val="300"/>
              </a:spcAft>
              <a:defRPr/>
            </a:pPr>
            <a:r>
              <a:rPr lang="en-US" dirty="0">
                <a:latin typeface="Tahoma" panose="020B0604030504040204" pitchFamily="34" charset="0"/>
                <a:ea typeface="Tahoma" panose="020B0604030504040204" pitchFamily="34" charset="0"/>
                <a:cs typeface="Tahoma" panose="020B0604030504040204" pitchFamily="34" charset="0"/>
              </a:rPr>
              <a:t>Power presses</a:t>
            </a:r>
          </a:p>
          <a:p>
            <a:pPr marL="692150" lvl="1" indent="-360363">
              <a:spcBef>
                <a:spcPts val="0"/>
              </a:spcBef>
              <a:spcAft>
                <a:spcPts val="300"/>
              </a:spcAft>
              <a:defRPr/>
            </a:pPr>
            <a:r>
              <a:rPr lang="en-US" dirty="0">
                <a:latin typeface="Tahoma" panose="020B0604030504040204" pitchFamily="34" charset="0"/>
                <a:ea typeface="Tahoma" panose="020B0604030504040204" pitchFamily="34" charset="0"/>
                <a:cs typeface="Tahoma" panose="020B0604030504040204" pitchFamily="34" charset="0"/>
              </a:rPr>
              <a:t>Press brakes</a:t>
            </a:r>
          </a:p>
          <a:p>
            <a:pPr marL="692150" lvl="1" indent="-360363">
              <a:spcBef>
                <a:spcPts val="0"/>
              </a:spcBef>
              <a:spcAft>
                <a:spcPts val="300"/>
              </a:spcAft>
              <a:defRPr/>
            </a:pPr>
            <a:r>
              <a:rPr lang="en-US" dirty="0">
                <a:latin typeface="Tahoma" panose="020B0604030504040204" pitchFamily="34" charset="0"/>
                <a:ea typeface="Tahoma" panose="020B0604030504040204" pitchFamily="34" charset="0"/>
                <a:cs typeface="Tahoma" panose="020B0604030504040204" pitchFamily="34" charset="0"/>
              </a:rPr>
              <a:t>Shears</a:t>
            </a:r>
          </a:p>
          <a:p>
            <a:pPr marL="692150" lvl="1" indent="-360363">
              <a:spcBef>
                <a:spcPts val="0"/>
              </a:spcBef>
              <a:spcAft>
                <a:spcPts val="300"/>
              </a:spcAft>
              <a:defRPr/>
            </a:pPr>
            <a:r>
              <a:rPr lang="en-US" dirty="0">
                <a:latin typeface="Tahoma" panose="020B0604030504040204" pitchFamily="34" charset="0"/>
                <a:ea typeface="Tahoma" panose="020B0604030504040204" pitchFamily="34" charset="0"/>
                <a:cs typeface="Tahoma" panose="020B0604030504040204" pitchFamily="34" charset="0"/>
              </a:rPr>
              <a:t>Forges</a:t>
            </a:r>
          </a:p>
          <a:p>
            <a:pPr marL="248461" indent="-248461" eaLnBrk="1" hangingPunct="1">
              <a:lnSpc>
                <a:spcPct val="90000"/>
              </a:lnSpc>
              <a:spcBef>
                <a:spcPts val="0"/>
              </a:spcBef>
              <a:buNone/>
              <a:defRPr/>
            </a:pPr>
            <a:endParaRPr lang="en-US" b="1" dirty="0">
              <a:latin typeface="Tahoma" panose="020B0604030504040204" pitchFamily="34" charset="0"/>
              <a:ea typeface="Tahoma" panose="020B0604030504040204" pitchFamily="34" charset="0"/>
              <a:cs typeface="Tahoma" panose="020B0604030504040204" pitchFamily="34" charset="0"/>
            </a:endParaRPr>
          </a:p>
        </p:txBody>
      </p:sp>
      <p:pic>
        <p:nvPicPr>
          <p:cNvPr id="26628" name="Picture 1"/>
          <p:cNvPicPr>
            <a:picLocks noChangeAspect="1"/>
          </p:cNvPicPr>
          <p:nvPr/>
        </p:nvPicPr>
        <p:blipFill rotWithShape="1">
          <a:blip r:embed="rId3"/>
          <a:srcRect l="9262" r="2914" b="648"/>
          <a:stretch/>
        </p:blipFill>
        <p:spPr bwMode="auto">
          <a:xfrm>
            <a:off x="6501606" y="28575"/>
            <a:ext cx="3276600" cy="5838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315119" y="164812"/>
            <a:ext cx="4501356" cy="246221"/>
          </a:xfrm>
          <a:prstGeom prst="rect">
            <a:avLst/>
          </a:prstGeom>
        </p:spPr>
        <p:txBody>
          <a:bodyPr wrap="square">
            <a:spAutoFit/>
          </a:bodyPr>
          <a:lstStyle/>
          <a:p>
            <a:r>
              <a:rPr lang="en-US" altLang="en-US" sz="1000" b="1" kern="0" dirty="0" smtClean="0">
                <a:solidFill>
                  <a:schemeClr val="bg1"/>
                </a:solidFill>
                <a:latin typeface="Tahoma" panose="020B0604030504040204" pitchFamily="34" charset="0"/>
                <a:ea typeface="Tahoma" panose="020B0604030504040204" pitchFamily="34" charset="0"/>
                <a:cs typeface="Tahoma" panose="020B0604030504040204" pitchFamily="34" charset="0"/>
              </a:rPr>
              <a:t>1 </a:t>
            </a:r>
            <a:r>
              <a:rPr lang="en-US" altLang="en-US" sz="1000" b="1" kern="0" dirty="0" smtClean="0">
                <a:solidFill>
                  <a:srgbClr val="E65F25"/>
                </a:solidFill>
                <a:latin typeface="Tahoma" panose="020B0604030504040204" pitchFamily="34" charset="0"/>
                <a:ea typeface="Tahoma" panose="020B0604030504040204" pitchFamily="34" charset="0"/>
                <a:cs typeface="Tahoma" panose="020B0604030504040204" pitchFamily="34" charset="0"/>
              </a:rPr>
              <a:t> </a:t>
            </a:r>
            <a:r>
              <a:rPr lang="en-US" altLang="en-US" sz="1000" kern="0" dirty="0" smtClean="0">
                <a:solidFill>
                  <a:srgbClr val="E65F25"/>
                </a:solidFill>
                <a:latin typeface="Tahoma" panose="020B0604030504040204" pitchFamily="34" charset="0"/>
                <a:ea typeface="Tahoma" panose="020B0604030504040204" pitchFamily="34" charset="0"/>
                <a:cs typeface="Tahoma" panose="020B0604030504040204" pitchFamily="34" charset="0"/>
              </a:rPr>
              <a:t>    </a:t>
            </a:r>
            <a:r>
              <a:rPr lang="en-US" altLang="en-US" sz="1000" b="0" kern="0" dirty="0" smtClean="0">
                <a:solidFill>
                  <a:srgbClr val="E65F25"/>
                </a:solidFill>
                <a:latin typeface="Tahoma" panose="020B0604030504040204" pitchFamily="34" charset="0"/>
                <a:ea typeface="Tahoma" panose="020B0604030504040204" pitchFamily="34" charset="0"/>
                <a:cs typeface="Tahoma" panose="020B0604030504040204" pitchFamily="34" charset="0"/>
              </a:rPr>
              <a:t>Motion Hazards</a:t>
            </a:r>
            <a:endParaRPr lang="en-US" altLang="en-US" sz="1000" b="0" kern="0" dirty="0">
              <a:solidFill>
                <a:srgbClr val="E65F25"/>
              </a:solidFill>
              <a:latin typeface="Tahoma" panose="020B0604030504040204" pitchFamily="34" charset="0"/>
              <a:ea typeface="Tahoma" panose="020B0604030504040204" pitchFamily="34" charset="0"/>
              <a:cs typeface="Tahoma" panose="020B0604030504040204" pitchFamily="34" charset="0"/>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06675" y="457200"/>
            <a:ext cx="6781800" cy="865930"/>
          </a:xfrm>
        </p:spPr>
        <p:txBody>
          <a:bodyPr/>
          <a:lstStyle/>
          <a:p>
            <a:r>
              <a:rPr lang="en-US" dirty="0">
                <a:solidFill>
                  <a:srgbClr val="4A74A8"/>
                </a:solidFill>
                <a:latin typeface="Tahoma" panose="020B0604030504040204" pitchFamily="34" charset="0"/>
                <a:ea typeface="Tahoma" panose="020B0604030504040204" pitchFamily="34" charset="0"/>
                <a:cs typeface="Tahoma" panose="020B0604030504040204" pitchFamily="34" charset="0"/>
              </a:rPr>
              <a:t>Basics of Safeguarding </a:t>
            </a:r>
          </a:p>
        </p:txBody>
      </p:sp>
      <p:sp>
        <p:nvSpPr>
          <p:cNvPr id="3" name="Content Placeholder 2"/>
          <p:cNvSpPr>
            <a:spLocks noGrp="1"/>
          </p:cNvSpPr>
          <p:nvPr>
            <p:ph idx="1"/>
          </p:nvPr>
        </p:nvSpPr>
        <p:spPr>
          <a:xfrm>
            <a:off x="2606673" y="1371600"/>
            <a:ext cx="6781801" cy="4224232"/>
          </a:xfrm>
        </p:spPr>
        <p:txBody>
          <a:bodyPr/>
          <a:lstStyle/>
          <a:p>
            <a:pPr marL="0" lvl="1" indent="0">
              <a:buNone/>
            </a:pPr>
            <a:r>
              <a:rPr lang="en-US" altLang="en-US" b="1" dirty="0">
                <a:solidFill>
                  <a:srgbClr val="E65F25"/>
                </a:solidFill>
                <a:latin typeface="Tahoma" panose="020B0604030504040204" pitchFamily="34" charset="0"/>
                <a:ea typeface="Tahoma" panose="020B0604030504040204" pitchFamily="34" charset="0"/>
                <a:cs typeface="Tahoma" panose="020B0604030504040204" pitchFamily="34" charset="0"/>
              </a:rPr>
              <a:t>What you need to know</a:t>
            </a:r>
            <a:r>
              <a:rPr lang="en-US" altLang="en-US" b="1" dirty="0" smtClean="0">
                <a:solidFill>
                  <a:srgbClr val="E65F25"/>
                </a:solidFill>
                <a:latin typeface="Tahoma" panose="020B0604030504040204" pitchFamily="34" charset="0"/>
                <a:ea typeface="Tahoma" panose="020B0604030504040204" pitchFamily="34" charset="0"/>
                <a:cs typeface="Tahoma" panose="020B0604030504040204" pitchFamily="34" charset="0"/>
              </a:rPr>
              <a:t>:</a:t>
            </a:r>
          </a:p>
          <a:p>
            <a:pPr marL="344488" lvl="1" indent="-344488">
              <a:buFont typeface="Arial" panose="020B0604020202020204" pitchFamily="34" charset="0"/>
              <a:buChar char="•"/>
            </a:pPr>
            <a:r>
              <a:rPr lang="en-US" altLang="en-US" dirty="0" smtClean="0">
                <a:latin typeface="Tahoma" panose="020B0604030504040204" pitchFamily="34" charset="0"/>
                <a:ea typeface="Tahoma" panose="020B0604030504040204" pitchFamily="34" charset="0"/>
                <a:cs typeface="Tahoma" panose="020B0604030504040204" pitchFamily="34" charset="0"/>
              </a:rPr>
              <a:t>Machine safeguarding goals and requirements</a:t>
            </a:r>
            <a:endParaRPr lang="en-US" altLang="en-US" dirty="0">
              <a:latin typeface="Tahoma" panose="020B0604030504040204" pitchFamily="34" charset="0"/>
              <a:ea typeface="Tahoma" panose="020B0604030504040204" pitchFamily="34" charset="0"/>
              <a:cs typeface="Tahoma" panose="020B0604030504040204" pitchFamily="34" charset="0"/>
            </a:endParaRPr>
          </a:p>
          <a:p>
            <a:pPr marL="344488" lvl="1" indent="-344488">
              <a:buFont typeface="Arial" panose="020B0604020202020204" pitchFamily="34" charset="0"/>
              <a:buChar char="•"/>
            </a:pPr>
            <a:r>
              <a:rPr lang="en-US" altLang="en-US" dirty="0" smtClean="0">
                <a:latin typeface="Tahoma" panose="020B0604030504040204" pitchFamily="34" charset="0"/>
                <a:ea typeface="Tahoma" panose="020B0604030504040204" pitchFamily="34" charset="0"/>
                <a:cs typeface="Tahoma" panose="020B0604030504040204" pitchFamily="34" charset="0"/>
              </a:rPr>
              <a:t>Guard removal restrictions</a:t>
            </a:r>
          </a:p>
          <a:p>
            <a:pPr marL="344488" lvl="1" indent="-344488">
              <a:spcAft>
                <a:spcPts val="300"/>
              </a:spcAft>
              <a:buFont typeface="Arial" panose="020B0604020202020204" pitchFamily="34" charset="0"/>
              <a:buChar char="•"/>
            </a:pPr>
            <a:r>
              <a:rPr lang="en-US" altLang="en-US" dirty="0" smtClean="0">
                <a:latin typeface="Tahoma" panose="020B0604030504040204" pitchFamily="34" charset="0"/>
                <a:ea typeface="Tahoma" panose="020B0604030504040204" pitchFamily="34" charset="0"/>
                <a:cs typeface="Tahoma" panose="020B0604030504040204" pitchFamily="34" charset="0"/>
              </a:rPr>
              <a:t>Machine elements to guard:</a:t>
            </a:r>
          </a:p>
          <a:p>
            <a:pPr marL="688975" lvl="1" indent="-344488">
              <a:spcAft>
                <a:spcPts val="300"/>
              </a:spcAft>
              <a:buFont typeface="Open Sans" panose="020B0606030504020204" pitchFamily="34" charset="0"/>
              <a:buChar char="–"/>
              <a:defRPr/>
            </a:pPr>
            <a:r>
              <a:rPr lang="en-US" dirty="0" smtClean="0">
                <a:latin typeface="Tahoma" panose="020B0604030504040204" pitchFamily="34" charset="0"/>
                <a:ea typeface="Tahoma" panose="020B0604030504040204" pitchFamily="34" charset="0"/>
                <a:cs typeface="Tahoma" panose="020B0604030504040204" pitchFamily="34" charset="0"/>
              </a:rPr>
              <a:t>Point </a:t>
            </a:r>
            <a:r>
              <a:rPr lang="en-US" dirty="0">
                <a:latin typeface="Tahoma" panose="020B0604030504040204" pitchFamily="34" charset="0"/>
                <a:ea typeface="Tahoma" panose="020B0604030504040204" pitchFamily="34" charset="0"/>
                <a:cs typeface="Tahoma" panose="020B0604030504040204" pitchFamily="34" charset="0"/>
              </a:rPr>
              <a:t>of operation</a:t>
            </a:r>
          </a:p>
          <a:p>
            <a:pPr marL="688975" lvl="1" indent="-344488">
              <a:spcAft>
                <a:spcPts val="300"/>
              </a:spcAft>
              <a:buFont typeface="Open Sans" panose="020B0606030504020204" pitchFamily="34" charset="0"/>
              <a:buChar char="–"/>
              <a:defRPr/>
            </a:pPr>
            <a:r>
              <a:rPr lang="en-US" dirty="0">
                <a:latin typeface="Tahoma" panose="020B0604030504040204" pitchFamily="34" charset="0"/>
                <a:ea typeface="Tahoma" panose="020B0604030504040204" pitchFamily="34" charset="0"/>
                <a:cs typeface="Tahoma" panose="020B0604030504040204" pitchFamily="34" charset="0"/>
              </a:rPr>
              <a:t>Power transmission </a:t>
            </a:r>
            <a:r>
              <a:rPr lang="en-US" dirty="0" smtClean="0">
                <a:latin typeface="Tahoma" panose="020B0604030504040204" pitchFamily="34" charset="0"/>
                <a:ea typeface="Tahoma" panose="020B0604030504040204" pitchFamily="34" charset="0"/>
                <a:cs typeface="Tahoma" panose="020B0604030504040204" pitchFamily="34" charset="0"/>
              </a:rPr>
              <a:t>apparatus</a:t>
            </a:r>
            <a:endParaRPr lang="en-US" dirty="0">
              <a:latin typeface="Tahoma" panose="020B0604030504040204" pitchFamily="34" charset="0"/>
              <a:ea typeface="Tahoma" panose="020B0604030504040204" pitchFamily="34" charset="0"/>
              <a:cs typeface="Tahoma" panose="020B0604030504040204" pitchFamily="34" charset="0"/>
            </a:endParaRPr>
          </a:p>
          <a:p>
            <a:pPr marL="688975" lvl="1" indent="-344488">
              <a:buFont typeface="Open Sans" panose="020B0606030504020204" pitchFamily="34" charset="0"/>
              <a:buChar char="–"/>
              <a:defRPr/>
            </a:pPr>
            <a:r>
              <a:rPr lang="en-US" dirty="0">
                <a:latin typeface="Tahoma" panose="020B0604030504040204" pitchFamily="34" charset="0"/>
                <a:ea typeface="Tahoma" panose="020B0604030504040204" pitchFamily="34" charset="0"/>
                <a:cs typeface="Tahoma" panose="020B0604030504040204" pitchFamily="34" charset="0"/>
              </a:rPr>
              <a:t>Other moving </a:t>
            </a:r>
            <a:r>
              <a:rPr lang="en-US" dirty="0" smtClean="0">
                <a:latin typeface="Tahoma" panose="020B0604030504040204" pitchFamily="34" charset="0"/>
                <a:ea typeface="Tahoma" panose="020B0604030504040204" pitchFamily="34" charset="0"/>
                <a:cs typeface="Tahoma" panose="020B0604030504040204" pitchFamily="34" charset="0"/>
              </a:rPr>
              <a:t>parts</a:t>
            </a:r>
            <a:endParaRPr lang="en-US" altLang="en-US" dirty="0" smtClean="0">
              <a:latin typeface="Tahoma" panose="020B0604030504040204" pitchFamily="34" charset="0"/>
              <a:ea typeface="Tahoma" panose="020B0604030504040204" pitchFamily="34" charset="0"/>
              <a:cs typeface="Tahoma" panose="020B0604030504040204" pitchFamily="34" charset="0"/>
            </a:endParaRPr>
          </a:p>
          <a:p>
            <a:pPr marL="344488" lvl="1" indent="-344488">
              <a:buFont typeface="Arial" panose="020B0604020202020204" pitchFamily="34" charset="0"/>
              <a:buChar char="•"/>
            </a:pPr>
            <a:r>
              <a:rPr lang="en-US" altLang="en-US" dirty="0" smtClean="0">
                <a:latin typeface="Tahoma" panose="020B0604030504040204" pitchFamily="34" charset="0"/>
                <a:ea typeface="Tahoma" panose="020B0604030504040204" pitchFamily="34" charset="0"/>
                <a:cs typeface="Tahoma" panose="020B0604030504040204" pitchFamily="34" charset="0"/>
              </a:rPr>
              <a:t>Additional Requirements</a:t>
            </a:r>
          </a:p>
          <a:p>
            <a:pPr marL="344488" lvl="1" indent="-344488">
              <a:buFont typeface="Arial" panose="020B0604020202020204" pitchFamily="34" charset="0"/>
              <a:buChar char="•"/>
            </a:pPr>
            <a:r>
              <a:rPr lang="en-US" altLang="en-US" dirty="0" smtClean="0">
                <a:latin typeface="Tahoma" panose="020B0604030504040204" pitchFamily="34" charset="0"/>
                <a:ea typeface="Tahoma" panose="020B0604030504040204" pitchFamily="34" charset="0"/>
                <a:cs typeface="Tahoma" panose="020B0604030504040204" pitchFamily="34" charset="0"/>
              </a:rPr>
              <a:t>Types</a:t>
            </a:r>
          </a:p>
        </p:txBody>
      </p:sp>
      <p:sp>
        <p:nvSpPr>
          <p:cNvPr id="5" name="TextBox 4"/>
          <p:cNvSpPr txBox="1"/>
          <p:nvPr/>
        </p:nvSpPr>
        <p:spPr>
          <a:xfrm>
            <a:off x="178207" y="-134005"/>
            <a:ext cx="2133600" cy="4401205"/>
          </a:xfrm>
          <a:prstGeom prst="rect">
            <a:avLst/>
          </a:prstGeom>
          <a:noFill/>
        </p:spPr>
        <p:txBody>
          <a:bodyPr wrap="square" rtlCol="0">
            <a:spAutoFit/>
          </a:bodyPr>
          <a:lstStyle/>
          <a:p>
            <a:r>
              <a:rPr lang="en-US" sz="28000" b="1" dirty="0" smtClean="0">
                <a:solidFill>
                  <a:srgbClr val="FA834E"/>
                </a:solidFill>
              </a:rPr>
              <a:t>2</a:t>
            </a:r>
            <a:endParaRPr lang="en-US" sz="28000" b="1" dirty="0">
              <a:solidFill>
                <a:srgbClr val="FA834E"/>
              </a:solidFill>
            </a:endParaRPr>
          </a:p>
        </p:txBody>
      </p:sp>
      <p:cxnSp>
        <p:nvCxnSpPr>
          <p:cNvPr id="7" name="Straight Connector 6"/>
          <p:cNvCxnSpPr/>
          <p:nvPr/>
        </p:nvCxnSpPr>
        <p:spPr>
          <a:xfrm>
            <a:off x="2527021" y="533400"/>
            <a:ext cx="0" cy="5029200"/>
          </a:xfrm>
          <a:prstGeom prst="line">
            <a:avLst/>
          </a:prstGeom>
          <a:ln w="19050">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193255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Tahoma" panose="020B0604030504040204" pitchFamily="34" charset="0"/>
                <a:ea typeface="Tahoma" panose="020B0604030504040204" pitchFamily="34" charset="0"/>
                <a:cs typeface="Tahoma" panose="020B0604030504040204" pitchFamily="34" charset="0"/>
              </a:rPr>
              <a:t>Goals of Safeguarding</a:t>
            </a: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20483" name="Rectangle 5"/>
          <p:cNvSpPr>
            <a:spLocks noGrp="1" noChangeArrowheads="1"/>
          </p:cNvSpPr>
          <p:nvPr>
            <p:ph idx="1"/>
          </p:nvPr>
        </p:nvSpPr>
        <p:spPr>
          <a:xfrm>
            <a:off x="320675" y="1371600"/>
            <a:ext cx="4342606" cy="4224232"/>
          </a:xfrm>
          <a:prstGeom prst="rect">
            <a:avLst/>
          </a:prstGeom>
        </p:spPr>
        <p:txBody>
          <a:bodyPr/>
          <a:lstStyle/>
          <a:p>
            <a:pPr marL="346075" indent="-346075">
              <a:spcBef>
                <a:spcPts val="0"/>
              </a:spcBef>
              <a:spcAft>
                <a:spcPts val="1600"/>
              </a:spcAft>
              <a:defRPr/>
            </a:pPr>
            <a:r>
              <a:rPr lang="en-US" dirty="0" smtClean="0">
                <a:latin typeface="Tahoma" panose="020B0604030504040204" pitchFamily="34" charset="0"/>
                <a:ea typeface="Tahoma" panose="020B0604030504040204" pitchFamily="34" charset="0"/>
                <a:cs typeface="Tahoma" panose="020B0604030504040204" pitchFamily="34" charset="0"/>
              </a:rPr>
              <a:t>Preventing </a:t>
            </a:r>
            <a:r>
              <a:rPr lang="en-US" dirty="0">
                <a:latin typeface="Tahoma" panose="020B0604030504040204" pitchFamily="34" charset="0"/>
                <a:ea typeface="Tahoma" panose="020B0604030504040204" pitchFamily="34" charset="0"/>
                <a:cs typeface="Tahoma" panose="020B0604030504040204" pitchFamily="34" charset="0"/>
              </a:rPr>
              <a:t>access to the danger zone during operation</a:t>
            </a:r>
          </a:p>
          <a:p>
            <a:pPr marL="346075" indent="-346075">
              <a:spcBef>
                <a:spcPts val="0"/>
              </a:spcBef>
              <a:spcAft>
                <a:spcPts val="1600"/>
              </a:spcAft>
              <a:defRPr/>
            </a:pPr>
            <a:r>
              <a:rPr lang="en-US" dirty="0">
                <a:latin typeface="Tahoma" panose="020B0604030504040204" pitchFamily="34" charset="0"/>
                <a:ea typeface="Tahoma" panose="020B0604030504040204" pitchFamily="34" charset="0"/>
                <a:cs typeface="Tahoma" panose="020B0604030504040204" pitchFamily="34" charset="0"/>
              </a:rPr>
              <a:t>Preventing objects falling into moving parts</a:t>
            </a:r>
          </a:p>
          <a:p>
            <a:pPr marL="346075" indent="-346075">
              <a:spcBef>
                <a:spcPts val="0"/>
              </a:spcBef>
              <a:spcAft>
                <a:spcPts val="1600"/>
              </a:spcAft>
              <a:defRPr/>
            </a:pPr>
            <a:r>
              <a:rPr lang="en-US" dirty="0">
                <a:latin typeface="Tahoma" panose="020B0604030504040204" pitchFamily="34" charset="0"/>
                <a:ea typeface="Tahoma" panose="020B0604030504040204" pitchFamily="34" charset="0"/>
                <a:cs typeface="Tahoma" panose="020B0604030504040204" pitchFamily="34" charset="0"/>
              </a:rPr>
              <a:t>Allowing for safe lubrication and adjustment</a:t>
            </a:r>
          </a:p>
          <a:p>
            <a:pPr marL="346075" indent="-346075">
              <a:spcBef>
                <a:spcPts val="0"/>
              </a:spcBef>
              <a:spcAft>
                <a:spcPts val="1600"/>
              </a:spcAft>
              <a:defRPr/>
            </a:pPr>
            <a:r>
              <a:rPr lang="en-US" dirty="0">
                <a:latin typeface="Tahoma" panose="020B0604030504040204" pitchFamily="34" charset="0"/>
                <a:ea typeface="Tahoma" panose="020B0604030504040204" pitchFamily="34" charset="0"/>
                <a:cs typeface="Tahoma" panose="020B0604030504040204" pitchFamily="34" charset="0"/>
              </a:rPr>
              <a:t>Being a permanent, securely-attached part of the machine that cannot be removed</a:t>
            </a:r>
          </a:p>
          <a:p>
            <a:pPr marL="346075" indent="-346075">
              <a:spcBef>
                <a:spcPts val="0"/>
              </a:spcBef>
              <a:spcAft>
                <a:spcPts val="800"/>
              </a:spcAft>
              <a:defRPr/>
            </a:pPr>
            <a:r>
              <a:rPr lang="en-US" dirty="0">
                <a:latin typeface="Tahoma" panose="020B0604030504040204" pitchFamily="34" charset="0"/>
                <a:ea typeface="Tahoma" panose="020B0604030504040204" pitchFamily="34" charset="0"/>
                <a:cs typeface="Tahoma" panose="020B0604030504040204" pitchFamily="34" charset="0"/>
              </a:rPr>
              <a:t>Not interfering with job or presenting an additional hazard</a:t>
            </a:r>
          </a:p>
        </p:txBody>
      </p:sp>
      <p:sp>
        <p:nvSpPr>
          <p:cNvPr id="5" name="Rectangle 4"/>
          <p:cNvSpPr/>
          <p:nvPr/>
        </p:nvSpPr>
        <p:spPr>
          <a:xfrm>
            <a:off x="315119" y="176844"/>
            <a:ext cx="4501356" cy="400110"/>
          </a:xfrm>
          <a:prstGeom prst="rect">
            <a:avLst/>
          </a:prstGeom>
        </p:spPr>
        <p:txBody>
          <a:bodyPr wrap="square">
            <a:spAutoFit/>
          </a:bodyPr>
          <a:lstStyle/>
          <a:p>
            <a:r>
              <a:rPr lang="en-US" altLang="en-US" sz="1000" b="1" kern="0" dirty="0" smtClean="0">
                <a:solidFill>
                  <a:schemeClr val="bg1"/>
                </a:solidFill>
                <a:latin typeface="Tahoma" panose="020B0604030504040204" pitchFamily="34" charset="0"/>
                <a:ea typeface="Tahoma" panose="020B0604030504040204" pitchFamily="34" charset="0"/>
                <a:cs typeface="Tahoma" panose="020B0604030504040204" pitchFamily="34" charset="0"/>
              </a:rPr>
              <a:t>2 </a:t>
            </a:r>
            <a:r>
              <a:rPr lang="en-US" altLang="en-US" sz="1000" kern="0" dirty="0" smtClean="0">
                <a:solidFill>
                  <a:srgbClr val="FA834E"/>
                </a:solidFill>
                <a:latin typeface="Tahoma" panose="020B0604030504040204" pitchFamily="34" charset="0"/>
                <a:ea typeface="Tahoma" panose="020B0604030504040204" pitchFamily="34" charset="0"/>
                <a:cs typeface="Tahoma" panose="020B0604030504040204" pitchFamily="34" charset="0"/>
              </a:rPr>
              <a:t>  </a:t>
            </a:r>
            <a:r>
              <a:rPr lang="en-US" altLang="en-US" sz="1000" b="0" kern="0" dirty="0">
                <a:solidFill>
                  <a:srgbClr val="FA834E"/>
                </a:solidFill>
                <a:latin typeface="Tahoma" panose="020B0604030504040204" pitchFamily="34" charset="0"/>
                <a:ea typeface="Tahoma" panose="020B0604030504040204" pitchFamily="34" charset="0"/>
                <a:cs typeface="Tahoma" panose="020B0604030504040204" pitchFamily="34" charset="0"/>
              </a:rPr>
              <a:t>Basics of Safeguarding </a:t>
            </a:r>
          </a:p>
          <a:p>
            <a:endParaRPr lang="en-US" altLang="en-US" sz="1000" b="0" kern="0" dirty="0">
              <a:solidFill>
                <a:srgbClr val="FA834E"/>
              </a:solidFill>
              <a:latin typeface="Tahoma" panose="020B0604030504040204" pitchFamily="34" charset="0"/>
              <a:ea typeface="Tahoma" panose="020B0604030504040204" pitchFamily="34" charset="0"/>
              <a:cs typeface="Tahoma" panose="020B0604030504040204" pitchFamily="34" charset="0"/>
            </a:endParaRP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6081" t="485" r="38080" b="485"/>
          <a:stretch/>
        </p:blipFill>
        <p:spPr>
          <a:xfrm>
            <a:off x="4968080" y="28575"/>
            <a:ext cx="4810125" cy="5838825"/>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0676" y="457200"/>
            <a:ext cx="6019800" cy="865930"/>
          </a:xfrm>
        </p:spPr>
        <p:txBody>
          <a:bodyPr/>
          <a:lstStyle/>
          <a:p>
            <a:r>
              <a:rPr lang="en-US" dirty="0" smtClean="0">
                <a:solidFill>
                  <a:srgbClr val="4A74A8"/>
                </a:solidFill>
                <a:latin typeface="Tahoma" panose="020B0604030504040204" pitchFamily="34" charset="0"/>
                <a:ea typeface="Tahoma" panose="020B0604030504040204" pitchFamily="34" charset="0"/>
                <a:cs typeface="Tahoma" panose="020B0604030504040204" pitchFamily="34" charset="0"/>
              </a:rPr>
              <a:t>The Program</a:t>
            </a:r>
            <a:endParaRPr lang="en-US" dirty="0">
              <a:solidFill>
                <a:srgbClr val="4A74A8"/>
              </a:solidFill>
              <a:latin typeface="Tahoma" panose="020B0604030504040204" pitchFamily="34" charset="0"/>
              <a:ea typeface="Tahoma" panose="020B0604030504040204" pitchFamily="34" charset="0"/>
              <a:cs typeface="Tahoma" panose="020B0604030504040204" pitchFamily="34" charset="0"/>
            </a:endParaRPr>
          </a:p>
        </p:txBody>
      </p:sp>
      <p:sp>
        <p:nvSpPr>
          <p:cNvPr id="5" name="Content Placeholder 4"/>
          <p:cNvSpPr>
            <a:spLocks noGrp="1"/>
          </p:cNvSpPr>
          <p:nvPr>
            <p:ph idx="1"/>
          </p:nvPr>
        </p:nvSpPr>
        <p:spPr/>
        <p:txBody>
          <a:bodyPr/>
          <a:lstStyle/>
          <a:p>
            <a:pPr marL="0" indent="0">
              <a:spcAft>
                <a:spcPts val="800"/>
              </a:spcAft>
              <a:buNone/>
              <a:defRPr/>
            </a:pPr>
            <a:r>
              <a:rPr lang="en-US" b="1" dirty="0" smtClean="0">
                <a:solidFill>
                  <a:srgbClr val="E65F25"/>
                </a:solidFill>
                <a:latin typeface="Tahoma" panose="020B0604030504040204" pitchFamily="34" charset="0"/>
                <a:ea typeface="Tahoma" panose="020B0604030504040204" pitchFamily="34" charset="0"/>
                <a:cs typeface="Tahoma" panose="020B0604030504040204" pitchFamily="34" charset="0"/>
              </a:rPr>
              <a:t>Requirements:</a:t>
            </a:r>
            <a:endParaRPr lang="en-US" b="1" dirty="0">
              <a:solidFill>
                <a:srgbClr val="E65F25"/>
              </a:solidFill>
              <a:latin typeface="Tahoma" panose="020B0604030504040204" pitchFamily="34" charset="0"/>
              <a:ea typeface="Tahoma" panose="020B0604030504040204" pitchFamily="34" charset="0"/>
              <a:cs typeface="Tahoma" panose="020B0604030504040204" pitchFamily="34" charset="0"/>
            </a:endParaRPr>
          </a:p>
          <a:p>
            <a:pPr marL="338138" indent="-338138">
              <a:spcAft>
                <a:spcPts val="1200"/>
              </a:spcAft>
              <a:defRPr/>
            </a:pPr>
            <a:r>
              <a:rPr lang="en-US" dirty="0">
                <a:latin typeface="Tahoma" panose="020B0604030504040204" pitchFamily="34" charset="0"/>
                <a:ea typeface="Tahoma" panose="020B0604030504040204" pitchFamily="34" charset="0"/>
                <a:cs typeface="Tahoma" panose="020B0604030504040204" pitchFamily="34" charset="0"/>
              </a:rPr>
              <a:t>Authorization </a:t>
            </a:r>
          </a:p>
          <a:p>
            <a:pPr marL="338138" indent="-338138">
              <a:spcAft>
                <a:spcPts val="1200"/>
              </a:spcAft>
              <a:defRPr/>
            </a:pPr>
            <a:r>
              <a:rPr lang="en-US" dirty="0">
                <a:latin typeface="Tahoma" panose="020B0604030504040204" pitchFamily="34" charset="0"/>
                <a:ea typeface="Tahoma" panose="020B0604030504040204" pitchFamily="34" charset="0"/>
                <a:cs typeface="Tahoma" panose="020B0604030504040204" pitchFamily="34" charset="0"/>
              </a:rPr>
              <a:t>Documented training</a:t>
            </a:r>
          </a:p>
          <a:p>
            <a:pPr marL="338138" indent="-338138">
              <a:spcAft>
                <a:spcPts val="1200"/>
              </a:spcAft>
              <a:defRPr/>
            </a:pPr>
            <a:r>
              <a:rPr lang="en-US" dirty="0">
                <a:latin typeface="Tahoma" panose="020B0604030504040204" pitchFamily="34" charset="0"/>
                <a:ea typeface="Tahoma" panose="020B0604030504040204" pitchFamily="34" charset="0"/>
                <a:cs typeface="Tahoma" panose="020B0604030504040204" pitchFamily="34" charset="0"/>
              </a:rPr>
              <a:t>Manufacturer instructions</a:t>
            </a:r>
          </a:p>
          <a:p>
            <a:pPr marL="338138" indent="-338138">
              <a:spcAft>
                <a:spcPts val="1200"/>
              </a:spcAft>
              <a:defRPr/>
            </a:pPr>
            <a:r>
              <a:rPr lang="en-US" dirty="0">
                <a:latin typeface="Tahoma" panose="020B0604030504040204" pitchFamily="34" charset="0"/>
                <a:ea typeface="Tahoma" panose="020B0604030504040204" pitchFamily="34" charset="0"/>
                <a:cs typeface="Tahoma" panose="020B0604030504040204" pitchFamily="34" charset="0"/>
              </a:rPr>
              <a:t>Personal protective equipment</a:t>
            </a:r>
          </a:p>
          <a:p>
            <a:pPr marL="338138" indent="-338138">
              <a:spcAft>
                <a:spcPts val="1200"/>
              </a:spcAft>
              <a:defRPr/>
            </a:pPr>
            <a:r>
              <a:rPr lang="en-US" dirty="0">
                <a:latin typeface="Tahoma" panose="020B0604030504040204" pitchFamily="34" charset="0"/>
                <a:ea typeface="Tahoma" panose="020B0604030504040204" pitchFamily="34" charset="0"/>
                <a:cs typeface="Tahoma" panose="020B0604030504040204" pitchFamily="34" charset="0"/>
              </a:rPr>
              <a:t>Lockout/</a:t>
            </a:r>
            <a:r>
              <a:rPr lang="en-US" dirty="0" err="1">
                <a:latin typeface="Tahoma" panose="020B0604030504040204" pitchFamily="34" charset="0"/>
                <a:ea typeface="Tahoma" panose="020B0604030504040204" pitchFamily="34" charset="0"/>
                <a:cs typeface="Tahoma" panose="020B0604030504040204" pitchFamily="34" charset="0"/>
              </a:rPr>
              <a:t>tagout</a:t>
            </a:r>
            <a:r>
              <a:rPr lang="en-US" dirty="0">
                <a:latin typeface="Tahoma" panose="020B0604030504040204" pitchFamily="34" charset="0"/>
                <a:ea typeface="Tahoma" panose="020B0604030504040204" pitchFamily="34" charset="0"/>
                <a:cs typeface="Tahoma" panose="020B0604030504040204" pitchFamily="34" charset="0"/>
              </a:rPr>
              <a:t> program</a:t>
            </a:r>
          </a:p>
          <a:p>
            <a:pPr marL="338138" indent="-338138">
              <a:spcAft>
                <a:spcPts val="1200"/>
              </a:spcAft>
              <a:defRPr/>
            </a:pPr>
            <a:r>
              <a:rPr lang="en-US" dirty="0" smtClean="0">
                <a:latin typeface="Tahoma" panose="020B0604030504040204" pitchFamily="34" charset="0"/>
                <a:ea typeface="Tahoma" panose="020B0604030504040204" pitchFamily="34" charset="0"/>
                <a:cs typeface="Tahoma" panose="020B0604030504040204" pitchFamily="34" charset="0"/>
              </a:rPr>
              <a:t>Preventive </a:t>
            </a:r>
            <a:r>
              <a:rPr lang="en-US" dirty="0">
                <a:latin typeface="Tahoma" panose="020B0604030504040204" pitchFamily="34" charset="0"/>
                <a:ea typeface="Tahoma" panose="020B0604030504040204" pitchFamily="34" charset="0"/>
                <a:cs typeface="Tahoma" panose="020B0604030504040204" pitchFamily="34" charset="0"/>
              </a:rPr>
              <a:t>maintenance program</a:t>
            </a:r>
          </a:p>
          <a:p>
            <a:pPr marL="338138" indent="-338138">
              <a:spcAft>
                <a:spcPts val="1200"/>
              </a:spcAft>
              <a:defRPr/>
            </a:pPr>
            <a:r>
              <a:rPr lang="en-US" dirty="0">
                <a:latin typeface="Tahoma" panose="020B0604030504040204" pitchFamily="34" charset="0"/>
                <a:ea typeface="Tahoma" panose="020B0604030504040204" pitchFamily="34" charset="0"/>
                <a:cs typeface="Tahoma" panose="020B0604030504040204" pitchFamily="34" charset="0"/>
              </a:rPr>
              <a:t>Inspections</a:t>
            </a:r>
          </a:p>
          <a:p>
            <a:pPr marL="338138" indent="-338138">
              <a:spcAft>
                <a:spcPts val="1200"/>
              </a:spcAft>
              <a:defRPr/>
            </a:pPr>
            <a:r>
              <a:rPr lang="en-US" dirty="0">
                <a:latin typeface="Tahoma" panose="020B0604030504040204" pitchFamily="34" charset="0"/>
                <a:ea typeface="Tahoma" panose="020B0604030504040204" pitchFamily="34" charset="0"/>
                <a:cs typeface="Tahoma" panose="020B0604030504040204" pitchFamily="34" charset="0"/>
              </a:rPr>
              <a:t>Ongoing </a:t>
            </a:r>
            <a:r>
              <a:rPr lang="en-US" dirty="0" smtClean="0">
                <a:latin typeface="Tahoma" panose="020B0604030504040204" pitchFamily="34" charset="0"/>
                <a:ea typeface="Tahoma" panose="020B0604030504040204" pitchFamily="34" charset="0"/>
                <a:cs typeface="Tahoma" panose="020B0604030504040204" pitchFamily="34" charset="0"/>
              </a:rPr>
              <a:t>observations</a:t>
            </a:r>
            <a:endParaRPr lang="en-US" dirty="0">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41803" y="28575"/>
            <a:ext cx="3341959" cy="5838825"/>
          </a:xfrm>
          <a:prstGeom prst="rect">
            <a:avLst/>
          </a:prstGeom>
        </p:spPr>
      </p:pic>
      <p:sp>
        <p:nvSpPr>
          <p:cNvPr id="7" name="Rectangle 6"/>
          <p:cNvSpPr/>
          <p:nvPr/>
        </p:nvSpPr>
        <p:spPr>
          <a:xfrm>
            <a:off x="315119" y="176844"/>
            <a:ext cx="4501356" cy="400110"/>
          </a:xfrm>
          <a:prstGeom prst="rect">
            <a:avLst/>
          </a:prstGeom>
        </p:spPr>
        <p:txBody>
          <a:bodyPr wrap="square">
            <a:spAutoFit/>
          </a:bodyPr>
          <a:lstStyle/>
          <a:p>
            <a:r>
              <a:rPr lang="en-US" altLang="en-US" sz="1000" b="1" kern="0" dirty="0" smtClean="0">
                <a:solidFill>
                  <a:schemeClr val="bg1"/>
                </a:solidFill>
                <a:latin typeface="Tahoma" panose="020B0604030504040204" pitchFamily="34" charset="0"/>
                <a:ea typeface="Tahoma" panose="020B0604030504040204" pitchFamily="34" charset="0"/>
                <a:cs typeface="Tahoma" panose="020B0604030504040204" pitchFamily="34" charset="0"/>
              </a:rPr>
              <a:t>2 </a:t>
            </a:r>
            <a:r>
              <a:rPr lang="en-US" altLang="en-US" sz="1000" kern="0" dirty="0" smtClean="0">
                <a:solidFill>
                  <a:srgbClr val="FA834E"/>
                </a:solidFill>
                <a:latin typeface="Tahoma" panose="020B0604030504040204" pitchFamily="34" charset="0"/>
                <a:ea typeface="Tahoma" panose="020B0604030504040204" pitchFamily="34" charset="0"/>
                <a:cs typeface="Tahoma" panose="020B0604030504040204" pitchFamily="34" charset="0"/>
              </a:rPr>
              <a:t>  </a:t>
            </a:r>
            <a:r>
              <a:rPr lang="en-US" altLang="en-US" sz="1000" b="0" kern="0" dirty="0">
                <a:solidFill>
                  <a:srgbClr val="FA834E"/>
                </a:solidFill>
                <a:latin typeface="Tahoma" panose="020B0604030504040204" pitchFamily="34" charset="0"/>
                <a:ea typeface="Tahoma" panose="020B0604030504040204" pitchFamily="34" charset="0"/>
                <a:cs typeface="Tahoma" panose="020B0604030504040204" pitchFamily="34" charset="0"/>
              </a:rPr>
              <a:t>Basics of Safeguarding </a:t>
            </a:r>
          </a:p>
          <a:p>
            <a:endParaRPr lang="en-US" altLang="en-US" sz="1000" b="0" kern="0" dirty="0">
              <a:solidFill>
                <a:srgbClr val="FA834E"/>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624263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solidFill>
                  <a:srgbClr val="4A74A8"/>
                </a:solidFill>
                <a:latin typeface="Tahoma" panose="020B0604030504040204" pitchFamily="34" charset="0"/>
                <a:ea typeface="Tahoma" panose="020B0604030504040204" pitchFamily="34" charset="0"/>
                <a:cs typeface="Tahoma" panose="020B0604030504040204" pitchFamily="34" charset="0"/>
              </a:rPr>
              <a:t>Guard Removal</a:t>
            </a:r>
            <a:endParaRPr lang="en-US" dirty="0">
              <a:solidFill>
                <a:srgbClr val="4A74A8"/>
              </a:solidFill>
              <a:latin typeface="Tahoma" panose="020B0604030504040204" pitchFamily="34" charset="0"/>
              <a:ea typeface="Tahoma" panose="020B0604030504040204" pitchFamily="34" charset="0"/>
              <a:cs typeface="Tahoma" panose="020B0604030504040204" pitchFamily="34" charset="0"/>
            </a:endParaRPr>
          </a:p>
        </p:txBody>
      </p:sp>
      <p:sp>
        <p:nvSpPr>
          <p:cNvPr id="2" name="Content Placeholder 1"/>
          <p:cNvSpPr>
            <a:spLocks noGrp="1"/>
          </p:cNvSpPr>
          <p:nvPr>
            <p:ph idx="1"/>
          </p:nvPr>
        </p:nvSpPr>
        <p:spPr>
          <a:xfrm>
            <a:off x="320674" y="1371600"/>
            <a:ext cx="5295901" cy="4224232"/>
          </a:xfrm>
        </p:spPr>
        <p:txBody>
          <a:bodyPr/>
          <a:lstStyle/>
          <a:p>
            <a:pPr marL="0" indent="0">
              <a:spcAft>
                <a:spcPts val="1600"/>
              </a:spcAft>
              <a:buNone/>
              <a:defRPr/>
            </a:pPr>
            <a:r>
              <a:rPr lang="en-US" b="1" dirty="0">
                <a:latin typeface="Tahoma" panose="020B0604030504040204" pitchFamily="34" charset="0"/>
                <a:ea typeface="Tahoma" panose="020B0604030504040204" pitchFamily="34" charset="0"/>
                <a:cs typeface="Tahoma" panose="020B0604030504040204" pitchFamily="34" charset="0"/>
              </a:rPr>
              <a:t>Machine safeguards must only be removed to specifically address a maintenance or safety concern.</a:t>
            </a:r>
          </a:p>
          <a:p>
            <a:pPr marL="0" indent="0">
              <a:spcAft>
                <a:spcPts val="1600"/>
              </a:spcAft>
              <a:buNone/>
              <a:defRPr/>
            </a:pPr>
            <a:r>
              <a:rPr lang="en-US" b="1" dirty="0" smtClean="0">
                <a:solidFill>
                  <a:srgbClr val="E65F25"/>
                </a:solidFill>
                <a:latin typeface="Tahoma" panose="020B0604030504040204" pitchFamily="34" charset="0"/>
                <a:ea typeface="Tahoma" panose="020B0604030504040204" pitchFamily="34" charset="0"/>
                <a:cs typeface="Tahoma" panose="020B0604030504040204" pitchFamily="34" charset="0"/>
              </a:rPr>
              <a:t>Never:</a:t>
            </a:r>
          </a:p>
          <a:p>
            <a:pPr marL="341313" indent="-341313">
              <a:spcAft>
                <a:spcPts val="1600"/>
              </a:spcAft>
              <a:buFont typeface="Tahoma" panose="020B0604030504040204" pitchFamily="34" charset="0"/>
              <a:buChar char="•"/>
              <a:defRPr/>
            </a:pPr>
            <a:r>
              <a:rPr lang="en-US" dirty="0" smtClean="0">
                <a:latin typeface="Tahoma" panose="020B0604030504040204" pitchFamily="34" charset="0"/>
                <a:ea typeface="Tahoma" panose="020B0604030504040204" pitchFamily="34" charset="0"/>
                <a:cs typeface="Tahoma" panose="020B0604030504040204" pitchFamily="34" charset="0"/>
              </a:rPr>
              <a:t>Remove </a:t>
            </a:r>
            <a:r>
              <a:rPr lang="en-US" dirty="0">
                <a:latin typeface="Tahoma" panose="020B0604030504040204" pitchFamily="34" charset="0"/>
                <a:ea typeface="Tahoma" panose="020B0604030504040204" pitchFamily="34" charset="0"/>
                <a:cs typeface="Tahoma" panose="020B0604030504040204" pitchFamily="34" charset="0"/>
              </a:rPr>
              <a:t>or modify safeguards during operation. </a:t>
            </a:r>
          </a:p>
          <a:p>
            <a:pPr marL="341313" indent="-341313">
              <a:spcAft>
                <a:spcPts val="1600"/>
              </a:spcAft>
              <a:buFont typeface="Tahoma" panose="020B0604030504040204" pitchFamily="34" charset="0"/>
              <a:buChar char="•"/>
              <a:defRPr/>
            </a:pPr>
            <a:r>
              <a:rPr lang="en-US" dirty="0">
                <a:latin typeface="Tahoma" panose="020B0604030504040204" pitchFamily="34" charset="0"/>
                <a:ea typeface="Tahoma" panose="020B0604030504040204" pitchFamily="34" charset="0"/>
                <a:cs typeface="Tahoma" panose="020B0604030504040204" pitchFamily="34" charset="0"/>
              </a:rPr>
              <a:t>Operate a machine that is unguarded</a:t>
            </a:r>
            <a:r>
              <a:rPr lang="en-US" dirty="0" smtClean="0">
                <a:latin typeface="Tahoma" panose="020B0604030504040204" pitchFamily="34" charset="0"/>
                <a:ea typeface="Tahoma" panose="020B0604030504040204" pitchFamily="34" charset="0"/>
                <a:cs typeface="Tahoma" panose="020B0604030504040204" pitchFamily="34" charset="0"/>
              </a:rPr>
              <a:t>.</a:t>
            </a:r>
          </a:p>
          <a:p>
            <a:pPr marL="341313" indent="-341313">
              <a:spcAft>
                <a:spcPts val="1600"/>
              </a:spcAft>
              <a:buFont typeface="Tahoma" panose="020B0604030504040204" pitchFamily="34" charset="0"/>
              <a:buChar char="•"/>
              <a:defRPr/>
            </a:pPr>
            <a:endParaRPr lang="en-US" dirty="0">
              <a:solidFill>
                <a:srgbClr val="404040"/>
              </a:solidFill>
              <a:latin typeface="Tahoma" panose="020B0604030504040204" pitchFamily="34" charset="0"/>
              <a:ea typeface="Tahoma" panose="020B0604030504040204" pitchFamily="34" charset="0"/>
              <a:cs typeface="Tahoma" panose="020B0604030504040204" pitchFamily="34" charset="0"/>
            </a:endParaRPr>
          </a:p>
          <a:p>
            <a:pPr marL="0" indent="0">
              <a:spcAft>
                <a:spcPts val="1600"/>
              </a:spcAft>
              <a:buNone/>
              <a:defRPr/>
            </a:pPr>
            <a:r>
              <a:rPr lang="en-US" b="1" dirty="0" smtClean="0">
                <a:solidFill>
                  <a:srgbClr val="E65F25"/>
                </a:solidFill>
                <a:latin typeface="Tahoma" panose="020B0604030504040204" pitchFamily="34" charset="0"/>
                <a:ea typeface="Tahoma" panose="020B0604030504040204" pitchFamily="34" charset="0"/>
                <a:cs typeface="Tahoma" panose="020B0604030504040204" pitchFamily="34" charset="0"/>
              </a:rPr>
              <a:t>Always:</a:t>
            </a:r>
          </a:p>
          <a:p>
            <a:pPr marL="342900" indent="-342900">
              <a:spcAft>
                <a:spcPts val="1600"/>
              </a:spcAft>
              <a:defRPr/>
            </a:pPr>
            <a:r>
              <a:rPr lang="en-US" dirty="0" smtClean="0">
                <a:latin typeface="Tahoma" panose="020B0604030504040204" pitchFamily="34" charset="0"/>
                <a:ea typeface="Tahoma" panose="020B0604030504040204" pitchFamily="34" charset="0"/>
                <a:cs typeface="Tahoma" panose="020B0604030504040204" pitchFamily="34" charset="0"/>
              </a:rPr>
              <a:t>Follow formal lockout procedures when removal of guards is necessary.</a:t>
            </a:r>
          </a:p>
          <a:p>
            <a:pPr marL="0" indent="0">
              <a:spcAft>
                <a:spcPts val="1600"/>
              </a:spcAft>
              <a:buNone/>
              <a:defRPr/>
            </a:pPr>
            <a:endParaRPr lang="en-US" dirty="0">
              <a:solidFill>
                <a:srgbClr val="404040"/>
              </a:solidFill>
              <a:latin typeface="Tahoma" panose="020B0604030504040204" pitchFamily="34" charset="0"/>
              <a:ea typeface="Tahoma" panose="020B0604030504040204" pitchFamily="34" charset="0"/>
              <a:cs typeface="Tahoma" panose="020B0604030504040204" pitchFamily="34" charset="0"/>
            </a:endParaRPr>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43831" r="14286" b="487"/>
          <a:stretch/>
        </p:blipFill>
        <p:spPr>
          <a:xfrm>
            <a:off x="6534944" y="0"/>
            <a:ext cx="3276600" cy="5838825"/>
          </a:xfrm>
          <a:prstGeom prst="rect">
            <a:avLst/>
          </a:prstGeom>
        </p:spPr>
      </p:pic>
      <p:sp>
        <p:nvSpPr>
          <p:cNvPr id="10" name="Rectangle 9"/>
          <p:cNvSpPr/>
          <p:nvPr/>
        </p:nvSpPr>
        <p:spPr>
          <a:xfrm>
            <a:off x="315119" y="176844"/>
            <a:ext cx="4501356" cy="400110"/>
          </a:xfrm>
          <a:prstGeom prst="rect">
            <a:avLst/>
          </a:prstGeom>
        </p:spPr>
        <p:txBody>
          <a:bodyPr wrap="square">
            <a:spAutoFit/>
          </a:bodyPr>
          <a:lstStyle/>
          <a:p>
            <a:r>
              <a:rPr lang="en-US" altLang="en-US" sz="1000" b="1" kern="0" dirty="0" smtClean="0">
                <a:solidFill>
                  <a:schemeClr val="bg1"/>
                </a:solidFill>
                <a:latin typeface="Tahoma" panose="020B0604030504040204" pitchFamily="34" charset="0"/>
                <a:ea typeface="Tahoma" panose="020B0604030504040204" pitchFamily="34" charset="0"/>
                <a:cs typeface="Tahoma" panose="020B0604030504040204" pitchFamily="34" charset="0"/>
              </a:rPr>
              <a:t>2 </a:t>
            </a:r>
            <a:r>
              <a:rPr lang="en-US" altLang="en-US" sz="1000" kern="0" dirty="0" smtClean="0">
                <a:solidFill>
                  <a:srgbClr val="FA834E"/>
                </a:solidFill>
                <a:latin typeface="Tahoma" panose="020B0604030504040204" pitchFamily="34" charset="0"/>
                <a:ea typeface="Tahoma" panose="020B0604030504040204" pitchFamily="34" charset="0"/>
                <a:cs typeface="Tahoma" panose="020B0604030504040204" pitchFamily="34" charset="0"/>
              </a:rPr>
              <a:t>  </a:t>
            </a:r>
            <a:r>
              <a:rPr lang="en-US" altLang="en-US" sz="1000" b="0" kern="0" dirty="0">
                <a:solidFill>
                  <a:srgbClr val="FA834E"/>
                </a:solidFill>
                <a:latin typeface="Tahoma" panose="020B0604030504040204" pitchFamily="34" charset="0"/>
                <a:ea typeface="Tahoma" panose="020B0604030504040204" pitchFamily="34" charset="0"/>
                <a:cs typeface="Tahoma" panose="020B0604030504040204" pitchFamily="34" charset="0"/>
              </a:rPr>
              <a:t>Basics of Safeguarding </a:t>
            </a:r>
          </a:p>
          <a:p>
            <a:endParaRPr lang="en-US" altLang="en-US" sz="1000" b="0" kern="0" dirty="0">
              <a:solidFill>
                <a:srgbClr val="FA834E"/>
              </a:solidFill>
              <a:latin typeface="Tahoma" panose="020B0604030504040204" pitchFamily="34" charset="0"/>
              <a:ea typeface="Tahoma" panose="020B0604030504040204" pitchFamily="34" charset="0"/>
              <a:cs typeface="Tahoma" panose="020B0604030504040204" pitchFamily="34" charset="0"/>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solidFill>
                  <a:srgbClr val="4A74A8"/>
                </a:solidFill>
                <a:latin typeface="Tahoma" panose="020B0604030504040204" pitchFamily="34" charset="0"/>
                <a:ea typeface="Tahoma" panose="020B0604030504040204" pitchFamily="34" charset="0"/>
                <a:cs typeface="Tahoma" panose="020B0604030504040204" pitchFamily="34" charset="0"/>
              </a:rPr>
              <a:t>Three Areas of Safeguarding</a:t>
            </a:r>
            <a:endParaRPr lang="en-US" dirty="0">
              <a:solidFill>
                <a:srgbClr val="4A74A8"/>
              </a:solidFill>
              <a:latin typeface="Tahoma" panose="020B0604030504040204" pitchFamily="34" charset="0"/>
              <a:ea typeface="Tahoma" panose="020B0604030504040204" pitchFamily="34" charset="0"/>
              <a:cs typeface="Tahoma" panose="020B0604030504040204" pitchFamily="34" charset="0"/>
            </a:endParaRPr>
          </a:p>
        </p:txBody>
      </p:sp>
      <p:sp>
        <p:nvSpPr>
          <p:cNvPr id="17411" name="Rectangle 5"/>
          <p:cNvSpPr>
            <a:spLocks noGrp="1" noChangeArrowheads="1"/>
          </p:cNvSpPr>
          <p:nvPr>
            <p:ph idx="1"/>
          </p:nvPr>
        </p:nvSpPr>
        <p:spPr>
          <a:xfrm>
            <a:off x="2601878" y="1431184"/>
            <a:ext cx="4495800" cy="3538432"/>
          </a:xfrm>
          <a:prstGeom prst="rect">
            <a:avLst/>
          </a:prstGeom>
        </p:spPr>
        <p:txBody>
          <a:bodyPr/>
          <a:lstStyle/>
          <a:p>
            <a:pPr marL="346075" indent="-346075">
              <a:spcBef>
                <a:spcPts val="0"/>
              </a:spcBef>
              <a:spcAft>
                <a:spcPts val="1600"/>
              </a:spcAft>
              <a:buFont typeface="Tahoma" panose="020B0604030504040204" pitchFamily="34" charset="0"/>
              <a:buChar char="•"/>
              <a:defRPr/>
            </a:pPr>
            <a:r>
              <a:rPr lang="en-US" dirty="0" smtClean="0">
                <a:latin typeface="Tahoma" panose="020B0604030504040204" pitchFamily="34" charset="0"/>
                <a:ea typeface="Tahoma" panose="020B0604030504040204" pitchFamily="34" charset="0"/>
                <a:cs typeface="Tahoma" panose="020B0604030504040204" pitchFamily="34" charset="0"/>
              </a:rPr>
              <a:t>Points </a:t>
            </a:r>
            <a:r>
              <a:rPr lang="en-US" dirty="0">
                <a:latin typeface="Tahoma" panose="020B0604030504040204" pitchFamily="34" charset="0"/>
                <a:ea typeface="Tahoma" panose="020B0604030504040204" pitchFamily="34" charset="0"/>
                <a:cs typeface="Tahoma" panose="020B0604030504040204" pitchFamily="34" charset="0"/>
              </a:rPr>
              <a:t>of operation</a:t>
            </a:r>
          </a:p>
          <a:p>
            <a:pPr marL="346075" indent="-346075">
              <a:spcBef>
                <a:spcPts val="0"/>
              </a:spcBef>
              <a:spcAft>
                <a:spcPts val="1600"/>
              </a:spcAft>
              <a:buFont typeface="Tahoma" panose="020B0604030504040204" pitchFamily="34" charset="0"/>
              <a:buChar char="•"/>
              <a:defRPr/>
            </a:pPr>
            <a:r>
              <a:rPr lang="en-US" dirty="0">
                <a:latin typeface="Tahoma" panose="020B0604030504040204" pitchFamily="34" charset="0"/>
                <a:ea typeface="Tahoma" panose="020B0604030504040204" pitchFamily="34" charset="0"/>
                <a:cs typeface="Tahoma" panose="020B0604030504040204" pitchFamily="34" charset="0"/>
              </a:rPr>
              <a:t>Power transmission apparatuses</a:t>
            </a:r>
          </a:p>
          <a:p>
            <a:pPr marL="346075" indent="-346075">
              <a:spcBef>
                <a:spcPts val="0"/>
              </a:spcBef>
              <a:spcAft>
                <a:spcPts val="1600"/>
              </a:spcAft>
              <a:buFont typeface="Tahoma" panose="020B0604030504040204" pitchFamily="34" charset="0"/>
              <a:buChar char="•"/>
              <a:defRPr/>
            </a:pPr>
            <a:r>
              <a:rPr lang="en-US" dirty="0">
                <a:latin typeface="Tahoma" panose="020B0604030504040204" pitchFamily="34" charset="0"/>
                <a:ea typeface="Tahoma" panose="020B0604030504040204" pitchFamily="34" charset="0"/>
                <a:cs typeface="Tahoma" panose="020B0604030504040204" pitchFamily="34" charset="0"/>
              </a:rPr>
              <a:t>Other moving parts</a:t>
            </a:r>
          </a:p>
          <a:p>
            <a:pPr marL="248461" indent="-248461" eaLnBrk="1" hangingPunct="1">
              <a:lnSpc>
                <a:spcPct val="90000"/>
              </a:lnSpc>
              <a:spcBef>
                <a:spcPct val="0"/>
              </a:spcBef>
              <a:buNone/>
              <a:defRPr/>
            </a:pP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5" name="Rectangle 4"/>
          <p:cNvSpPr/>
          <p:nvPr/>
        </p:nvSpPr>
        <p:spPr>
          <a:xfrm>
            <a:off x="315119" y="176844"/>
            <a:ext cx="4501356" cy="400110"/>
          </a:xfrm>
          <a:prstGeom prst="rect">
            <a:avLst/>
          </a:prstGeom>
        </p:spPr>
        <p:txBody>
          <a:bodyPr wrap="square">
            <a:spAutoFit/>
          </a:bodyPr>
          <a:lstStyle/>
          <a:p>
            <a:r>
              <a:rPr lang="en-US" altLang="en-US" sz="1000" b="1" kern="0" dirty="0" smtClean="0">
                <a:solidFill>
                  <a:schemeClr val="bg1"/>
                </a:solidFill>
                <a:latin typeface="Tahoma" panose="020B0604030504040204" pitchFamily="34" charset="0"/>
                <a:ea typeface="Tahoma" panose="020B0604030504040204" pitchFamily="34" charset="0"/>
                <a:cs typeface="Tahoma" panose="020B0604030504040204" pitchFamily="34" charset="0"/>
              </a:rPr>
              <a:t>2 </a:t>
            </a:r>
            <a:r>
              <a:rPr lang="en-US" altLang="en-US" sz="1000" kern="0" dirty="0" smtClean="0">
                <a:solidFill>
                  <a:srgbClr val="FA834E"/>
                </a:solidFill>
                <a:latin typeface="Tahoma" panose="020B0604030504040204" pitchFamily="34" charset="0"/>
                <a:ea typeface="Tahoma" panose="020B0604030504040204" pitchFamily="34" charset="0"/>
                <a:cs typeface="Tahoma" panose="020B0604030504040204" pitchFamily="34" charset="0"/>
              </a:rPr>
              <a:t>  </a:t>
            </a:r>
            <a:r>
              <a:rPr lang="en-US" altLang="en-US" sz="1000" b="0" kern="0" dirty="0">
                <a:solidFill>
                  <a:srgbClr val="FA834E"/>
                </a:solidFill>
                <a:latin typeface="Tahoma" panose="020B0604030504040204" pitchFamily="34" charset="0"/>
                <a:ea typeface="Tahoma" panose="020B0604030504040204" pitchFamily="34" charset="0"/>
                <a:cs typeface="Tahoma" panose="020B0604030504040204" pitchFamily="34" charset="0"/>
              </a:rPr>
              <a:t>Basics of Safeguarding </a:t>
            </a:r>
          </a:p>
          <a:p>
            <a:endParaRPr lang="en-US" altLang="en-US" sz="1000" b="0" kern="0" dirty="0">
              <a:solidFill>
                <a:srgbClr val="FA834E"/>
              </a:solidFill>
              <a:latin typeface="Tahoma" panose="020B0604030504040204" pitchFamily="34" charset="0"/>
              <a:ea typeface="Tahoma" panose="020B0604030504040204" pitchFamily="34" charset="0"/>
              <a:cs typeface="Tahoma" panose="020B0604030504040204" pitchFamily="34" charset="0"/>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5"/>
          <p:cNvSpPr>
            <a:spLocks noGrp="1" noChangeArrowheads="1"/>
          </p:cNvSpPr>
          <p:nvPr>
            <p:ph idx="1"/>
          </p:nvPr>
        </p:nvSpPr>
        <p:spPr>
          <a:xfrm>
            <a:off x="320674" y="1371600"/>
            <a:ext cx="6019801" cy="2057400"/>
          </a:xfrm>
          <a:prstGeom prst="rect">
            <a:avLst/>
          </a:prstGeom>
        </p:spPr>
        <p:txBody>
          <a:bodyPr/>
          <a:lstStyle/>
          <a:p>
            <a:pPr marL="346075" indent="-346075">
              <a:spcBef>
                <a:spcPts val="0"/>
              </a:spcBef>
              <a:spcAft>
                <a:spcPts val="1600"/>
              </a:spcAft>
              <a:defRPr/>
            </a:pPr>
            <a:r>
              <a:rPr lang="en-US" dirty="0" smtClean="0">
                <a:latin typeface="Tahoma" panose="020B0604030504040204" pitchFamily="34" charset="0"/>
                <a:ea typeface="Tahoma" panose="020B0604030504040204" pitchFamily="34" charset="0"/>
                <a:cs typeface="Tahoma" panose="020B0604030504040204" pitchFamily="34" charset="0"/>
              </a:rPr>
              <a:t>This </a:t>
            </a:r>
            <a:r>
              <a:rPr lang="en-US" dirty="0">
                <a:latin typeface="Tahoma" panose="020B0604030504040204" pitchFamily="34" charset="0"/>
                <a:ea typeface="Tahoma" panose="020B0604030504040204" pitchFamily="34" charset="0"/>
                <a:cs typeface="Tahoma" panose="020B0604030504040204" pitchFamily="34" charset="0"/>
              </a:rPr>
              <a:t>is the point where the machine works on the material.</a:t>
            </a:r>
          </a:p>
          <a:p>
            <a:pPr marL="346075" indent="-346075">
              <a:spcBef>
                <a:spcPts val="0"/>
              </a:spcBef>
              <a:spcAft>
                <a:spcPts val="600"/>
              </a:spcAft>
              <a:defRPr/>
            </a:pPr>
            <a:r>
              <a:rPr lang="en-US" dirty="0">
                <a:latin typeface="Tahoma" panose="020B0604030504040204" pitchFamily="34" charset="0"/>
                <a:ea typeface="Tahoma" panose="020B0604030504040204" pitchFamily="34" charset="0"/>
                <a:cs typeface="Tahoma" panose="020B0604030504040204" pitchFamily="34" charset="0"/>
              </a:rPr>
              <a:t>Examples include the following:</a:t>
            </a:r>
          </a:p>
          <a:p>
            <a:pPr marL="692150" lvl="1" indent="-360363">
              <a:lnSpc>
                <a:spcPct val="90000"/>
              </a:lnSpc>
              <a:spcBef>
                <a:spcPts val="0"/>
              </a:spcBef>
              <a:spcAft>
                <a:spcPts val="600"/>
              </a:spcAft>
              <a:defRPr/>
            </a:pPr>
            <a:r>
              <a:rPr lang="en-US" dirty="0">
                <a:latin typeface="Tahoma" panose="020B0604030504040204" pitchFamily="34" charset="0"/>
                <a:ea typeface="Tahoma" panose="020B0604030504040204" pitchFamily="34" charset="0"/>
                <a:cs typeface="Tahoma" panose="020B0604030504040204" pitchFamily="34" charset="0"/>
              </a:rPr>
              <a:t>Cutting </a:t>
            </a:r>
          </a:p>
          <a:p>
            <a:pPr marL="692150" lvl="1" indent="-360363">
              <a:lnSpc>
                <a:spcPct val="90000"/>
              </a:lnSpc>
              <a:spcBef>
                <a:spcPts val="0"/>
              </a:spcBef>
              <a:spcAft>
                <a:spcPts val="600"/>
              </a:spcAft>
              <a:defRPr/>
            </a:pPr>
            <a:r>
              <a:rPr lang="en-US" dirty="0">
                <a:latin typeface="Tahoma" panose="020B0604030504040204" pitchFamily="34" charset="0"/>
                <a:ea typeface="Tahoma" panose="020B0604030504040204" pitchFamily="34" charset="0"/>
                <a:cs typeface="Tahoma" panose="020B0604030504040204" pitchFamily="34" charset="0"/>
              </a:rPr>
              <a:t>Boring </a:t>
            </a:r>
          </a:p>
          <a:p>
            <a:pPr marL="692150" lvl="1" indent="-360363">
              <a:lnSpc>
                <a:spcPct val="90000"/>
              </a:lnSpc>
              <a:spcBef>
                <a:spcPts val="0"/>
              </a:spcBef>
              <a:spcAft>
                <a:spcPts val="600"/>
              </a:spcAft>
              <a:defRPr/>
            </a:pPr>
            <a:r>
              <a:rPr lang="en-US" dirty="0">
                <a:latin typeface="Tahoma" panose="020B0604030504040204" pitchFamily="34" charset="0"/>
                <a:ea typeface="Tahoma" panose="020B0604030504040204" pitchFamily="34" charset="0"/>
                <a:cs typeface="Tahoma" panose="020B0604030504040204" pitchFamily="34" charset="0"/>
              </a:rPr>
              <a:t>Shaping </a:t>
            </a:r>
          </a:p>
          <a:p>
            <a:pPr marL="692150" lvl="1" indent="-360363">
              <a:lnSpc>
                <a:spcPct val="90000"/>
              </a:lnSpc>
              <a:spcBef>
                <a:spcPts val="0"/>
              </a:spcBef>
              <a:spcAft>
                <a:spcPts val="600"/>
              </a:spcAft>
              <a:defRPr/>
            </a:pPr>
            <a:r>
              <a:rPr lang="en-US" dirty="0">
                <a:latin typeface="Tahoma" panose="020B0604030504040204" pitchFamily="34" charset="0"/>
                <a:ea typeface="Tahoma" panose="020B0604030504040204" pitchFamily="34" charset="0"/>
                <a:cs typeface="Tahoma" panose="020B0604030504040204" pitchFamily="34" charset="0"/>
              </a:rPr>
              <a:t>Forming</a:t>
            </a:r>
          </a:p>
        </p:txBody>
      </p:sp>
      <p:pic>
        <p:nvPicPr>
          <p:cNvPr id="32772" name="Picture 2"/>
          <p:cNvPicPr>
            <a:picLocks noChangeAspect="1" noChangeArrowheads="1"/>
          </p:cNvPicPr>
          <p:nvPr/>
        </p:nvPicPr>
        <p:blipFill rotWithShape="1">
          <a:blip r:embed="rId3"/>
          <a:srcRect l="37013" r="21104" b="487"/>
          <a:stretch/>
        </p:blipFill>
        <p:spPr bwMode="auto">
          <a:xfrm>
            <a:off x="6501607" y="28577"/>
            <a:ext cx="3276600" cy="583882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5" name="Text Box 7"/>
          <p:cNvSpPr txBox="1">
            <a:spLocks noChangeArrowheads="1"/>
          </p:cNvSpPr>
          <p:nvPr/>
        </p:nvSpPr>
        <p:spPr bwMode="auto">
          <a:xfrm>
            <a:off x="3977481" y="4876801"/>
            <a:ext cx="2362994"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50000"/>
              </a:spcBef>
            </a:pPr>
            <a:r>
              <a:rPr lang="en-US" altLang="en-US" sz="1300" dirty="0">
                <a:solidFill>
                  <a:srgbClr val="3D3D3D"/>
                </a:solidFill>
                <a:latin typeface="Tahoma" panose="020B0604030504040204" pitchFamily="34" charset="0"/>
                <a:ea typeface="Tahoma" panose="020B0604030504040204" pitchFamily="34" charset="0"/>
                <a:cs typeface="Tahoma" panose="020B0604030504040204" pitchFamily="34" charset="0"/>
              </a:rPr>
              <a:t>The point of operation on this milling machine is the point where the drill action occurs.</a:t>
            </a:r>
          </a:p>
        </p:txBody>
      </p:sp>
      <p:sp>
        <p:nvSpPr>
          <p:cNvPr id="2" name="Title 1"/>
          <p:cNvSpPr>
            <a:spLocks noGrp="1"/>
          </p:cNvSpPr>
          <p:nvPr>
            <p:ph type="title"/>
          </p:nvPr>
        </p:nvSpPr>
        <p:spPr/>
        <p:txBody>
          <a:bodyPr/>
          <a:lstStyle/>
          <a:p>
            <a:r>
              <a:rPr lang="en-US" dirty="0" smtClean="0">
                <a:solidFill>
                  <a:srgbClr val="4A74A8"/>
                </a:solidFill>
                <a:latin typeface="Tahoma" panose="020B0604030504040204" pitchFamily="34" charset="0"/>
                <a:ea typeface="Tahoma" panose="020B0604030504040204" pitchFamily="34" charset="0"/>
                <a:cs typeface="Tahoma" panose="020B0604030504040204" pitchFamily="34" charset="0"/>
              </a:rPr>
              <a:t>The Point of Operation</a:t>
            </a:r>
            <a:endParaRPr lang="en-US" dirty="0">
              <a:solidFill>
                <a:srgbClr val="4A74A8"/>
              </a:solidFill>
              <a:latin typeface="Tahoma" panose="020B0604030504040204" pitchFamily="34" charset="0"/>
              <a:ea typeface="Tahoma" panose="020B0604030504040204" pitchFamily="34" charset="0"/>
              <a:cs typeface="Tahoma" panose="020B0604030504040204" pitchFamily="34" charset="0"/>
            </a:endParaRPr>
          </a:p>
        </p:txBody>
      </p:sp>
      <p:sp>
        <p:nvSpPr>
          <p:cNvPr id="3" name="Oval 2"/>
          <p:cNvSpPr/>
          <p:nvPr/>
        </p:nvSpPr>
        <p:spPr>
          <a:xfrm>
            <a:off x="7215981" y="2514600"/>
            <a:ext cx="1371600" cy="1371600"/>
          </a:xfrm>
          <a:prstGeom prst="ellipse">
            <a:avLst/>
          </a:prstGeom>
          <a:noFill/>
          <a:ln w="38100">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315119" y="176844"/>
            <a:ext cx="4501356" cy="400110"/>
          </a:xfrm>
          <a:prstGeom prst="rect">
            <a:avLst/>
          </a:prstGeom>
        </p:spPr>
        <p:txBody>
          <a:bodyPr wrap="square">
            <a:spAutoFit/>
          </a:bodyPr>
          <a:lstStyle/>
          <a:p>
            <a:r>
              <a:rPr lang="en-US" altLang="en-US" sz="1000" b="1" kern="0" dirty="0" smtClean="0">
                <a:solidFill>
                  <a:schemeClr val="bg1"/>
                </a:solidFill>
                <a:latin typeface="Tahoma" panose="020B0604030504040204" pitchFamily="34" charset="0"/>
                <a:ea typeface="Tahoma" panose="020B0604030504040204" pitchFamily="34" charset="0"/>
                <a:cs typeface="Tahoma" panose="020B0604030504040204" pitchFamily="34" charset="0"/>
              </a:rPr>
              <a:t>2 </a:t>
            </a:r>
            <a:r>
              <a:rPr lang="en-US" altLang="en-US" sz="1000" kern="0" dirty="0" smtClean="0">
                <a:solidFill>
                  <a:srgbClr val="FA834E"/>
                </a:solidFill>
                <a:latin typeface="Tahoma" panose="020B0604030504040204" pitchFamily="34" charset="0"/>
                <a:ea typeface="Tahoma" panose="020B0604030504040204" pitchFamily="34" charset="0"/>
                <a:cs typeface="Tahoma" panose="020B0604030504040204" pitchFamily="34" charset="0"/>
              </a:rPr>
              <a:t>  </a:t>
            </a:r>
            <a:r>
              <a:rPr lang="en-US" altLang="en-US" sz="1000" b="0" kern="0" dirty="0">
                <a:solidFill>
                  <a:srgbClr val="FA834E"/>
                </a:solidFill>
                <a:latin typeface="Tahoma" panose="020B0604030504040204" pitchFamily="34" charset="0"/>
                <a:ea typeface="Tahoma" panose="020B0604030504040204" pitchFamily="34" charset="0"/>
                <a:cs typeface="Tahoma" panose="020B0604030504040204" pitchFamily="34" charset="0"/>
              </a:rPr>
              <a:t>Basics of Safeguarding </a:t>
            </a:r>
          </a:p>
          <a:p>
            <a:endParaRPr lang="en-US" altLang="en-US" sz="1000" b="0" kern="0" dirty="0">
              <a:solidFill>
                <a:srgbClr val="FA834E"/>
              </a:solidFill>
              <a:latin typeface="Tahoma" panose="020B0604030504040204" pitchFamily="34" charset="0"/>
              <a:ea typeface="Tahoma" panose="020B0604030504040204" pitchFamily="34" charset="0"/>
              <a:cs typeface="Tahoma" panose="020B0604030504040204" pitchFamily="34" charset="0"/>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2000" dirty="0" smtClean="0">
                <a:solidFill>
                  <a:srgbClr val="4A74A8"/>
                </a:solidFill>
                <a:latin typeface="Tahoma" panose="020B0604030504040204" pitchFamily="34" charset="0"/>
                <a:ea typeface="Tahoma" panose="020B0604030504040204" pitchFamily="34" charset="0"/>
                <a:cs typeface="Tahoma" panose="020B0604030504040204" pitchFamily="34" charset="0"/>
              </a:rPr>
              <a:t>Power Transmission Apparatus</a:t>
            </a:r>
            <a:endParaRPr lang="en-US" sz="2000" dirty="0">
              <a:solidFill>
                <a:srgbClr val="4A74A8"/>
              </a:solidFill>
              <a:latin typeface="Tahoma" panose="020B0604030504040204" pitchFamily="34" charset="0"/>
              <a:ea typeface="Tahoma" panose="020B0604030504040204" pitchFamily="34" charset="0"/>
              <a:cs typeface="Tahoma" panose="020B0604030504040204" pitchFamily="34" charset="0"/>
            </a:endParaRPr>
          </a:p>
        </p:txBody>
      </p:sp>
      <p:sp>
        <p:nvSpPr>
          <p:cNvPr id="3" name="Content Placeholder 2"/>
          <p:cNvSpPr>
            <a:spLocks noGrp="1"/>
          </p:cNvSpPr>
          <p:nvPr>
            <p:ph idx="1"/>
          </p:nvPr>
        </p:nvSpPr>
        <p:spPr>
          <a:xfrm>
            <a:off x="320675" y="1371600"/>
            <a:ext cx="4266406" cy="4224232"/>
          </a:xfrm>
          <a:prstGeom prst="rect">
            <a:avLst/>
          </a:prstGeom>
        </p:spPr>
        <p:txBody>
          <a:bodyPr/>
          <a:lstStyle/>
          <a:p>
            <a:pPr marL="0" indent="0">
              <a:spcBef>
                <a:spcPts val="0"/>
              </a:spcBef>
              <a:spcAft>
                <a:spcPts val="1000"/>
              </a:spcAft>
              <a:buNone/>
              <a:defRPr/>
            </a:pPr>
            <a:r>
              <a:rPr lang="en-US" b="1" dirty="0">
                <a:solidFill>
                  <a:srgbClr val="E65F25"/>
                </a:solidFill>
                <a:latin typeface="Tahoma" panose="020B0604030504040204" pitchFamily="34" charset="0"/>
                <a:ea typeface="Tahoma" panose="020B0604030504040204" pitchFamily="34" charset="0"/>
                <a:cs typeface="Tahoma" panose="020B0604030504040204" pitchFamily="34" charset="0"/>
              </a:rPr>
              <a:t>Power transmission apparatus:</a:t>
            </a:r>
            <a:r>
              <a:rPr lang="en-US" dirty="0">
                <a:solidFill>
                  <a:srgbClr val="E65F25"/>
                </a:solidFill>
                <a:latin typeface="Tahoma" panose="020B0604030504040204" pitchFamily="34" charset="0"/>
                <a:ea typeface="Tahoma" panose="020B0604030504040204" pitchFamily="34" charset="0"/>
                <a:cs typeface="Tahoma" panose="020B0604030504040204" pitchFamily="34" charset="0"/>
              </a:rPr>
              <a:t> </a:t>
            </a:r>
          </a:p>
          <a:p>
            <a:pPr marL="346075" indent="-346075">
              <a:spcBef>
                <a:spcPts val="0"/>
              </a:spcBef>
              <a:spcAft>
                <a:spcPts val="1600"/>
              </a:spcAft>
              <a:defRPr/>
            </a:pPr>
            <a:r>
              <a:rPr lang="en-US" dirty="0">
                <a:latin typeface="Tahoma" panose="020B0604030504040204" pitchFamily="34" charset="0"/>
                <a:ea typeface="Tahoma" panose="020B0604030504040204" pitchFamily="34" charset="0"/>
                <a:cs typeface="Tahoma" panose="020B0604030504040204" pitchFamily="34" charset="0"/>
              </a:rPr>
              <a:t>This powers the part of the machine that performs work. </a:t>
            </a:r>
          </a:p>
          <a:p>
            <a:pPr marL="346075" indent="-346075">
              <a:spcBef>
                <a:spcPts val="0"/>
              </a:spcBef>
              <a:spcAft>
                <a:spcPts val="300"/>
              </a:spcAft>
              <a:defRPr/>
            </a:pPr>
            <a:r>
              <a:rPr lang="en-US" dirty="0">
                <a:latin typeface="Tahoma" panose="020B0604030504040204" pitchFamily="34" charset="0"/>
                <a:ea typeface="Tahoma" panose="020B0604030504040204" pitchFamily="34" charset="0"/>
                <a:cs typeface="Tahoma" panose="020B0604030504040204" pitchFamily="34" charset="0"/>
              </a:rPr>
              <a:t>Examples include the following:</a:t>
            </a:r>
          </a:p>
          <a:p>
            <a:pPr marL="692150" lvl="1" indent="-360363">
              <a:spcBef>
                <a:spcPts val="0"/>
              </a:spcBef>
              <a:spcAft>
                <a:spcPts val="300"/>
              </a:spcAft>
              <a:defRPr/>
            </a:pPr>
            <a:r>
              <a:rPr lang="en-US" dirty="0">
                <a:latin typeface="Tahoma" panose="020B0604030504040204" pitchFamily="34" charset="0"/>
                <a:ea typeface="Tahoma" panose="020B0604030504040204" pitchFamily="34" charset="0"/>
                <a:cs typeface="Tahoma" panose="020B0604030504040204" pitchFamily="34" charset="0"/>
              </a:rPr>
              <a:t>Chains </a:t>
            </a:r>
          </a:p>
          <a:p>
            <a:pPr marL="692150" lvl="1" indent="-360363">
              <a:spcBef>
                <a:spcPts val="0"/>
              </a:spcBef>
              <a:spcAft>
                <a:spcPts val="300"/>
              </a:spcAft>
              <a:defRPr/>
            </a:pPr>
            <a:r>
              <a:rPr lang="en-US" dirty="0">
                <a:latin typeface="Tahoma" panose="020B0604030504040204" pitchFamily="34" charset="0"/>
                <a:ea typeface="Tahoma" panose="020B0604030504040204" pitchFamily="34" charset="0"/>
                <a:cs typeface="Tahoma" panose="020B0604030504040204" pitchFamily="34" charset="0"/>
              </a:rPr>
              <a:t>Belts </a:t>
            </a:r>
          </a:p>
          <a:p>
            <a:pPr marL="692150" lvl="1" indent="-360363">
              <a:spcBef>
                <a:spcPts val="0"/>
              </a:spcBef>
              <a:spcAft>
                <a:spcPts val="300"/>
              </a:spcAft>
              <a:defRPr/>
            </a:pPr>
            <a:r>
              <a:rPr lang="en-US" dirty="0">
                <a:latin typeface="Tahoma" panose="020B0604030504040204" pitchFamily="34" charset="0"/>
                <a:ea typeface="Tahoma" panose="020B0604030504040204" pitchFamily="34" charset="0"/>
                <a:cs typeface="Tahoma" panose="020B0604030504040204" pitchFamily="34" charset="0"/>
              </a:rPr>
              <a:t>Flywheels </a:t>
            </a:r>
          </a:p>
          <a:p>
            <a:pPr marL="692150" lvl="1" indent="-360363">
              <a:spcBef>
                <a:spcPts val="0"/>
              </a:spcBef>
              <a:spcAft>
                <a:spcPts val="600"/>
              </a:spcAft>
              <a:defRPr/>
            </a:pPr>
            <a:endParaRPr lang="en-US" dirty="0">
              <a:latin typeface="Tahoma" panose="020B0604030504040204" pitchFamily="34" charset="0"/>
              <a:ea typeface="Tahoma" panose="020B0604030504040204" pitchFamily="34" charset="0"/>
              <a:cs typeface="Tahoma" panose="020B0604030504040204" pitchFamily="34" charset="0"/>
            </a:endParaRPr>
          </a:p>
          <a:p>
            <a:pPr marL="248461" indent="-248461">
              <a:spcBef>
                <a:spcPts val="0"/>
              </a:spcBef>
              <a:buNone/>
              <a:defRPr/>
            </a:pPr>
            <a:endParaRPr lang="en-US" dirty="0">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rotWithShape="1">
          <a:blip r:embed="rId3"/>
          <a:srcRect l="25109" r="20346" b="487"/>
          <a:stretch/>
        </p:blipFill>
        <p:spPr bwMode="auto">
          <a:xfrm>
            <a:off x="4977606" y="28575"/>
            <a:ext cx="4800600" cy="5838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315119" y="176844"/>
            <a:ext cx="4501356" cy="400110"/>
          </a:xfrm>
          <a:prstGeom prst="rect">
            <a:avLst/>
          </a:prstGeom>
        </p:spPr>
        <p:txBody>
          <a:bodyPr wrap="square">
            <a:spAutoFit/>
          </a:bodyPr>
          <a:lstStyle/>
          <a:p>
            <a:r>
              <a:rPr lang="en-US" altLang="en-US" sz="1000" b="1" kern="0" dirty="0" smtClean="0">
                <a:solidFill>
                  <a:schemeClr val="bg1"/>
                </a:solidFill>
                <a:latin typeface="Tahoma" panose="020B0604030504040204" pitchFamily="34" charset="0"/>
                <a:ea typeface="Tahoma" panose="020B0604030504040204" pitchFamily="34" charset="0"/>
                <a:cs typeface="Tahoma" panose="020B0604030504040204" pitchFamily="34" charset="0"/>
              </a:rPr>
              <a:t>2 </a:t>
            </a:r>
            <a:r>
              <a:rPr lang="en-US" altLang="en-US" sz="1000" kern="0" dirty="0" smtClean="0">
                <a:solidFill>
                  <a:srgbClr val="FA834E"/>
                </a:solidFill>
                <a:latin typeface="Tahoma" panose="020B0604030504040204" pitchFamily="34" charset="0"/>
                <a:ea typeface="Tahoma" panose="020B0604030504040204" pitchFamily="34" charset="0"/>
                <a:cs typeface="Tahoma" panose="020B0604030504040204" pitchFamily="34" charset="0"/>
              </a:rPr>
              <a:t>  </a:t>
            </a:r>
            <a:r>
              <a:rPr lang="en-US" altLang="en-US" sz="1000" b="0" kern="0" dirty="0">
                <a:solidFill>
                  <a:srgbClr val="FA834E"/>
                </a:solidFill>
                <a:latin typeface="Tahoma" panose="020B0604030504040204" pitchFamily="34" charset="0"/>
                <a:ea typeface="Tahoma" panose="020B0604030504040204" pitchFamily="34" charset="0"/>
                <a:cs typeface="Tahoma" panose="020B0604030504040204" pitchFamily="34" charset="0"/>
              </a:rPr>
              <a:t>Basics of Safeguarding </a:t>
            </a:r>
          </a:p>
          <a:p>
            <a:endParaRPr lang="en-US" altLang="en-US" sz="1000" b="0" kern="0" dirty="0">
              <a:solidFill>
                <a:srgbClr val="FA834E"/>
              </a:solidFill>
              <a:latin typeface="Tahoma" panose="020B0604030504040204" pitchFamily="34" charset="0"/>
              <a:ea typeface="Tahoma" panose="020B0604030504040204" pitchFamily="34" charset="0"/>
              <a:cs typeface="Tahoma" panose="020B0604030504040204" pitchFamily="34"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duotone>
              <a:prstClr val="black"/>
              <a:srgbClr val="D9C3A5">
                <a:tint val="50000"/>
                <a:satMod val="180000"/>
              </a:srgbClr>
            </a:duotone>
            <a:extLst>
              <a:ext uri="{28A0092B-C50C-407E-A947-70E740481C1C}">
                <a14:useLocalDpi xmlns:a14="http://schemas.microsoft.com/office/drawing/2010/main" val="0"/>
              </a:ext>
            </a:extLst>
          </a:blip>
          <a:srcRect t="971" b="9362"/>
          <a:stretch/>
        </p:blipFill>
        <p:spPr>
          <a:xfrm>
            <a:off x="0" y="28575"/>
            <a:ext cx="9783763" cy="5838826"/>
          </a:xfrm>
          <a:prstGeom prst="rect">
            <a:avLst/>
          </a:prstGeom>
        </p:spPr>
      </p:pic>
      <p:sp>
        <p:nvSpPr>
          <p:cNvPr id="6146" name="Rectangle 10"/>
          <p:cNvSpPr>
            <a:spLocks noGrp="1" noChangeArrowheads="1"/>
          </p:cNvSpPr>
          <p:nvPr>
            <p:ph type="title"/>
          </p:nvPr>
        </p:nvSpPr>
        <p:spPr bwMode="auto">
          <a:xfrm>
            <a:off x="3596481" y="3581400"/>
            <a:ext cx="5410200" cy="914400"/>
          </a:xfrm>
          <a:prstGeom prst="rect">
            <a:avLst/>
          </a:prstGeom>
          <a:noFill/>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algn="r" eaLnBrk="1" hangingPunct="1"/>
            <a:r>
              <a:rPr lang="en-US" altLang="en-US" sz="3600" dirty="0">
                <a:solidFill>
                  <a:srgbClr val="FFFF00"/>
                </a:solidFill>
                <a:latin typeface="Tahoma" panose="020B0604030504040204" pitchFamily="34" charset="0"/>
                <a:ea typeface="Tahoma" panose="020B0604030504040204" pitchFamily="34" charset="0"/>
                <a:cs typeface="Tahoma" panose="020B0604030504040204" pitchFamily="34" charset="0"/>
              </a:rPr>
              <a:t>Machine </a:t>
            </a:r>
            <a:r>
              <a:rPr lang="en-US" altLang="en-US" sz="3600" dirty="0" smtClean="0">
                <a:solidFill>
                  <a:srgbClr val="FFFF00"/>
                </a:solidFill>
                <a:latin typeface="Tahoma" panose="020B0604030504040204" pitchFamily="34" charset="0"/>
                <a:ea typeface="Tahoma" panose="020B0604030504040204" pitchFamily="34" charset="0"/>
                <a:cs typeface="Tahoma" panose="020B0604030504040204" pitchFamily="34" charset="0"/>
              </a:rPr>
              <a:t>Safeguarding</a:t>
            </a:r>
            <a:endParaRPr lang="en-US" altLang="en-US" sz="3600" dirty="0">
              <a:solidFill>
                <a:srgbClr val="FFFF00"/>
              </a:solidFill>
              <a:latin typeface="Tahoma" panose="020B0604030504040204" pitchFamily="34" charset="0"/>
              <a:ea typeface="Tahoma" panose="020B0604030504040204" pitchFamily="34" charset="0"/>
              <a:cs typeface="Tahoma" panose="020B0604030504040204" pitchFamily="34"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4A74A8"/>
                </a:solidFill>
                <a:latin typeface="Tahoma" panose="020B0604030504040204" pitchFamily="34" charset="0"/>
                <a:ea typeface="Tahoma" panose="020B0604030504040204" pitchFamily="34" charset="0"/>
                <a:cs typeface="Tahoma" panose="020B0604030504040204" pitchFamily="34" charset="0"/>
              </a:rPr>
              <a:t>Other Moving Parts</a:t>
            </a:r>
            <a:endParaRPr lang="en-US" dirty="0">
              <a:solidFill>
                <a:srgbClr val="4A74A8"/>
              </a:solidFill>
              <a:latin typeface="Tahoma" panose="020B0604030504040204" pitchFamily="34" charset="0"/>
              <a:ea typeface="Tahoma" panose="020B0604030504040204" pitchFamily="34" charset="0"/>
              <a:cs typeface="Tahoma" panose="020B0604030504040204" pitchFamily="34" charset="0"/>
            </a:endParaRPr>
          </a:p>
        </p:txBody>
      </p:sp>
      <p:sp>
        <p:nvSpPr>
          <p:cNvPr id="3" name="Content Placeholder 2"/>
          <p:cNvSpPr>
            <a:spLocks noGrp="1"/>
          </p:cNvSpPr>
          <p:nvPr>
            <p:ph idx="1"/>
          </p:nvPr>
        </p:nvSpPr>
        <p:spPr>
          <a:prstGeom prst="rect">
            <a:avLst/>
          </a:prstGeom>
        </p:spPr>
        <p:txBody>
          <a:bodyPr/>
          <a:lstStyle/>
          <a:p>
            <a:pPr marL="346075" indent="-346075">
              <a:spcBef>
                <a:spcPts val="0"/>
              </a:spcBef>
              <a:spcAft>
                <a:spcPts val="1600"/>
              </a:spcAft>
              <a:defRPr/>
            </a:pPr>
            <a:r>
              <a:rPr lang="en-US" dirty="0" smtClean="0">
                <a:latin typeface="Tahoma" panose="020B0604030504040204" pitchFamily="34" charset="0"/>
                <a:ea typeface="Tahoma" panose="020B0604030504040204" pitchFamily="34" charset="0"/>
                <a:cs typeface="Tahoma" panose="020B0604030504040204" pitchFamily="34" charset="0"/>
              </a:rPr>
              <a:t>All </a:t>
            </a:r>
            <a:r>
              <a:rPr lang="en-US" dirty="0">
                <a:latin typeface="Tahoma" panose="020B0604030504040204" pitchFamily="34" charset="0"/>
                <a:ea typeface="Tahoma" panose="020B0604030504040204" pitchFamily="34" charset="0"/>
                <a:cs typeface="Tahoma" panose="020B0604030504040204" pitchFamily="34" charset="0"/>
              </a:rPr>
              <a:t>moving parts of the machine must be guarded. </a:t>
            </a:r>
          </a:p>
          <a:p>
            <a:pPr marL="346075" indent="-346075">
              <a:spcBef>
                <a:spcPts val="0"/>
              </a:spcBef>
              <a:spcAft>
                <a:spcPts val="600"/>
              </a:spcAft>
              <a:defRPr/>
            </a:pPr>
            <a:r>
              <a:rPr lang="en-US" dirty="0">
                <a:latin typeface="Tahoma" panose="020B0604030504040204" pitchFamily="34" charset="0"/>
                <a:ea typeface="Tahoma" panose="020B0604030504040204" pitchFamily="34" charset="0"/>
                <a:cs typeface="Tahoma" panose="020B0604030504040204" pitchFamily="34" charset="0"/>
              </a:rPr>
              <a:t>Examples:</a:t>
            </a:r>
          </a:p>
          <a:p>
            <a:pPr marL="692150" lvl="1" indent="-360363">
              <a:spcBef>
                <a:spcPts val="0"/>
              </a:spcBef>
              <a:spcAft>
                <a:spcPts val="600"/>
              </a:spcAft>
              <a:defRPr/>
            </a:pPr>
            <a:r>
              <a:rPr lang="en-US" dirty="0">
                <a:latin typeface="Tahoma" panose="020B0604030504040204" pitchFamily="34" charset="0"/>
                <a:ea typeface="Tahoma" panose="020B0604030504040204" pitchFamily="34" charset="0"/>
                <a:cs typeface="Tahoma" panose="020B0604030504040204" pitchFamily="34" charset="0"/>
              </a:rPr>
              <a:t>Feed mechanisms </a:t>
            </a:r>
          </a:p>
          <a:p>
            <a:pPr marL="692150" lvl="1" indent="-360363">
              <a:spcBef>
                <a:spcPts val="0"/>
              </a:spcBef>
              <a:spcAft>
                <a:spcPts val="600"/>
              </a:spcAft>
              <a:defRPr/>
            </a:pPr>
            <a:r>
              <a:rPr lang="en-US" dirty="0">
                <a:latin typeface="Tahoma" panose="020B0604030504040204" pitchFamily="34" charset="0"/>
                <a:ea typeface="Tahoma" panose="020B0604030504040204" pitchFamily="34" charset="0"/>
                <a:cs typeface="Tahoma" panose="020B0604030504040204" pitchFamily="34" charset="0"/>
              </a:rPr>
              <a:t>Auxiliary parts</a:t>
            </a:r>
          </a:p>
          <a:p>
            <a:pPr marL="692150" lvl="1" indent="-360363">
              <a:spcBef>
                <a:spcPts val="0"/>
              </a:spcBef>
              <a:spcAft>
                <a:spcPts val="600"/>
              </a:spcAft>
              <a:defRPr/>
            </a:pPr>
            <a:r>
              <a:rPr lang="en-US" dirty="0">
                <a:latin typeface="Tahoma" panose="020B0604030504040204" pitchFamily="34" charset="0"/>
                <a:ea typeface="Tahoma" panose="020B0604030504040204" pitchFamily="34" charset="0"/>
                <a:cs typeface="Tahoma" panose="020B0604030504040204" pitchFamily="34" charset="0"/>
              </a:rPr>
              <a:t>Rotating transverse parts </a:t>
            </a:r>
          </a:p>
          <a:p>
            <a:pPr marL="538163" indent="-206375">
              <a:spcBef>
                <a:spcPts val="0"/>
              </a:spcBef>
              <a:defRPr/>
            </a:pPr>
            <a:endParaRPr lang="en-US" dirty="0">
              <a:latin typeface="Tahoma" panose="020B0604030504040204" pitchFamily="34" charset="0"/>
              <a:ea typeface="Tahoma" panose="020B0604030504040204" pitchFamily="34" charset="0"/>
              <a:cs typeface="Tahoma" panose="020B0604030504040204" pitchFamily="34" charset="0"/>
            </a:endParaRPr>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19794" r="25346" b="188"/>
          <a:stretch/>
        </p:blipFill>
        <p:spPr>
          <a:xfrm>
            <a:off x="4968081" y="19050"/>
            <a:ext cx="4815682" cy="5848350"/>
          </a:xfrm>
          <a:prstGeom prst="rect">
            <a:avLst/>
          </a:prstGeom>
        </p:spPr>
      </p:pic>
      <p:sp>
        <p:nvSpPr>
          <p:cNvPr id="7" name="Rectangle 6"/>
          <p:cNvSpPr/>
          <p:nvPr/>
        </p:nvSpPr>
        <p:spPr>
          <a:xfrm>
            <a:off x="315119" y="176844"/>
            <a:ext cx="4501356" cy="400110"/>
          </a:xfrm>
          <a:prstGeom prst="rect">
            <a:avLst/>
          </a:prstGeom>
        </p:spPr>
        <p:txBody>
          <a:bodyPr wrap="square">
            <a:spAutoFit/>
          </a:bodyPr>
          <a:lstStyle/>
          <a:p>
            <a:r>
              <a:rPr lang="en-US" altLang="en-US" sz="1000" b="1" kern="0" dirty="0" smtClean="0">
                <a:solidFill>
                  <a:schemeClr val="bg1"/>
                </a:solidFill>
                <a:latin typeface="Tahoma" panose="020B0604030504040204" pitchFamily="34" charset="0"/>
                <a:ea typeface="Tahoma" panose="020B0604030504040204" pitchFamily="34" charset="0"/>
                <a:cs typeface="Tahoma" panose="020B0604030504040204" pitchFamily="34" charset="0"/>
              </a:rPr>
              <a:t>2 </a:t>
            </a:r>
            <a:r>
              <a:rPr lang="en-US" altLang="en-US" sz="1000" kern="0" dirty="0" smtClean="0">
                <a:solidFill>
                  <a:srgbClr val="FA834E"/>
                </a:solidFill>
                <a:latin typeface="Tahoma" panose="020B0604030504040204" pitchFamily="34" charset="0"/>
                <a:ea typeface="Tahoma" panose="020B0604030504040204" pitchFamily="34" charset="0"/>
                <a:cs typeface="Tahoma" panose="020B0604030504040204" pitchFamily="34" charset="0"/>
              </a:rPr>
              <a:t>  </a:t>
            </a:r>
            <a:r>
              <a:rPr lang="en-US" altLang="en-US" sz="1000" b="0" kern="0" dirty="0">
                <a:solidFill>
                  <a:srgbClr val="FA834E"/>
                </a:solidFill>
                <a:latin typeface="Tahoma" panose="020B0604030504040204" pitchFamily="34" charset="0"/>
                <a:ea typeface="Tahoma" panose="020B0604030504040204" pitchFamily="34" charset="0"/>
                <a:cs typeface="Tahoma" panose="020B0604030504040204" pitchFamily="34" charset="0"/>
              </a:rPr>
              <a:t>Basics of Safeguarding </a:t>
            </a:r>
          </a:p>
          <a:p>
            <a:endParaRPr lang="en-US" altLang="en-US" sz="1000" b="0" kern="0" dirty="0">
              <a:solidFill>
                <a:srgbClr val="FA834E"/>
              </a:solidFill>
              <a:latin typeface="Tahoma" panose="020B0604030504040204" pitchFamily="34" charset="0"/>
              <a:ea typeface="Tahoma" panose="020B0604030504040204" pitchFamily="34" charset="0"/>
              <a:cs typeface="Tahoma" panose="020B0604030504040204" pitchFamily="34" charset="0"/>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smtClean="0">
                <a:solidFill>
                  <a:srgbClr val="4A74A8"/>
                </a:solidFill>
                <a:latin typeface="Tahoma" panose="020B0604030504040204" pitchFamily="34" charset="0"/>
                <a:ea typeface="Tahoma" panose="020B0604030504040204" pitchFamily="34" charset="0"/>
                <a:cs typeface="Tahoma" panose="020B0604030504040204" pitchFamily="34" charset="0"/>
              </a:rPr>
              <a:t>Machines with Additional Requirements</a:t>
            </a:r>
            <a:endParaRPr lang="en-US" sz="2400" dirty="0">
              <a:solidFill>
                <a:srgbClr val="4A74A8"/>
              </a:solidFill>
              <a:latin typeface="Tahoma" panose="020B0604030504040204" pitchFamily="34" charset="0"/>
              <a:ea typeface="Tahoma" panose="020B0604030504040204" pitchFamily="34" charset="0"/>
              <a:cs typeface="Tahoma" panose="020B0604030504040204" pitchFamily="34" charset="0"/>
            </a:endParaRPr>
          </a:p>
        </p:txBody>
      </p:sp>
      <p:sp>
        <p:nvSpPr>
          <p:cNvPr id="3" name="Content Placeholder 2"/>
          <p:cNvSpPr>
            <a:spLocks noGrp="1"/>
          </p:cNvSpPr>
          <p:nvPr>
            <p:ph idx="1"/>
          </p:nvPr>
        </p:nvSpPr>
        <p:spPr>
          <a:xfrm>
            <a:off x="320675" y="1676400"/>
            <a:ext cx="4495800" cy="3919432"/>
          </a:xfrm>
          <a:prstGeom prst="rect">
            <a:avLst/>
          </a:prstGeom>
        </p:spPr>
        <p:txBody>
          <a:bodyPr/>
          <a:lstStyle/>
          <a:p>
            <a:pPr marL="346075" indent="-346075">
              <a:spcAft>
                <a:spcPts val="900"/>
              </a:spcAft>
              <a:defRPr/>
            </a:pPr>
            <a:r>
              <a:rPr lang="en-US" dirty="0" smtClean="0">
                <a:latin typeface="Tahoma" panose="020B0604030504040204" pitchFamily="34" charset="0"/>
                <a:ea typeface="Tahoma" panose="020B0604030504040204" pitchFamily="34" charset="0"/>
                <a:cs typeface="Tahoma" panose="020B0604030504040204" pitchFamily="34" charset="0"/>
              </a:rPr>
              <a:t>Grinding </a:t>
            </a:r>
            <a:r>
              <a:rPr lang="en-US" dirty="0">
                <a:latin typeface="Tahoma" panose="020B0604030504040204" pitchFamily="34" charset="0"/>
                <a:ea typeface="Tahoma" panose="020B0604030504040204" pitchFamily="34" charset="0"/>
                <a:cs typeface="Tahoma" panose="020B0604030504040204" pitchFamily="34" charset="0"/>
              </a:rPr>
              <a:t>machines</a:t>
            </a:r>
          </a:p>
          <a:p>
            <a:pPr marL="346075" indent="-346075">
              <a:spcAft>
                <a:spcPts val="900"/>
              </a:spcAft>
              <a:defRPr/>
            </a:pPr>
            <a:r>
              <a:rPr lang="en-US" dirty="0">
                <a:latin typeface="Tahoma" panose="020B0604030504040204" pitchFamily="34" charset="0"/>
                <a:ea typeface="Tahoma" panose="020B0604030504040204" pitchFamily="34" charset="0"/>
                <a:cs typeface="Tahoma" panose="020B0604030504040204" pitchFamily="34" charset="0"/>
              </a:rPr>
              <a:t>Milling machines</a:t>
            </a:r>
          </a:p>
          <a:p>
            <a:pPr marL="346075" indent="-346075">
              <a:spcAft>
                <a:spcPts val="900"/>
              </a:spcAft>
              <a:defRPr/>
            </a:pPr>
            <a:r>
              <a:rPr lang="en-US" dirty="0">
                <a:latin typeface="Tahoma" panose="020B0604030504040204" pitchFamily="34" charset="0"/>
                <a:ea typeface="Tahoma" panose="020B0604030504040204" pitchFamily="34" charset="0"/>
                <a:cs typeface="Tahoma" panose="020B0604030504040204" pitchFamily="34" charset="0"/>
              </a:rPr>
              <a:t>Drill presses</a:t>
            </a:r>
          </a:p>
          <a:p>
            <a:pPr marL="346075" indent="-346075">
              <a:spcAft>
                <a:spcPts val="900"/>
              </a:spcAft>
              <a:defRPr/>
            </a:pPr>
            <a:r>
              <a:rPr lang="en-US" dirty="0">
                <a:latin typeface="Tahoma" panose="020B0604030504040204" pitchFamily="34" charset="0"/>
                <a:ea typeface="Tahoma" panose="020B0604030504040204" pitchFamily="34" charset="0"/>
                <a:cs typeface="Tahoma" panose="020B0604030504040204" pitchFamily="34" charset="0"/>
              </a:rPr>
              <a:t>Roll-forming and roll-bending machines</a:t>
            </a:r>
          </a:p>
          <a:p>
            <a:pPr marL="346075" indent="-346075">
              <a:spcAft>
                <a:spcPts val="900"/>
              </a:spcAft>
              <a:defRPr/>
            </a:pPr>
            <a:r>
              <a:rPr lang="en-US" dirty="0">
                <a:latin typeface="Tahoma" panose="020B0604030504040204" pitchFamily="34" charset="0"/>
                <a:ea typeface="Tahoma" panose="020B0604030504040204" pitchFamily="34" charset="0"/>
                <a:cs typeface="Tahoma" panose="020B0604030504040204" pitchFamily="34" charset="0"/>
              </a:rPr>
              <a:t>Mechanical power presses</a:t>
            </a:r>
          </a:p>
          <a:p>
            <a:pPr marL="346075" indent="-346075">
              <a:spcAft>
                <a:spcPts val="900"/>
              </a:spcAft>
              <a:defRPr/>
            </a:pPr>
            <a:r>
              <a:rPr lang="en-US" dirty="0">
                <a:latin typeface="Tahoma" panose="020B0604030504040204" pitchFamily="34" charset="0"/>
                <a:ea typeface="Tahoma" panose="020B0604030504040204" pitchFamily="34" charset="0"/>
                <a:cs typeface="Tahoma" panose="020B0604030504040204" pitchFamily="34" charset="0"/>
              </a:rPr>
              <a:t>Power press brakes</a:t>
            </a:r>
          </a:p>
          <a:p>
            <a:pPr marL="346075" indent="-346075">
              <a:spcAft>
                <a:spcPts val="900"/>
              </a:spcAft>
              <a:defRPr/>
            </a:pPr>
            <a:r>
              <a:rPr lang="en-US" dirty="0">
                <a:latin typeface="Tahoma" panose="020B0604030504040204" pitchFamily="34" charset="0"/>
                <a:ea typeface="Tahoma" panose="020B0604030504040204" pitchFamily="34" charset="0"/>
                <a:cs typeface="Tahoma" panose="020B0604030504040204" pitchFamily="34" charset="0"/>
              </a:rPr>
              <a:t>Powered and non-powered conveyors</a:t>
            </a:r>
          </a:p>
          <a:p>
            <a:pPr marL="346075" indent="-346075">
              <a:spcAft>
                <a:spcPts val="900"/>
              </a:spcAft>
              <a:defRPr/>
            </a:pPr>
            <a:r>
              <a:rPr lang="en-US" dirty="0">
                <a:latin typeface="Tahoma" panose="020B0604030504040204" pitchFamily="34" charset="0"/>
                <a:ea typeface="Tahoma" panose="020B0604030504040204" pitchFamily="34" charset="0"/>
                <a:cs typeface="Tahoma" panose="020B0604030504040204" pitchFamily="34" charset="0"/>
              </a:rPr>
              <a:t>Printing presses</a:t>
            </a:r>
          </a:p>
          <a:p>
            <a:pPr marL="346075" indent="-346075">
              <a:spcAft>
                <a:spcPts val="900"/>
              </a:spcAft>
              <a:defRPr/>
            </a:pPr>
            <a:r>
              <a:rPr lang="en-US" dirty="0">
                <a:latin typeface="Tahoma" panose="020B0604030504040204" pitchFamily="34" charset="0"/>
                <a:ea typeface="Tahoma" panose="020B0604030504040204" pitchFamily="34" charset="0"/>
                <a:cs typeface="Tahoma" panose="020B0604030504040204" pitchFamily="34" charset="0"/>
              </a:rPr>
              <a:t>Shearing machines</a:t>
            </a:r>
          </a:p>
          <a:p>
            <a:pPr marL="346075" indent="-346075">
              <a:spcAft>
                <a:spcPts val="900"/>
              </a:spcAft>
              <a:defRPr/>
            </a:pPr>
            <a:r>
              <a:rPr lang="en-US" dirty="0">
                <a:latin typeface="Tahoma" panose="020B0604030504040204" pitchFamily="34" charset="0"/>
                <a:ea typeface="Tahoma" panose="020B0604030504040204" pitchFamily="34" charset="0"/>
                <a:cs typeface="Tahoma" panose="020B0604030504040204" pitchFamily="34" charset="0"/>
              </a:rPr>
              <a:t>Food slicers</a:t>
            </a:r>
          </a:p>
          <a:p>
            <a:pPr marL="346075" indent="-346075">
              <a:spcAft>
                <a:spcPts val="900"/>
              </a:spcAft>
              <a:defRPr/>
            </a:pPr>
            <a:r>
              <a:rPr lang="en-US" dirty="0">
                <a:latin typeface="Tahoma" panose="020B0604030504040204" pitchFamily="34" charset="0"/>
                <a:ea typeface="Tahoma" panose="020B0604030504040204" pitchFamily="34" charset="0"/>
                <a:cs typeface="Tahoma" panose="020B0604030504040204" pitchFamily="34" charset="0"/>
              </a:rPr>
              <a:t>Meat grinders</a:t>
            </a:r>
          </a:p>
          <a:p>
            <a:pPr marL="346075" indent="-346075">
              <a:spcAft>
                <a:spcPts val="900"/>
              </a:spcAft>
              <a:defRPr/>
            </a:pPr>
            <a:r>
              <a:rPr lang="en-US" dirty="0">
                <a:latin typeface="Tahoma" panose="020B0604030504040204" pitchFamily="34" charset="0"/>
                <a:ea typeface="Tahoma" panose="020B0604030504040204" pitchFamily="34" charset="0"/>
                <a:cs typeface="Tahoma" panose="020B0604030504040204" pitchFamily="34" charset="0"/>
              </a:rPr>
              <a:t>Meat-cutting band saws</a:t>
            </a: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13853" r="31602" b="487"/>
          <a:stretch/>
        </p:blipFill>
        <p:spPr>
          <a:xfrm>
            <a:off x="4977606" y="28575"/>
            <a:ext cx="4800600" cy="5838825"/>
          </a:xfrm>
          <a:prstGeom prst="rect">
            <a:avLst/>
          </a:prstGeom>
        </p:spPr>
      </p:pic>
      <p:sp>
        <p:nvSpPr>
          <p:cNvPr id="7" name="Rectangle 6"/>
          <p:cNvSpPr/>
          <p:nvPr/>
        </p:nvSpPr>
        <p:spPr>
          <a:xfrm>
            <a:off x="315119" y="176844"/>
            <a:ext cx="4501356" cy="400110"/>
          </a:xfrm>
          <a:prstGeom prst="rect">
            <a:avLst/>
          </a:prstGeom>
        </p:spPr>
        <p:txBody>
          <a:bodyPr wrap="square">
            <a:spAutoFit/>
          </a:bodyPr>
          <a:lstStyle/>
          <a:p>
            <a:r>
              <a:rPr lang="en-US" altLang="en-US" sz="1000" b="1" kern="0" dirty="0" smtClean="0">
                <a:solidFill>
                  <a:schemeClr val="bg1"/>
                </a:solidFill>
                <a:latin typeface="Tahoma" panose="020B0604030504040204" pitchFamily="34" charset="0"/>
                <a:ea typeface="Tahoma" panose="020B0604030504040204" pitchFamily="34" charset="0"/>
                <a:cs typeface="Tahoma" panose="020B0604030504040204" pitchFamily="34" charset="0"/>
              </a:rPr>
              <a:t>2 </a:t>
            </a:r>
            <a:r>
              <a:rPr lang="en-US" altLang="en-US" sz="1000" kern="0" dirty="0" smtClean="0">
                <a:solidFill>
                  <a:srgbClr val="FA834E"/>
                </a:solidFill>
                <a:latin typeface="Tahoma" panose="020B0604030504040204" pitchFamily="34" charset="0"/>
                <a:ea typeface="Tahoma" panose="020B0604030504040204" pitchFamily="34" charset="0"/>
                <a:cs typeface="Tahoma" panose="020B0604030504040204" pitchFamily="34" charset="0"/>
              </a:rPr>
              <a:t>  </a:t>
            </a:r>
            <a:r>
              <a:rPr lang="en-US" altLang="en-US" sz="1000" b="0" kern="0" dirty="0">
                <a:solidFill>
                  <a:srgbClr val="FA834E"/>
                </a:solidFill>
                <a:latin typeface="Tahoma" panose="020B0604030504040204" pitchFamily="34" charset="0"/>
                <a:ea typeface="Tahoma" panose="020B0604030504040204" pitchFamily="34" charset="0"/>
                <a:cs typeface="Tahoma" panose="020B0604030504040204" pitchFamily="34" charset="0"/>
              </a:rPr>
              <a:t>Basics of Safeguarding </a:t>
            </a:r>
          </a:p>
          <a:p>
            <a:endParaRPr lang="en-US" altLang="en-US" sz="1000" b="0" kern="0" dirty="0">
              <a:solidFill>
                <a:srgbClr val="FA834E"/>
              </a:solidFill>
              <a:latin typeface="Tahoma" panose="020B0604030504040204" pitchFamily="34" charset="0"/>
              <a:ea typeface="Tahoma" panose="020B0604030504040204" pitchFamily="34" charset="0"/>
              <a:cs typeface="Tahoma" panose="020B0604030504040204" pitchFamily="34" charset="0"/>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5"/>
          <p:cNvSpPr>
            <a:spLocks noGrp="1" noChangeArrowheads="1"/>
          </p:cNvSpPr>
          <p:nvPr>
            <p:ph idx="1"/>
          </p:nvPr>
        </p:nvSpPr>
        <p:spPr>
          <a:xfrm>
            <a:off x="320674" y="1371600"/>
            <a:ext cx="5028407" cy="4224232"/>
          </a:xfrm>
          <a:prstGeom prst="rect">
            <a:avLst/>
          </a:prstGeom>
        </p:spPr>
        <p:txBody>
          <a:bodyPr/>
          <a:lstStyle/>
          <a:p>
            <a:pPr marL="346075" indent="-346075">
              <a:spcBef>
                <a:spcPts val="0"/>
              </a:spcBef>
              <a:spcAft>
                <a:spcPts val="0"/>
              </a:spcAft>
              <a:defRPr/>
            </a:pPr>
            <a:r>
              <a:rPr lang="en-US" b="1" dirty="0" smtClean="0">
                <a:latin typeface="Tahoma" panose="020B0604030504040204" pitchFamily="34" charset="0"/>
                <a:ea typeface="Tahoma" panose="020B0604030504040204" pitchFamily="34" charset="0"/>
                <a:cs typeface="Tahoma" panose="020B0604030504040204" pitchFamily="34" charset="0"/>
              </a:rPr>
              <a:t>Guards</a:t>
            </a:r>
            <a:endParaRPr lang="en-US" b="1" dirty="0">
              <a:latin typeface="Tahoma" panose="020B0604030504040204" pitchFamily="34" charset="0"/>
              <a:ea typeface="Tahoma" panose="020B0604030504040204" pitchFamily="34" charset="0"/>
              <a:cs typeface="Tahoma" panose="020B0604030504040204" pitchFamily="34" charset="0"/>
            </a:endParaRPr>
          </a:p>
          <a:p>
            <a:pPr marL="692150" indent="-346075">
              <a:spcBef>
                <a:spcPts val="0"/>
              </a:spcBef>
              <a:spcAft>
                <a:spcPts val="0"/>
              </a:spcAft>
              <a:buFont typeface="Tahoma" panose="020B0604030504040204" pitchFamily="34" charset="0"/>
              <a:buChar char="‒"/>
              <a:defRPr/>
            </a:pPr>
            <a:r>
              <a:rPr lang="en-US" dirty="0">
                <a:latin typeface="Tahoma" panose="020B0604030504040204" pitchFamily="34" charset="0"/>
                <a:ea typeface="Tahoma" panose="020B0604030504040204" pitchFamily="34" charset="0"/>
                <a:cs typeface="Tahoma" panose="020B0604030504040204" pitchFamily="34" charset="0"/>
              </a:rPr>
              <a:t>Interlocking </a:t>
            </a:r>
          </a:p>
          <a:p>
            <a:pPr marL="692150" indent="-346075">
              <a:spcBef>
                <a:spcPts val="0"/>
              </a:spcBef>
              <a:spcAft>
                <a:spcPts val="1000"/>
              </a:spcAft>
              <a:buFont typeface="Tahoma" panose="020B0604030504040204" pitchFamily="34" charset="0"/>
              <a:buChar char="‒"/>
              <a:defRPr/>
            </a:pPr>
            <a:r>
              <a:rPr lang="en-US" dirty="0">
                <a:latin typeface="Tahoma" panose="020B0604030504040204" pitchFamily="34" charset="0"/>
                <a:ea typeface="Tahoma" panose="020B0604030504040204" pitchFamily="34" charset="0"/>
                <a:cs typeface="Tahoma" panose="020B0604030504040204" pitchFamily="34" charset="0"/>
              </a:rPr>
              <a:t>Self-adjusting</a:t>
            </a:r>
          </a:p>
          <a:p>
            <a:pPr marL="346075" indent="-346075">
              <a:spcBef>
                <a:spcPts val="0"/>
              </a:spcBef>
              <a:spcAft>
                <a:spcPts val="0"/>
              </a:spcAft>
              <a:defRPr/>
            </a:pPr>
            <a:r>
              <a:rPr lang="en-US" b="1" dirty="0">
                <a:latin typeface="Tahoma" panose="020B0604030504040204" pitchFamily="34" charset="0"/>
                <a:ea typeface="Tahoma" panose="020B0604030504040204" pitchFamily="34" charset="0"/>
                <a:cs typeface="Tahoma" panose="020B0604030504040204" pitchFamily="34" charset="0"/>
              </a:rPr>
              <a:t>Safeguarding devices</a:t>
            </a:r>
          </a:p>
          <a:p>
            <a:pPr marL="692150" indent="-346075">
              <a:spcBef>
                <a:spcPts val="0"/>
              </a:spcBef>
              <a:spcAft>
                <a:spcPts val="0"/>
              </a:spcAft>
              <a:buFont typeface="Tahoma" panose="020B0604030504040204" pitchFamily="34" charset="0"/>
              <a:buChar char="‒"/>
              <a:defRPr/>
            </a:pPr>
            <a:r>
              <a:rPr lang="en-US" dirty="0">
                <a:latin typeface="Tahoma" panose="020B0604030504040204" pitchFamily="34" charset="0"/>
                <a:ea typeface="Tahoma" panose="020B0604030504040204" pitchFamily="34" charset="0"/>
                <a:cs typeface="Tahoma" panose="020B0604030504040204" pitchFamily="34" charset="0"/>
              </a:rPr>
              <a:t>Two-hand controls</a:t>
            </a:r>
          </a:p>
          <a:p>
            <a:pPr marL="692150" indent="-346075">
              <a:spcBef>
                <a:spcPts val="0"/>
              </a:spcBef>
              <a:spcAft>
                <a:spcPts val="0"/>
              </a:spcAft>
              <a:buFont typeface="Tahoma" panose="020B0604030504040204" pitchFamily="34" charset="0"/>
              <a:buChar char="‒"/>
              <a:defRPr/>
            </a:pPr>
            <a:r>
              <a:rPr lang="en-US" dirty="0">
                <a:latin typeface="Tahoma" panose="020B0604030504040204" pitchFamily="34" charset="0"/>
                <a:ea typeface="Tahoma" panose="020B0604030504040204" pitchFamily="34" charset="0"/>
                <a:cs typeface="Tahoma" panose="020B0604030504040204" pitchFamily="34" charset="0"/>
              </a:rPr>
              <a:t>Light </a:t>
            </a:r>
            <a:r>
              <a:rPr lang="en-US" dirty="0" smtClean="0">
                <a:latin typeface="Tahoma" panose="020B0604030504040204" pitchFamily="34" charset="0"/>
                <a:ea typeface="Tahoma" panose="020B0604030504040204" pitchFamily="34" charset="0"/>
                <a:cs typeface="Tahoma" panose="020B0604030504040204" pitchFamily="34" charset="0"/>
              </a:rPr>
              <a:t>curtains</a:t>
            </a:r>
            <a:endParaRPr lang="en-US" dirty="0">
              <a:latin typeface="Tahoma" panose="020B0604030504040204" pitchFamily="34" charset="0"/>
              <a:ea typeface="Tahoma" panose="020B0604030504040204" pitchFamily="34" charset="0"/>
              <a:cs typeface="Tahoma" panose="020B0604030504040204" pitchFamily="34" charset="0"/>
            </a:endParaRPr>
          </a:p>
          <a:p>
            <a:pPr marL="692150" indent="-346075">
              <a:spcBef>
                <a:spcPts val="0"/>
              </a:spcBef>
              <a:spcAft>
                <a:spcPts val="1000"/>
              </a:spcAft>
              <a:buFont typeface="Tahoma" panose="020B0604030504040204" pitchFamily="34" charset="0"/>
              <a:buChar char="‒"/>
              <a:defRPr/>
            </a:pPr>
            <a:r>
              <a:rPr lang="en-US" dirty="0">
                <a:latin typeface="Tahoma" panose="020B0604030504040204" pitchFamily="34" charset="0"/>
                <a:ea typeface="Tahoma" panose="020B0604030504040204" pitchFamily="34" charset="0"/>
                <a:cs typeface="Tahoma" panose="020B0604030504040204" pitchFamily="34" charset="0"/>
              </a:rPr>
              <a:t>Pressure-sensitive mats</a:t>
            </a:r>
          </a:p>
          <a:p>
            <a:pPr marL="346075" indent="-346075">
              <a:spcBef>
                <a:spcPts val="0"/>
              </a:spcBef>
              <a:spcAft>
                <a:spcPts val="0"/>
              </a:spcAft>
              <a:defRPr/>
            </a:pPr>
            <a:r>
              <a:rPr lang="en-US" b="1" dirty="0">
                <a:latin typeface="Tahoma" panose="020B0604030504040204" pitchFamily="34" charset="0"/>
                <a:ea typeface="Tahoma" panose="020B0604030504040204" pitchFamily="34" charset="0"/>
                <a:cs typeface="Tahoma" panose="020B0604030504040204" pitchFamily="34" charset="0"/>
              </a:rPr>
              <a:t>Other controls</a:t>
            </a:r>
          </a:p>
          <a:p>
            <a:pPr marL="692150" indent="-346075">
              <a:spcBef>
                <a:spcPts val="0"/>
              </a:spcBef>
              <a:spcAft>
                <a:spcPts val="0"/>
              </a:spcAft>
              <a:buFont typeface="Tahoma" panose="020B0604030504040204" pitchFamily="34" charset="0"/>
              <a:buChar char="‒"/>
              <a:defRPr/>
            </a:pPr>
            <a:r>
              <a:rPr lang="en-US" dirty="0">
                <a:latin typeface="Tahoma" panose="020B0604030504040204" pitchFamily="34" charset="0"/>
                <a:ea typeface="Tahoma" panose="020B0604030504040204" pitchFamily="34" charset="0"/>
                <a:cs typeface="Tahoma" panose="020B0604030504040204" pitchFamily="34" charset="0"/>
              </a:rPr>
              <a:t>Emergency stops</a:t>
            </a:r>
          </a:p>
          <a:p>
            <a:pPr marL="692150" indent="-346075">
              <a:spcBef>
                <a:spcPts val="0"/>
              </a:spcBef>
              <a:spcAft>
                <a:spcPts val="0"/>
              </a:spcAft>
              <a:buFont typeface="Tahoma" panose="020B0604030504040204" pitchFamily="34" charset="0"/>
              <a:buChar char="‒"/>
              <a:defRPr/>
            </a:pPr>
            <a:r>
              <a:rPr lang="en-US" dirty="0">
                <a:latin typeface="Tahoma" panose="020B0604030504040204" pitchFamily="34" charset="0"/>
                <a:ea typeface="Tahoma" panose="020B0604030504040204" pitchFamily="34" charset="0"/>
                <a:cs typeface="Tahoma" panose="020B0604030504040204" pitchFamily="34" charset="0"/>
              </a:rPr>
              <a:t>Guardrails</a:t>
            </a:r>
          </a:p>
          <a:p>
            <a:pPr marL="692150" indent="-346075">
              <a:spcBef>
                <a:spcPts val="0"/>
              </a:spcBef>
              <a:spcAft>
                <a:spcPts val="0"/>
              </a:spcAft>
              <a:buFont typeface="Tahoma" panose="020B0604030504040204" pitchFamily="34" charset="0"/>
              <a:buChar char="‒"/>
              <a:defRPr/>
            </a:pPr>
            <a:r>
              <a:rPr lang="en-US" dirty="0">
                <a:latin typeface="Tahoma" panose="020B0604030504040204" pitchFamily="34" charset="0"/>
                <a:ea typeface="Tahoma" panose="020B0604030504040204" pitchFamily="34" charset="0"/>
                <a:cs typeface="Tahoma" panose="020B0604030504040204" pitchFamily="34" charset="0"/>
              </a:rPr>
              <a:t>Signs</a:t>
            </a:r>
          </a:p>
          <a:p>
            <a:pPr marL="692150" indent="-346075">
              <a:lnSpc>
                <a:spcPct val="90000"/>
              </a:lnSpc>
              <a:spcBef>
                <a:spcPts val="0"/>
              </a:spcBef>
              <a:spcAft>
                <a:spcPts val="0"/>
              </a:spcAft>
              <a:buFont typeface="Tahoma" panose="020B0604030504040204" pitchFamily="34" charset="0"/>
              <a:buChar char="‒"/>
              <a:defRPr/>
            </a:pPr>
            <a:endParaRPr lang="en-US" dirty="0">
              <a:latin typeface="Tahoma" panose="020B0604030504040204" pitchFamily="34" charset="0"/>
              <a:ea typeface="Tahoma" panose="020B0604030504040204" pitchFamily="34" charset="0"/>
              <a:cs typeface="Tahoma" panose="020B0604030504040204" pitchFamily="34" charset="0"/>
            </a:endParaRPr>
          </a:p>
        </p:txBody>
      </p:sp>
      <p:pic>
        <p:nvPicPr>
          <p:cNvPr id="5" name="Picture 4" descr="MVC-005S"/>
          <p:cNvPicPr>
            <a:picLocks noChangeAspect="1" noChangeArrowheads="1"/>
          </p:cNvPicPr>
          <p:nvPr/>
        </p:nvPicPr>
        <p:blipFill>
          <a:blip r:embed="rId3"/>
          <a:stretch>
            <a:fillRect/>
          </a:stretch>
        </p:blipFill>
        <p:spPr bwMode="auto">
          <a:xfrm>
            <a:off x="5683250" y="1381125"/>
            <a:ext cx="3781425" cy="33051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pic>
      <p:sp>
        <p:nvSpPr>
          <p:cNvPr id="2" name="Title 1"/>
          <p:cNvSpPr>
            <a:spLocks noGrp="1"/>
          </p:cNvSpPr>
          <p:nvPr>
            <p:ph type="title"/>
          </p:nvPr>
        </p:nvSpPr>
        <p:spPr/>
        <p:txBody>
          <a:bodyPr/>
          <a:lstStyle/>
          <a:p>
            <a:r>
              <a:rPr lang="en-US" dirty="0" smtClean="0">
                <a:solidFill>
                  <a:srgbClr val="4A74A8"/>
                </a:solidFill>
                <a:latin typeface="Tahoma" panose="020B0604030504040204" pitchFamily="34" charset="0"/>
                <a:ea typeface="Tahoma" panose="020B0604030504040204" pitchFamily="34" charset="0"/>
                <a:cs typeface="Tahoma" panose="020B0604030504040204" pitchFamily="34" charset="0"/>
              </a:rPr>
              <a:t>Types of Machine Guarding</a:t>
            </a:r>
            <a:endParaRPr lang="en-US" dirty="0">
              <a:solidFill>
                <a:srgbClr val="4A74A8"/>
              </a:solidFill>
              <a:latin typeface="Tahoma" panose="020B0604030504040204" pitchFamily="34" charset="0"/>
              <a:ea typeface="Tahoma" panose="020B0604030504040204" pitchFamily="34" charset="0"/>
              <a:cs typeface="Tahoma" panose="020B0604030504040204" pitchFamily="34" charset="0"/>
            </a:endParaRPr>
          </a:p>
        </p:txBody>
      </p:sp>
      <p:sp>
        <p:nvSpPr>
          <p:cNvPr id="7" name="Rectangle 6"/>
          <p:cNvSpPr/>
          <p:nvPr/>
        </p:nvSpPr>
        <p:spPr>
          <a:xfrm>
            <a:off x="315119" y="176844"/>
            <a:ext cx="4501356" cy="400110"/>
          </a:xfrm>
          <a:prstGeom prst="rect">
            <a:avLst/>
          </a:prstGeom>
        </p:spPr>
        <p:txBody>
          <a:bodyPr wrap="square">
            <a:spAutoFit/>
          </a:bodyPr>
          <a:lstStyle/>
          <a:p>
            <a:r>
              <a:rPr lang="en-US" altLang="en-US" sz="1000" b="1" kern="0" dirty="0" smtClean="0">
                <a:solidFill>
                  <a:schemeClr val="bg1"/>
                </a:solidFill>
                <a:latin typeface="Tahoma" panose="020B0604030504040204" pitchFamily="34" charset="0"/>
                <a:ea typeface="Tahoma" panose="020B0604030504040204" pitchFamily="34" charset="0"/>
                <a:cs typeface="Tahoma" panose="020B0604030504040204" pitchFamily="34" charset="0"/>
              </a:rPr>
              <a:t>2 </a:t>
            </a:r>
            <a:r>
              <a:rPr lang="en-US" altLang="en-US" sz="1000" kern="0" dirty="0" smtClean="0">
                <a:solidFill>
                  <a:srgbClr val="FA834E"/>
                </a:solidFill>
                <a:latin typeface="Tahoma" panose="020B0604030504040204" pitchFamily="34" charset="0"/>
                <a:ea typeface="Tahoma" panose="020B0604030504040204" pitchFamily="34" charset="0"/>
                <a:cs typeface="Tahoma" panose="020B0604030504040204" pitchFamily="34" charset="0"/>
              </a:rPr>
              <a:t>  </a:t>
            </a:r>
            <a:r>
              <a:rPr lang="en-US" altLang="en-US" sz="1000" b="0" kern="0" dirty="0">
                <a:solidFill>
                  <a:srgbClr val="FA834E"/>
                </a:solidFill>
                <a:latin typeface="Tahoma" panose="020B0604030504040204" pitchFamily="34" charset="0"/>
                <a:ea typeface="Tahoma" panose="020B0604030504040204" pitchFamily="34" charset="0"/>
                <a:cs typeface="Tahoma" panose="020B0604030504040204" pitchFamily="34" charset="0"/>
              </a:rPr>
              <a:t>Basics of Safeguarding </a:t>
            </a:r>
          </a:p>
          <a:p>
            <a:endParaRPr lang="en-US" altLang="en-US" sz="1000" b="0" kern="0" dirty="0">
              <a:solidFill>
                <a:srgbClr val="FA834E"/>
              </a:solidFill>
              <a:latin typeface="Tahoma" panose="020B0604030504040204" pitchFamily="34" charset="0"/>
              <a:ea typeface="Tahoma" panose="020B0604030504040204" pitchFamily="34" charset="0"/>
              <a:cs typeface="Tahoma" panose="020B0604030504040204" pitchFamily="34" charset="0"/>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06675" y="457200"/>
            <a:ext cx="6781800" cy="865930"/>
          </a:xfrm>
        </p:spPr>
        <p:txBody>
          <a:bodyPr/>
          <a:lstStyle/>
          <a:p>
            <a:r>
              <a:rPr lang="en-US" dirty="0" smtClean="0">
                <a:latin typeface="Tahoma" panose="020B0604030504040204" pitchFamily="34" charset="0"/>
                <a:ea typeface="Tahoma" panose="020B0604030504040204" pitchFamily="34" charset="0"/>
                <a:cs typeface="Tahoma" panose="020B0604030504040204" pitchFamily="34" charset="0"/>
              </a:rPr>
              <a:t>Guards</a:t>
            </a: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3" name="Content Placeholder 2"/>
          <p:cNvSpPr>
            <a:spLocks noGrp="1"/>
          </p:cNvSpPr>
          <p:nvPr>
            <p:ph idx="1"/>
          </p:nvPr>
        </p:nvSpPr>
        <p:spPr>
          <a:xfrm>
            <a:off x="2606673" y="1371600"/>
            <a:ext cx="6781801" cy="4224232"/>
          </a:xfrm>
        </p:spPr>
        <p:txBody>
          <a:bodyPr/>
          <a:lstStyle/>
          <a:p>
            <a:pPr marL="0" lvl="1" indent="0">
              <a:buNone/>
            </a:pPr>
            <a:r>
              <a:rPr lang="en-US" altLang="en-US" b="1" dirty="0">
                <a:solidFill>
                  <a:srgbClr val="E65F25"/>
                </a:solidFill>
                <a:latin typeface="Tahoma" panose="020B0604030504040204" pitchFamily="34" charset="0"/>
                <a:ea typeface="Tahoma" panose="020B0604030504040204" pitchFamily="34" charset="0"/>
                <a:cs typeface="Tahoma" panose="020B0604030504040204" pitchFamily="34" charset="0"/>
              </a:rPr>
              <a:t>What you need to know</a:t>
            </a:r>
            <a:r>
              <a:rPr lang="en-US" altLang="en-US" b="1" dirty="0" smtClean="0">
                <a:solidFill>
                  <a:srgbClr val="E65F25"/>
                </a:solidFill>
                <a:latin typeface="Tahoma" panose="020B0604030504040204" pitchFamily="34" charset="0"/>
                <a:ea typeface="Tahoma" panose="020B0604030504040204" pitchFamily="34" charset="0"/>
                <a:cs typeface="Tahoma" panose="020B0604030504040204" pitchFamily="34" charset="0"/>
              </a:rPr>
              <a:t>:</a:t>
            </a:r>
          </a:p>
          <a:p>
            <a:pPr marL="338138" lvl="1" indent="-338138">
              <a:buFont typeface="Arial" panose="020B0604020202020204" pitchFamily="34" charset="0"/>
              <a:buChar char="•"/>
            </a:pPr>
            <a:r>
              <a:rPr lang="en-US" altLang="en-US" dirty="0" smtClean="0">
                <a:latin typeface="Tahoma" panose="020B0604030504040204" pitchFamily="34" charset="0"/>
                <a:ea typeface="Tahoma" panose="020B0604030504040204" pitchFamily="34" charset="0"/>
                <a:cs typeface="Tahoma" panose="020B0604030504040204" pitchFamily="34" charset="0"/>
              </a:rPr>
              <a:t>General design requirements of a machine guard</a:t>
            </a:r>
          </a:p>
          <a:p>
            <a:pPr marL="338138" lvl="1" indent="-338138">
              <a:spcAft>
                <a:spcPts val="300"/>
              </a:spcAft>
              <a:buFont typeface="Arial" panose="020B0604020202020204" pitchFamily="34" charset="0"/>
              <a:buChar char="•"/>
            </a:pPr>
            <a:r>
              <a:rPr lang="en-US" altLang="en-US" dirty="0" smtClean="0">
                <a:latin typeface="Tahoma" panose="020B0604030504040204" pitchFamily="34" charset="0"/>
                <a:ea typeface="Tahoma" panose="020B0604030504040204" pitchFamily="34" charset="0"/>
                <a:cs typeface="Tahoma" panose="020B0604030504040204" pitchFamily="34" charset="0"/>
              </a:rPr>
              <a:t>Common machine guard configurations</a:t>
            </a:r>
          </a:p>
        </p:txBody>
      </p:sp>
      <p:sp>
        <p:nvSpPr>
          <p:cNvPr id="5" name="TextBox 4"/>
          <p:cNvSpPr txBox="1"/>
          <p:nvPr/>
        </p:nvSpPr>
        <p:spPr>
          <a:xfrm>
            <a:off x="178207" y="-76200"/>
            <a:ext cx="2133600" cy="4401205"/>
          </a:xfrm>
          <a:prstGeom prst="rect">
            <a:avLst/>
          </a:prstGeom>
          <a:noFill/>
        </p:spPr>
        <p:txBody>
          <a:bodyPr wrap="square" rtlCol="0">
            <a:spAutoFit/>
          </a:bodyPr>
          <a:lstStyle/>
          <a:p>
            <a:r>
              <a:rPr lang="en-US" sz="28000" b="1" dirty="0" smtClean="0">
                <a:solidFill>
                  <a:srgbClr val="FA834E"/>
                </a:solidFill>
              </a:rPr>
              <a:t>3</a:t>
            </a:r>
            <a:endParaRPr lang="en-US" sz="28000" b="1" dirty="0">
              <a:solidFill>
                <a:srgbClr val="FA834E"/>
              </a:solidFill>
            </a:endParaRPr>
          </a:p>
        </p:txBody>
      </p:sp>
      <p:cxnSp>
        <p:nvCxnSpPr>
          <p:cNvPr id="7" name="Straight Connector 6"/>
          <p:cNvCxnSpPr/>
          <p:nvPr/>
        </p:nvCxnSpPr>
        <p:spPr>
          <a:xfrm>
            <a:off x="2527021" y="533400"/>
            <a:ext cx="0" cy="5029200"/>
          </a:xfrm>
          <a:prstGeom prst="line">
            <a:avLst/>
          </a:prstGeom>
          <a:ln w="19050">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339434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latin typeface="Tahoma" panose="020B0604030504040204" pitchFamily="34" charset="0"/>
                <a:ea typeface="Tahoma" panose="020B0604030504040204" pitchFamily="34" charset="0"/>
                <a:cs typeface="Tahoma" panose="020B0604030504040204" pitchFamily="34" charset="0"/>
              </a:rPr>
              <a:t>Power Transmission Apparatus</a:t>
            </a: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7" name="Rectangle 6"/>
          <p:cNvSpPr/>
          <p:nvPr/>
        </p:nvSpPr>
        <p:spPr>
          <a:xfrm>
            <a:off x="315119" y="176844"/>
            <a:ext cx="4501356" cy="246221"/>
          </a:xfrm>
          <a:prstGeom prst="rect">
            <a:avLst/>
          </a:prstGeom>
        </p:spPr>
        <p:txBody>
          <a:bodyPr wrap="square">
            <a:spAutoFit/>
          </a:bodyPr>
          <a:lstStyle/>
          <a:p>
            <a:r>
              <a:rPr lang="en-US" altLang="en-US" sz="1000" b="1" kern="0" smtClean="0">
                <a:solidFill>
                  <a:schemeClr val="bg1"/>
                </a:solidFill>
                <a:latin typeface="Tahoma" panose="020B0604030504040204" pitchFamily="34" charset="0"/>
                <a:ea typeface="Tahoma" panose="020B0604030504040204" pitchFamily="34" charset="0"/>
                <a:cs typeface="Tahoma" panose="020B0604030504040204" pitchFamily="34" charset="0"/>
              </a:rPr>
              <a:t>3  </a:t>
            </a:r>
            <a:r>
              <a:rPr lang="en-US" altLang="en-US" sz="1000" kern="0" smtClean="0">
                <a:solidFill>
                  <a:srgbClr val="FA834E"/>
                </a:solidFill>
                <a:latin typeface="Tahoma" panose="020B0604030504040204" pitchFamily="34" charset="0"/>
                <a:ea typeface="Tahoma" panose="020B0604030504040204" pitchFamily="34" charset="0"/>
                <a:cs typeface="Tahoma" panose="020B0604030504040204" pitchFamily="34" charset="0"/>
              </a:rPr>
              <a:t>  </a:t>
            </a:r>
            <a:r>
              <a:rPr lang="en-US" altLang="en-US" sz="1000" b="0" kern="0" smtClean="0">
                <a:solidFill>
                  <a:srgbClr val="FA834E"/>
                </a:solidFill>
                <a:latin typeface="Tahoma" panose="020B0604030504040204" pitchFamily="34" charset="0"/>
                <a:ea typeface="Tahoma" panose="020B0604030504040204" pitchFamily="34" charset="0"/>
                <a:cs typeface="Tahoma" panose="020B0604030504040204" pitchFamily="34" charset="0"/>
              </a:rPr>
              <a:t>Guards - Video</a:t>
            </a:r>
            <a:endParaRPr lang="en-US" altLang="en-US" sz="1000" b="0" kern="0" dirty="0">
              <a:solidFill>
                <a:srgbClr val="FA834E"/>
              </a:solidFill>
              <a:latin typeface="Tahoma" panose="020B0604030504040204" pitchFamily="34" charset="0"/>
              <a:ea typeface="Tahoma" panose="020B0604030504040204" pitchFamily="34" charset="0"/>
              <a:cs typeface="Tahoma" panose="020B0604030504040204" pitchFamily="34" charset="0"/>
            </a:endParaRPr>
          </a:p>
        </p:txBody>
      </p:sp>
      <p:pic>
        <p:nvPicPr>
          <p:cNvPr id="2" name="Safeguarding-conveyor_compressed">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081881" y="1302686"/>
            <a:ext cx="7275033" cy="4092575"/>
          </a:xfrm>
          <a:prstGeom prst="rect">
            <a:avLst/>
          </a:prstGeom>
        </p:spPr>
      </p:pic>
    </p:spTree>
    <p:extLst>
      <p:ext uri="{BB962C8B-B14F-4D97-AF65-F5344CB8AC3E}">
        <p14:creationId xmlns:p14="http://schemas.microsoft.com/office/powerpoint/2010/main" val="32008732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4A74A8"/>
                </a:solidFill>
                <a:latin typeface="Tahoma" panose="020B0604030504040204" pitchFamily="34" charset="0"/>
                <a:ea typeface="Tahoma" panose="020B0604030504040204" pitchFamily="34" charset="0"/>
                <a:cs typeface="Tahoma" panose="020B0604030504040204" pitchFamily="34" charset="0"/>
              </a:rPr>
              <a:t>Definition</a:t>
            </a:r>
            <a:endParaRPr lang="en-US" dirty="0">
              <a:solidFill>
                <a:srgbClr val="4A74A8"/>
              </a:solidFill>
              <a:latin typeface="Tahoma" panose="020B0604030504040204" pitchFamily="34" charset="0"/>
              <a:ea typeface="Tahoma" panose="020B0604030504040204" pitchFamily="34" charset="0"/>
              <a:cs typeface="Tahoma" panose="020B0604030504040204" pitchFamily="34" charset="0"/>
            </a:endParaRPr>
          </a:p>
        </p:txBody>
      </p:sp>
      <p:sp>
        <p:nvSpPr>
          <p:cNvPr id="19459" name="Rectangle 5"/>
          <p:cNvSpPr>
            <a:spLocks noGrp="1" noChangeArrowheads="1"/>
          </p:cNvSpPr>
          <p:nvPr>
            <p:ph idx="1"/>
          </p:nvPr>
        </p:nvSpPr>
        <p:spPr>
          <a:prstGeom prst="rect">
            <a:avLst/>
          </a:prstGeom>
        </p:spPr>
        <p:txBody>
          <a:bodyPr/>
          <a:lstStyle/>
          <a:p>
            <a:pPr marL="346075" indent="-346075">
              <a:spcBef>
                <a:spcPts val="0"/>
              </a:spcBef>
              <a:spcAft>
                <a:spcPts val="1400"/>
              </a:spcAft>
              <a:defRPr/>
            </a:pPr>
            <a:r>
              <a:rPr lang="en-US" dirty="0" smtClean="0">
                <a:latin typeface="Tahoma" panose="020B0604030504040204" pitchFamily="34" charset="0"/>
                <a:ea typeface="Tahoma" panose="020B0604030504040204" pitchFamily="34" charset="0"/>
                <a:cs typeface="Tahoma" panose="020B0604030504040204" pitchFamily="34" charset="0"/>
              </a:rPr>
              <a:t>Guards </a:t>
            </a:r>
            <a:r>
              <a:rPr lang="en-US" dirty="0">
                <a:latin typeface="Tahoma" panose="020B0604030504040204" pitchFamily="34" charset="0"/>
                <a:ea typeface="Tahoma" panose="020B0604030504040204" pitchFamily="34" charset="0"/>
                <a:cs typeface="Tahoma" panose="020B0604030504040204" pitchFamily="34" charset="0"/>
              </a:rPr>
              <a:t>are barriers that prevent entry into the machine.</a:t>
            </a:r>
          </a:p>
          <a:p>
            <a:pPr marL="346075" indent="-346075">
              <a:spcBef>
                <a:spcPts val="0"/>
              </a:spcBef>
              <a:spcAft>
                <a:spcPts val="1200"/>
              </a:spcAft>
              <a:defRPr/>
            </a:pPr>
            <a:r>
              <a:rPr lang="en-US" dirty="0">
                <a:latin typeface="Tahoma" panose="020B0604030504040204" pitchFamily="34" charset="0"/>
                <a:ea typeface="Tahoma" panose="020B0604030504040204" pitchFamily="34" charset="0"/>
                <a:cs typeface="Tahoma" panose="020B0604030504040204" pitchFamily="34" charset="0"/>
              </a:rPr>
              <a:t>Fixed guards are preferred. </a:t>
            </a:r>
          </a:p>
          <a:p>
            <a:pPr marL="248461" indent="-248461" eaLnBrk="1" hangingPunct="1">
              <a:lnSpc>
                <a:spcPct val="90000"/>
              </a:lnSpc>
              <a:spcBef>
                <a:spcPct val="0"/>
              </a:spcBef>
              <a:buNone/>
              <a:defRPr/>
            </a:pP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54277" name="TextBox 1"/>
          <p:cNvSpPr txBox="1">
            <a:spLocks noChangeArrowheads="1"/>
          </p:cNvSpPr>
          <p:nvPr/>
        </p:nvSpPr>
        <p:spPr bwMode="auto">
          <a:xfrm>
            <a:off x="6187281" y="4335243"/>
            <a:ext cx="3102923"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r>
              <a:rPr lang="en-US" altLang="en-US" sz="1300" b="0" i="1" dirty="0">
                <a:solidFill>
                  <a:srgbClr val="404040"/>
                </a:solidFill>
                <a:latin typeface="Open Sans" panose="020B0606030504020204" pitchFamily="34" charset="0"/>
                <a:ea typeface="Open Sans" panose="020B0606030504020204" pitchFamily="34" charset="0"/>
                <a:cs typeface="Open Sans" panose="020B0606030504020204" pitchFamily="34" charset="0"/>
              </a:rPr>
              <a:t>Guards must be installed based on health and safety standards and manufacture requirements.</a:t>
            </a: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8656" t="-1" r="36813" b="453"/>
          <a:stretch/>
        </p:blipFill>
        <p:spPr>
          <a:xfrm>
            <a:off x="4977606" y="28575"/>
            <a:ext cx="4800600" cy="5838825"/>
          </a:xfrm>
          <a:prstGeom prst="rect">
            <a:avLst/>
          </a:prstGeom>
        </p:spPr>
      </p:pic>
      <p:sp>
        <p:nvSpPr>
          <p:cNvPr id="7" name="Rectangle 6"/>
          <p:cNvSpPr/>
          <p:nvPr/>
        </p:nvSpPr>
        <p:spPr>
          <a:xfrm>
            <a:off x="315119" y="176844"/>
            <a:ext cx="4501356" cy="246221"/>
          </a:xfrm>
          <a:prstGeom prst="rect">
            <a:avLst/>
          </a:prstGeom>
        </p:spPr>
        <p:txBody>
          <a:bodyPr wrap="square">
            <a:spAutoFit/>
          </a:bodyPr>
          <a:lstStyle/>
          <a:p>
            <a:r>
              <a:rPr lang="en-US" altLang="en-US" sz="1000" b="1" kern="0" dirty="0" smtClean="0">
                <a:solidFill>
                  <a:schemeClr val="bg1"/>
                </a:solidFill>
                <a:latin typeface="Tahoma" panose="020B0604030504040204" pitchFamily="34" charset="0"/>
                <a:ea typeface="Tahoma" panose="020B0604030504040204" pitchFamily="34" charset="0"/>
                <a:cs typeface="Tahoma" panose="020B0604030504040204" pitchFamily="34" charset="0"/>
              </a:rPr>
              <a:t>3  </a:t>
            </a:r>
            <a:r>
              <a:rPr lang="en-US" altLang="en-US" sz="1000" kern="0" dirty="0" smtClean="0">
                <a:solidFill>
                  <a:srgbClr val="FA834E"/>
                </a:solidFill>
                <a:latin typeface="Tahoma" panose="020B0604030504040204" pitchFamily="34" charset="0"/>
                <a:ea typeface="Tahoma" panose="020B0604030504040204" pitchFamily="34" charset="0"/>
                <a:cs typeface="Tahoma" panose="020B0604030504040204" pitchFamily="34" charset="0"/>
              </a:rPr>
              <a:t>  </a:t>
            </a:r>
            <a:r>
              <a:rPr lang="en-US" altLang="en-US" sz="1000" b="0" kern="0" dirty="0" smtClean="0">
                <a:solidFill>
                  <a:srgbClr val="FA834E"/>
                </a:solidFill>
                <a:latin typeface="Tahoma" panose="020B0604030504040204" pitchFamily="34" charset="0"/>
                <a:ea typeface="Tahoma" panose="020B0604030504040204" pitchFamily="34" charset="0"/>
                <a:cs typeface="Tahoma" panose="020B0604030504040204" pitchFamily="34" charset="0"/>
              </a:rPr>
              <a:t>Guards</a:t>
            </a:r>
            <a:endParaRPr lang="en-US" altLang="en-US" sz="1000" b="0" kern="0" dirty="0">
              <a:solidFill>
                <a:srgbClr val="FA834E"/>
              </a:solidFill>
              <a:latin typeface="Tahoma" panose="020B0604030504040204" pitchFamily="34" charset="0"/>
              <a:ea typeface="Tahoma" panose="020B0604030504040204" pitchFamily="34" charset="0"/>
              <a:cs typeface="Tahoma" panose="020B0604030504040204" pitchFamily="34" charset="0"/>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4A74A8"/>
                </a:solidFill>
                <a:latin typeface="Tahoma" panose="020B0604030504040204" pitchFamily="34" charset="0"/>
                <a:ea typeface="Tahoma" panose="020B0604030504040204" pitchFamily="34" charset="0"/>
                <a:cs typeface="Tahoma" panose="020B0604030504040204" pitchFamily="34" charset="0"/>
              </a:rPr>
              <a:t>Design Requirements</a:t>
            </a:r>
            <a:endParaRPr lang="en-US" dirty="0">
              <a:solidFill>
                <a:srgbClr val="4A74A8"/>
              </a:solidFill>
              <a:latin typeface="Tahoma" panose="020B0604030504040204" pitchFamily="34" charset="0"/>
              <a:ea typeface="Tahoma" panose="020B0604030504040204" pitchFamily="34" charset="0"/>
              <a:cs typeface="Tahoma" panose="020B0604030504040204" pitchFamily="34" charset="0"/>
            </a:endParaRPr>
          </a:p>
        </p:txBody>
      </p:sp>
      <p:sp>
        <p:nvSpPr>
          <p:cNvPr id="23555" name="Rectangle 5"/>
          <p:cNvSpPr>
            <a:spLocks noGrp="1" noChangeArrowheads="1"/>
          </p:cNvSpPr>
          <p:nvPr>
            <p:ph idx="1"/>
          </p:nvPr>
        </p:nvSpPr>
        <p:spPr>
          <a:xfrm>
            <a:off x="320675" y="1371600"/>
            <a:ext cx="4495800" cy="2971800"/>
          </a:xfrm>
          <a:prstGeom prst="rect">
            <a:avLst/>
          </a:prstGeom>
        </p:spPr>
        <p:txBody>
          <a:bodyPr/>
          <a:lstStyle/>
          <a:p>
            <a:pPr marL="346075" lvl="1" indent="-346075" eaLnBrk="1" hangingPunct="1">
              <a:lnSpc>
                <a:spcPct val="90000"/>
              </a:lnSpc>
              <a:spcBef>
                <a:spcPts val="0"/>
              </a:spcBef>
              <a:spcAft>
                <a:spcPts val="1600"/>
              </a:spcAft>
              <a:buFont typeface="Tahoma" panose="020B0604030504040204" pitchFamily="34" charset="0"/>
              <a:buChar char="•"/>
              <a:defRPr/>
            </a:pPr>
            <a:r>
              <a:rPr lang="en-US" dirty="0" smtClean="0">
                <a:latin typeface="Tahoma" panose="020B0604030504040204" pitchFamily="34" charset="0"/>
                <a:ea typeface="Tahoma" panose="020B0604030504040204" pitchFamily="34" charset="0"/>
                <a:cs typeface="Tahoma" panose="020B0604030504040204" pitchFamily="34" charset="0"/>
              </a:rPr>
              <a:t>Take </a:t>
            </a:r>
            <a:r>
              <a:rPr lang="en-US" dirty="0">
                <a:latin typeface="Tahoma" panose="020B0604030504040204" pitchFamily="34" charset="0"/>
                <a:ea typeface="Tahoma" panose="020B0604030504040204" pitchFamily="34" charset="0"/>
                <a:cs typeface="Tahoma" panose="020B0604030504040204" pitchFamily="34" charset="0"/>
              </a:rPr>
              <a:t>hazards and limitations into account.</a:t>
            </a:r>
          </a:p>
          <a:p>
            <a:pPr marL="346075" lvl="1" indent="-346075" eaLnBrk="1" hangingPunct="1">
              <a:lnSpc>
                <a:spcPct val="90000"/>
              </a:lnSpc>
              <a:spcBef>
                <a:spcPts val="0"/>
              </a:spcBef>
              <a:spcAft>
                <a:spcPts val="1600"/>
              </a:spcAft>
              <a:buFont typeface="Tahoma" panose="020B0604030504040204" pitchFamily="34" charset="0"/>
              <a:buChar char="•"/>
              <a:defRPr/>
            </a:pPr>
            <a:r>
              <a:rPr lang="en-US" dirty="0">
                <a:latin typeface="Tahoma" panose="020B0604030504040204" pitchFamily="34" charset="0"/>
                <a:ea typeface="Tahoma" panose="020B0604030504040204" pitchFamily="34" charset="0"/>
                <a:cs typeface="Tahoma" panose="020B0604030504040204" pitchFamily="34" charset="0"/>
              </a:rPr>
              <a:t>Minimize exposures.</a:t>
            </a:r>
          </a:p>
          <a:p>
            <a:pPr marL="346075" lvl="1" indent="-346075" eaLnBrk="1" hangingPunct="1">
              <a:lnSpc>
                <a:spcPct val="90000"/>
              </a:lnSpc>
              <a:spcBef>
                <a:spcPts val="0"/>
              </a:spcBef>
              <a:spcAft>
                <a:spcPts val="1600"/>
              </a:spcAft>
              <a:buFont typeface="Tahoma" panose="020B0604030504040204" pitchFamily="34" charset="0"/>
              <a:buChar char="•"/>
              <a:defRPr/>
            </a:pPr>
            <a:r>
              <a:rPr lang="en-US" dirty="0">
                <a:latin typeface="Tahoma" panose="020B0604030504040204" pitchFamily="34" charset="0"/>
                <a:ea typeface="Tahoma" panose="020B0604030504040204" pitchFamily="34" charset="0"/>
                <a:cs typeface="Tahoma" panose="020B0604030504040204" pitchFamily="34" charset="0"/>
              </a:rPr>
              <a:t>Maximize control.</a:t>
            </a:r>
          </a:p>
          <a:p>
            <a:pPr marL="346075" lvl="1" indent="-346075" eaLnBrk="1" hangingPunct="1">
              <a:lnSpc>
                <a:spcPct val="90000"/>
              </a:lnSpc>
              <a:spcBef>
                <a:spcPts val="0"/>
              </a:spcBef>
              <a:spcAft>
                <a:spcPts val="1600"/>
              </a:spcAft>
              <a:buFont typeface="Tahoma" panose="020B0604030504040204" pitchFamily="34" charset="0"/>
              <a:buChar char="•"/>
              <a:defRPr/>
            </a:pPr>
            <a:r>
              <a:rPr lang="en-US" dirty="0">
                <a:latin typeface="Tahoma" panose="020B0604030504040204" pitchFamily="34" charset="0"/>
                <a:ea typeface="Tahoma" panose="020B0604030504040204" pitchFamily="34" charset="0"/>
                <a:cs typeface="Tahoma" panose="020B0604030504040204" pitchFamily="34" charset="0"/>
              </a:rPr>
              <a:t>Fasten guards so that they require a tool for removal.</a:t>
            </a:r>
          </a:p>
          <a:p>
            <a:pPr marL="346075" lvl="1" indent="-346075">
              <a:spcBef>
                <a:spcPts val="0"/>
              </a:spcBef>
              <a:spcAft>
                <a:spcPts val="600"/>
              </a:spcAft>
              <a:buFont typeface="Tahoma" panose="020B0604030504040204" pitchFamily="34" charset="0"/>
              <a:buChar char="•"/>
              <a:defRPr/>
            </a:pPr>
            <a:r>
              <a:rPr lang="en-US" dirty="0">
                <a:latin typeface="Tahoma" panose="020B0604030504040204" pitchFamily="34" charset="0"/>
                <a:ea typeface="Tahoma" panose="020B0604030504040204" pitchFamily="34" charset="0"/>
                <a:cs typeface="Tahoma" panose="020B0604030504040204" pitchFamily="34" charset="0"/>
              </a:rPr>
              <a:t>Address potential issues that impact guard effectiveness.</a:t>
            </a:r>
          </a:p>
        </p:txBody>
      </p:sp>
      <p:sp>
        <p:nvSpPr>
          <p:cNvPr id="56325" name="Text Box 7"/>
          <p:cNvSpPr txBox="1">
            <a:spLocks noChangeArrowheads="1"/>
          </p:cNvSpPr>
          <p:nvPr/>
        </p:nvSpPr>
        <p:spPr bwMode="auto">
          <a:xfrm>
            <a:off x="1635626" y="4957718"/>
            <a:ext cx="3167856"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50000"/>
              </a:spcBef>
            </a:pPr>
            <a:r>
              <a:rPr lang="en-US" altLang="en-US" sz="1300" dirty="0">
                <a:solidFill>
                  <a:srgbClr val="3D3D3D"/>
                </a:solidFill>
                <a:latin typeface="Tahoma" panose="020B0604030504040204" pitchFamily="34" charset="0"/>
                <a:ea typeface="Tahoma" panose="020B0604030504040204" pitchFamily="34" charset="0"/>
                <a:cs typeface="Tahoma" panose="020B0604030504040204" pitchFamily="34" charset="0"/>
              </a:rPr>
              <a:t>The shower of sparks on this cutting operation must be taken into consideration when selecting guard construction material.</a:t>
            </a: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23171" r="21585"/>
          <a:stretch/>
        </p:blipFill>
        <p:spPr>
          <a:xfrm>
            <a:off x="4943948" y="27296"/>
            <a:ext cx="4839815" cy="5850158"/>
          </a:xfrm>
          <a:prstGeom prst="rect">
            <a:avLst/>
          </a:prstGeom>
        </p:spPr>
      </p:pic>
      <p:sp>
        <p:nvSpPr>
          <p:cNvPr id="9" name="Rectangle 8"/>
          <p:cNvSpPr/>
          <p:nvPr/>
        </p:nvSpPr>
        <p:spPr>
          <a:xfrm>
            <a:off x="315119" y="176844"/>
            <a:ext cx="4501356" cy="246221"/>
          </a:xfrm>
          <a:prstGeom prst="rect">
            <a:avLst/>
          </a:prstGeom>
        </p:spPr>
        <p:txBody>
          <a:bodyPr wrap="square">
            <a:spAutoFit/>
          </a:bodyPr>
          <a:lstStyle/>
          <a:p>
            <a:r>
              <a:rPr lang="en-US" altLang="en-US" sz="1000" b="1" kern="0" dirty="0" smtClean="0">
                <a:solidFill>
                  <a:schemeClr val="bg1"/>
                </a:solidFill>
                <a:latin typeface="Tahoma" panose="020B0604030504040204" pitchFamily="34" charset="0"/>
                <a:ea typeface="Tahoma" panose="020B0604030504040204" pitchFamily="34" charset="0"/>
                <a:cs typeface="Tahoma" panose="020B0604030504040204" pitchFamily="34" charset="0"/>
              </a:rPr>
              <a:t>3  </a:t>
            </a:r>
            <a:r>
              <a:rPr lang="en-US" altLang="en-US" sz="1000" kern="0" dirty="0" smtClean="0">
                <a:solidFill>
                  <a:srgbClr val="FA834E"/>
                </a:solidFill>
                <a:latin typeface="Tahoma" panose="020B0604030504040204" pitchFamily="34" charset="0"/>
                <a:ea typeface="Tahoma" panose="020B0604030504040204" pitchFamily="34" charset="0"/>
                <a:cs typeface="Tahoma" panose="020B0604030504040204" pitchFamily="34" charset="0"/>
              </a:rPr>
              <a:t>  </a:t>
            </a:r>
            <a:r>
              <a:rPr lang="en-US" altLang="en-US" sz="1000" b="0" kern="0" dirty="0" smtClean="0">
                <a:solidFill>
                  <a:srgbClr val="FA834E"/>
                </a:solidFill>
                <a:latin typeface="Tahoma" panose="020B0604030504040204" pitchFamily="34" charset="0"/>
                <a:ea typeface="Tahoma" panose="020B0604030504040204" pitchFamily="34" charset="0"/>
                <a:cs typeface="Tahoma" panose="020B0604030504040204" pitchFamily="34" charset="0"/>
              </a:rPr>
              <a:t>Guards</a:t>
            </a:r>
            <a:endParaRPr lang="en-US" altLang="en-US" sz="1000" b="0" kern="0" dirty="0">
              <a:solidFill>
                <a:srgbClr val="FA834E"/>
              </a:solidFill>
              <a:latin typeface="Tahoma" panose="020B0604030504040204" pitchFamily="34" charset="0"/>
              <a:ea typeface="Tahoma" panose="020B0604030504040204" pitchFamily="34" charset="0"/>
              <a:cs typeface="Tahoma" panose="020B0604030504040204" pitchFamily="34" charset="0"/>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solidFill>
                  <a:srgbClr val="4A74A8"/>
                </a:solidFill>
                <a:latin typeface="Tahoma" panose="020B0604030504040204" pitchFamily="34" charset="0"/>
                <a:ea typeface="Tahoma" panose="020B0604030504040204" pitchFamily="34" charset="0"/>
                <a:cs typeface="Tahoma" panose="020B0604030504040204" pitchFamily="34" charset="0"/>
              </a:rPr>
              <a:t>Guard </a:t>
            </a:r>
            <a:r>
              <a:rPr lang="en-US" dirty="0" smtClean="0">
                <a:latin typeface="Tahoma" panose="020B0604030504040204" pitchFamily="34" charset="0"/>
                <a:ea typeface="Tahoma" panose="020B0604030504040204" pitchFamily="34" charset="0"/>
                <a:cs typeface="Tahoma" panose="020B0604030504040204" pitchFamily="34" charset="0"/>
              </a:rPr>
              <a:t>Openings</a:t>
            </a: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58371" name="Rectangle 5"/>
          <p:cNvSpPr>
            <a:spLocks noGrp="1" noChangeArrowheads="1"/>
          </p:cNvSpPr>
          <p:nvPr>
            <p:ph idx="1"/>
          </p:nvPr>
        </p:nvSpPr>
        <p:spPr bwMode="auto">
          <a:xfrm>
            <a:off x="320675" y="1414568"/>
            <a:ext cx="4190206" cy="254783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marL="0" lvl="2" indent="0">
              <a:lnSpc>
                <a:spcPct val="80000"/>
              </a:lnSpc>
              <a:spcBef>
                <a:spcPct val="0"/>
              </a:spcBef>
              <a:spcAft>
                <a:spcPts val="1200"/>
              </a:spcAft>
              <a:buNone/>
            </a:pPr>
            <a:r>
              <a:rPr lang="en-US" altLang="en-US" b="1" dirty="0">
                <a:solidFill>
                  <a:srgbClr val="E65F25"/>
                </a:solidFill>
                <a:latin typeface="Tahoma" panose="020B0604030504040204" pitchFamily="34" charset="0"/>
                <a:ea typeface="Tahoma" panose="020B0604030504040204" pitchFamily="34" charset="0"/>
                <a:cs typeface="Tahoma" panose="020B0604030504040204" pitchFamily="34" charset="0"/>
              </a:rPr>
              <a:t>Guards may have openings to allow the following actions:</a:t>
            </a:r>
          </a:p>
          <a:p>
            <a:pPr marL="349250" lvl="2" indent="-349250">
              <a:lnSpc>
                <a:spcPct val="80000"/>
              </a:lnSpc>
              <a:spcBef>
                <a:spcPct val="0"/>
              </a:spcBef>
              <a:spcAft>
                <a:spcPts val="1200"/>
              </a:spcAft>
              <a:buFont typeface="Tahoma" panose="020B0604030504040204" pitchFamily="34" charset="0"/>
              <a:buChar char="•"/>
            </a:pPr>
            <a:r>
              <a:rPr lang="en-US" altLang="en-US" dirty="0" smtClean="0">
                <a:latin typeface="Tahoma" panose="020B0604030504040204" pitchFamily="34" charset="0"/>
                <a:ea typeface="Tahoma" panose="020B0604030504040204" pitchFamily="34" charset="0"/>
                <a:cs typeface="Tahoma" panose="020B0604030504040204" pitchFamily="34" charset="0"/>
              </a:rPr>
              <a:t>Inserting </a:t>
            </a:r>
            <a:r>
              <a:rPr lang="en-US" altLang="en-US" dirty="0">
                <a:latin typeface="Tahoma" panose="020B0604030504040204" pitchFamily="34" charset="0"/>
                <a:ea typeface="Tahoma" panose="020B0604030504040204" pitchFamily="34" charset="0"/>
                <a:cs typeface="Tahoma" panose="020B0604030504040204" pitchFamily="34" charset="0"/>
              </a:rPr>
              <a:t>the product into </a:t>
            </a:r>
            <a:r>
              <a:rPr lang="en-US" altLang="en-US" dirty="0" smtClean="0">
                <a:latin typeface="Tahoma" panose="020B0604030504040204" pitchFamily="34" charset="0"/>
                <a:ea typeface="Tahoma" panose="020B0604030504040204" pitchFamily="34" charset="0"/>
                <a:cs typeface="Tahoma" panose="020B0604030504040204" pitchFamily="34" charset="0"/>
              </a:rPr>
              <a:t>the point </a:t>
            </a:r>
            <a:r>
              <a:rPr lang="en-US" altLang="en-US" dirty="0">
                <a:latin typeface="Tahoma" panose="020B0604030504040204" pitchFamily="34" charset="0"/>
                <a:ea typeface="Tahoma" panose="020B0604030504040204" pitchFamily="34" charset="0"/>
                <a:cs typeface="Tahoma" panose="020B0604030504040204" pitchFamily="34" charset="0"/>
              </a:rPr>
              <a:t>of operation</a:t>
            </a:r>
          </a:p>
          <a:p>
            <a:pPr marL="349250" lvl="2" indent="-349250">
              <a:lnSpc>
                <a:spcPct val="80000"/>
              </a:lnSpc>
              <a:spcBef>
                <a:spcPct val="0"/>
              </a:spcBef>
              <a:spcAft>
                <a:spcPts val="1200"/>
              </a:spcAft>
              <a:buFont typeface="Tahoma" panose="020B0604030504040204" pitchFamily="34" charset="0"/>
              <a:buChar char="•"/>
            </a:pPr>
            <a:r>
              <a:rPr lang="en-US" altLang="en-US" dirty="0">
                <a:latin typeface="Tahoma" panose="020B0604030504040204" pitchFamily="34" charset="0"/>
                <a:ea typeface="Tahoma" panose="020B0604030504040204" pitchFamily="34" charset="0"/>
                <a:cs typeface="Tahoma" panose="020B0604030504040204" pitchFamily="34" charset="0"/>
              </a:rPr>
              <a:t>Accessing the machine for inspection or lubrication</a:t>
            </a:r>
          </a:p>
          <a:p>
            <a:pPr marL="349250" lvl="2" indent="-349250">
              <a:lnSpc>
                <a:spcPct val="80000"/>
              </a:lnSpc>
              <a:spcBef>
                <a:spcPct val="0"/>
              </a:spcBef>
              <a:spcAft>
                <a:spcPts val="1200"/>
              </a:spcAft>
              <a:buFont typeface="Tahoma" panose="020B0604030504040204" pitchFamily="34" charset="0"/>
              <a:buChar char="•"/>
            </a:pPr>
            <a:r>
              <a:rPr lang="en-US" altLang="en-US" dirty="0">
                <a:latin typeface="Tahoma" panose="020B0604030504040204" pitchFamily="34" charset="0"/>
                <a:ea typeface="Tahoma" panose="020B0604030504040204" pitchFamily="34" charset="0"/>
                <a:cs typeface="Tahoma" panose="020B0604030504040204" pitchFamily="34" charset="0"/>
              </a:rPr>
              <a:t>Monitoring machine action</a:t>
            </a:r>
          </a:p>
        </p:txBody>
      </p:sp>
      <p:sp>
        <p:nvSpPr>
          <p:cNvPr id="58372" name="Rectangle 1"/>
          <p:cNvSpPr>
            <a:spLocks noChangeArrowheads="1"/>
          </p:cNvSpPr>
          <p:nvPr/>
        </p:nvSpPr>
        <p:spPr bwMode="auto">
          <a:xfrm>
            <a:off x="1996281" y="4965936"/>
            <a:ext cx="2747962"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b="1">
                <a:solidFill>
                  <a:schemeClr val="tx1"/>
                </a:solidFill>
                <a:latin typeface="Arial" panose="020B0604020202020204" pitchFamily="34" charset="0"/>
                <a:ea typeface="ＭＳ Ｐゴシック" panose="020B0600070205080204" pitchFamily="34" charset="-128"/>
              </a:defRPr>
            </a:lvl1pPr>
            <a:lvl2pPr>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marL="0" lvl="1" algn="r" eaLnBrk="1" hangingPunct="1"/>
            <a:r>
              <a:rPr lang="en-US" altLang="en-US" sz="1300" dirty="0">
                <a:solidFill>
                  <a:srgbClr val="3D3D3D"/>
                </a:solidFill>
                <a:latin typeface="Tahoma" panose="020B0604030504040204" pitchFamily="34" charset="0"/>
                <a:ea typeface="Tahoma" panose="020B0604030504040204" pitchFamily="34" charset="0"/>
                <a:cs typeface="Tahoma" panose="020B0604030504040204" pitchFamily="34" charset="0"/>
              </a:rPr>
              <a:t>The larger the guard opening, the further an employee can reach into it.</a:t>
            </a:r>
          </a:p>
        </p:txBody>
      </p:sp>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5844" t="1" r="32792" b="487"/>
          <a:stretch/>
        </p:blipFill>
        <p:spPr>
          <a:xfrm>
            <a:off x="4977606" y="28575"/>
            <a:ext cx="4800600" cy="5838826"/>
          </a:xfrm>
          <a:prstGeom prst="rect">
            <a:avLst/>
          </a:prstGeom>
        </p:spPr>
      </p:pic>
      <p:sp>
        <p:nvSpPr>
          <p:cNvPr id="9" name="Rectangle 8"/>
          <p:cNvSpPr/>
          <p:nvPr/>
        </p:nvSpPr>
        <p:spPr>
          <a:xfrm>
            <a:off x="315119" y="176844"/>
            <a:ext cx="4501356" cy="246221"/>
          </a:xfrm>
          <a:prstGeom prst="rect">
            <a:avLst/>
          </a:prstGeom>
        </p:spPr>
        <p:txBody>
          <a:bodyPr wrap="square">
            <a:spAutoFit/>
          </a:bodyPr>
          <a:lstStyle/>
          <a:p>
            <a:r>
              <a:rPr lang="en-US" altLang="en-US" sz="1000" b="1" kern="0" dirty="0" smtClean="0">
                <a:solidFill>
                  <a:schemeClr val="bg1"/>
                </a:solidFill>
                <a:latin typeface="Tahoma" panose="020B0604030504040204" pitchFamily="34" charset="0"/>
                <a:ea typeface="Tahoma" panose="020B0604030504040204" pitchFamily="34" charset="0"/>
                <a:cs typeface="Tahoma" panose="020B0604030504040204" pitchFamily="34" charset="0"/>
              </a:rPr>
              <a:t>3  </a:t>
            </a:r>
            <a:r>
              <a:rPr lang="en-US" altLang="en-US" sz="1000" kern="0" dirty="0" smtClean="0">
                <a:solidFill>
                  <a:srgbClr val="FA834E"/>
                </a:solidFill>
                <a:latin typeface="Tahoma" panose="020B0604030504040204" pitchFamily="34" charset="0"/>
                <a:ea typeface="Tahoma" panose="020B0604030504040204" pitchFamily="34" charset="0"/>
                <a:cs typeface="Tahoma" panose="020B0604030504040204" pitchFamily="34" charset="0"/>
              </a:rPr>
              <a:t>  </a:t>
            </a:r>
            <a:r>
              <a:rPr lang="en-US" altLang="en-US" sz="1000" b="0" kern="0" dirty="0" smtClean="0">
                <a:solidFill>
                  <a:srgbClr val="FA834E"/>
                </a:solidFill>
                <a:latin typeface="Tahoma" panose="020B0604030504040204" pitchFamily="34" charset="0"/>
                <a:ea typeface="Tahoma" panose="020B0604030504040204" pitchFamily="34" charset="0"/>
                <a:cs typeface="Tahoma" panose="020B0604030504040204" pitchFamily="34" charset="0"/>
              </a:rPr>
              <a:t>Guards</a:t>
            </a:r>
            <a:endParaRPr lang="en-US" altLang="en-US" sz="1000" b="0" kern="0" dirty="0">
              <a:solidFill>
                <a:srgbClr val="FA834E"/>
              </a:solidFill>
              <a:latin typeface="Tahoma" panose="020B0604030504040204" pitchFamily="34" charset="0"/>
              <a:ea typeface="Tahoma" panose="020B0604030504040204" pitchFamily="34" charset="0"/>
              <a:cs typeface="Tahoma" panose="020B0604030504040204" pitchFamily="34" charset="0"/>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Rectangle 5"/>
          <p:cNvSpPr>
            <a:spLocks noGrp="1" noChangeArrowheads="1"/>
          </p:cNvSpPr>
          <p:nvPr>
            <p:ph idx="1"/>
          </p:nvPr>
        </p:nvSpPr>
        <p:spPr bwMode="auto">
          <a:xfrm>
            <a:off x="320674" y="1371600"/>
            <a:ext cx="5409407" cy="4224232"/>
          </a:xfrm>
          <a:prstGeom prst="rect">
            <a:avLst/>
          </a:prstGeom>
          <a:extLst/>
        </p:spPr>
        <p:txBody>
          <a:bodyPr vert="horz" wrap="square" numCol="1" anchor="t" anchorCtr="0" compatLnSpc="1">
            <a:prstTxWarp prst="textNoShape">
              <a:avLst/>
            </a:prstTxWarp>
          </a:bodyPr>
          <a:lstStyle/>
          <a:p>
            <a:pPr marL="0" indent="0">
              <a:spcBef>
                <a:spcPct val="0"/>
              </a:spcBef>
              <a:spcAft>
                <a:spcPts val="1200"/>
              </a:spcAft>
              <a:buNone/>
              <a:defRPr/>
            </a:pPr>
            <a:r>
              <a:rPr lang="en-US" dirty="0">
                <a:latin typeface="Tahoma" panose="020B0604030504040204" pitchFamily="34" charset="0"/>
                <a:ea typeface="Tahoma" panose="020B0604030504040204" pitchFamily="34" charset="0"/>
                <a:cs typeface="Tahoma" panose="020B0604030504040204" pitchFamily="34" charset="0"/>
              </a:rPr>
              <a:t>Interlocking </a:t>
            </a:r>
            <a:r>
              <a:rPr lang="en-US" dirty="0" smtClean="0">
                <a:latin typeface="Tahoma" panose="020B0604030504040204" pitchFamily="34" charset="0"/>
                <a:ea typeface="Tahoma" panose="020B0604030504040204" pitchFamily="34" charset="0"/>
                <a:cs typeface="Tahoma" panose="020B0604030504040204" pitchFamily="34" charset="0"/>
              </a:rPr>
              <a:t>guards (interlocks) use </a:t>
            </a:r>
            <a:r>
              <a:rPr lang="en-US" dirty="0">
                <a:latin typeface="Tahoma" panose="020B0604030504040204" pitchFamily="34" charset="0"/>
                <a:ea typeface="Tahoma" panose="020B0604030504040204" pitchFamily="34" charset="0"/>
                <a:cs typeface="Tahoma" panose="020B0604030504040204" pitchFamily="34" charset="0"/>
              </a:rPr>
              <a:t>a tripping mechanism </a:t>
            </a:r>
            <a:r>
              <a:rPr lang="en-US" dirty="0" smtClean="0">
                <a:latin typeface="Tahoma" panose="020B0604030504040204" pitchFamily="34" charset="0"/>
                <a:ea typeface="Tahoma" panose="020B0604030504040204" pitchFamily="34" charset="0"/>
                <a:cs typeface="Tahoma" panose="020B0604030504040204" pitchFamily="34" charset="0"/>
              </a:rPr>
              <a:t>that automatically shuts </a:t>
            </a:r>
            <a:r>
              <a:rPr lang="en-US" dirty="0">
                <a:latin typeface="Tahoma" panose="020B0604030504040204" pitchFamily="34" charset="0"/>
                <a:ea typeface="Tahoma" panose="020B0604030504040204" pitchFamily="34" charset="0"/>
                <a:cs typeface="Tahoma" panose="020B0604030504040204" pitchFamily="34" charset="0"/>
              </a:rPr>
              <a:t>off the machine when a guard or cover is open or removed</a:t>
            </a:r>
            <a:r>
              <a:rPr lang="en-US" dirty="0" smtClean="0">
                <a:latin typeface="Tahoma" panose="020B0604030504040204" pitchFamily="34" charset="0"/>
                <a:ea typeface="Tahoma" panose="020B0604030504040204" pitchFamily="34" charset="0"/>
                <a:cs typeface="Tahoma" panose="020B0604030504040204" pitchFamily="34" charset="0"/>
              </a:rPr>
              <a:t>.</a:t>
            </a:r>
            <a:endParaRPr lang="en-US" dirty="0">
              <a:latin typeface="Tahoma" panose="020B0604030504040204" pitchFamily="34" charset="0"/>
              <a:ea typeface="Tahoma" panose="020B0604030504040204" pitchFamily="34" charset="0"/>
              <a:cs typeface="Tahoma" panose="020B0604030504040204" pitchFamily="34" charset="0"/>
            </a:endParaRPr>
          </a:p>
          <a:p>
            <a:pPr marL="0" indent="0">
              <a:spcBef>
                <a:spcPct val="0"/>
              </a:spcBef>
              <a:spcAft>
                <a:spcPts val="1000"/>
              </a:spcAft>
              <a:buNone/>
              <a:defRPr/>
            </a:pPr>
            <a:r>
              <a:rPr lang="en-US" b="1" dirty="0" smtClean="0">
                <a:solidFill>
                  <a:srgbClr val="E65F25"/>
                </a:solidFill>
                <a:latin typeface="Tahoma" panose="020B0604030504040204" pitchFamily="34" charset="0"/>
                <a:ea typeface="Tahoma" panose="020B0604030504040204" pitchFamily="34" charset="0"/>
                <a:cs typeface="Tahoma" panose="020B0604030504040204" pitchFamily="34" charset="0"/>
              </a:rPr>
              <a:t>Interlocks with:</a:t>
            </a:r>
            <a:endParaRPr lang="en-US" b="1" dirty="0">
              <a:solidFill>
                <a:srgbClr val="E65F25"/>
              </a:solidFill>
              <a:latin typeface="Tahoma" panose="020B0604030504040204" pitchFamily="34" charset="0"/>
              <a:ea typeface="Tahoma" panose="020B0604030504040204" pitchFamily="34" charset="0"/>
              <a:cs typeface="Tahoma" panose="020B0604030504040204" pitchFamily="34" charset="0"/>
            </a:endParaRPr>
          </a:p>
          <a:p>
            <a:pPr marL="347663" indent="-347663">
              <a:spcBef>
                <a:spcPct val="0"/>
              </a:spcBef>
              <a:buFont typeface="Arial" panose="020B0604020202020204" pitchFamily="34" charset="0"/>
              <a:buChar char="•"/>
              <a:defRPr/>
            </a:pPr>
            <a:r>
              <a:rPr lang="en-US" b="1" dirty="0">
                <a:latin typeface="Tahoma" panose="020B0604030504040204" pitchFamily="34" charset="0"/>
                <a:ea typeface="Tahoma" panose="020B0604030504040204" pitchFamily="34" charset="0"/>
                <a:cs typeface="Tahoma" panose="020B0604030504040204" pitchFamily="34" charset="0"/>
              </a:rPr>
              <a:t>Proximity </a:t>
            </a:r>
            <a:r>
              <a:rPr lang="en-US" b="1" dirty="0" smtClean="0">
                <a:latin typeface="Tahoma" panose="020B0604030504040204" pitchFamily="34" charset="0"/>
                <a:ea typeface="Tahoma" panose="020B0604030504040204" pitchFamily="34" charset="0"/>
                <a:cs typeface="Tahoma" panose="020B0604030504040204" pitchFamily="34" charset="0"/>
              </a:rPr>
              <a:t>switches </a:t>
            </a:r>
            <a:r>
              <a:rPr lang="en-US" dirty="0">
                <a:latin typeface="Tahoma" panose="020B0604030504040204" pitchFamily="34" charset="0"/>
                <a:ea typeface="Tahoma" panose="020B0604030504040204" pitchFamily="34" charset="0"/>
                <a:cs typeface="Tahoma" panose="020B0604030504040204" pitchFamily="34" charset="0"/>
              </a:rPr>
              <a:t>use a magnetic </a:t>
            </a:r>
            <a:r>
              <a:rPr lang="en-US" dirty="0" smtClean="0">
                <a:latin typeface="Tahoma" panose="020B0604030504040204" pitchFamily="34" charset="0"/>
                <a:ea typeface="Tahoma" panose="020B0604030504040204" pitchFamily="34" charset="0"/>
                <a:cs typeface="Tahoma" panose="020B0604030504040204" pitchFamily="34" charset="0"/>
              </a:rPr>
              <a:t>field.</a:t>
            </a:r>
            <a:endParaRPr lang="en-US" dirty="0">
              <a:latin typeface="Tahoma" panose="020B0604030504040204" pitchFamily="34" charset="0"/>
              <a:ea typeface="Tahoma" panose="020B0604030504040204" pitchFamily="34" charset="0"/>
              <a:cs typeface="Tahoma" panose="020B0604030504040204" pitchFamily="34" charset="0"/>
            </a:endParaRPr>
          </a:p>
          <a:p>
            <a:pPr marL="347663" indent="-347663">
              <a:spcBef>
                <a:spcPct val="0"/>
              </a:spcBef>
              <a:buFont typeface="Arial" panose="020B0604020202020204" pitchFamily="34" charset="0"/>
              <a:buChar char="•"/>
              <a:defRPr/>
            </a:pPr>
            <a:r>
              <a:rPr lang="en-US" b="1" dirty="0">
                <a:latin typeface="Tahoma" panose="020B0604030504040204" pitchFamily="34" charset="0"/>
                <a:ea typeface="Tahoma" panose="020B0604030504040204" pitchFamily="34" charset="0"/>
                <a:cs typeface="Tahoma" panose="020B0604030504040204" pitchFamily="34" charset="0"/>
              </a:rPr>
              <a:t>Limit </a:t>
            </a:r>
            <a:r>
              <a:rPr lang="en-US" b="1" dirty="0" smtClean="0">
                <a:latin typeface="Tahoma" panose="020B0604030504040204" pitchFamily="34" charset="0"/>
                <a:ea typeface="Tahoma" panose="020B0604030504040204" pitchFamily="34" charset="0"/>
                <a:cs typeface="Tahoma" panose="020B0604030504040204" pitchFamily="34" charset="0"/>
              </a:rPr>
              <a:t>switches </a:t>
            </a:r>
            <a:r>
              <a:rPr lang="en-US" dirty="0" smtClean="0">
                <a:latin typeface="Tahoma" panose="020B0604030504040204" pitchFamily="34" charset="0"/>
                <a:ea typeface="Tahoma" panose="020B0604030504040204" pitchFamily="34" charset="0"/>
                <a:cs typeface="Tahoma" panose="020B0604030504040204" pitchFamily="34" charset="0"/>
              </a:rPr>
              <a:t>use a switch to initiate the starting action.</a:t>
            </a:r>
            <a:endParaRPr lang="en-US" dirty="0">
              <a:latin typeface="Tahoma" panose="020B0604030504040204" pitchFamily="34" charset="0"/>
              <a:ea typeface="Tahoma" panose="020B0604030504040204" pitchFamily="34" charset="0"/>
              <a:cs typeface="Tahoma" panose="020B0604030504040204" pitchFamily="34" charset="0"/>
            </a:endParaRPr>
          </a:p>
          <a:p>
            <a:pPr marL="347663" indent="-347663">
              <a:spcBef>
                <a:spcPct val="0"/>
              </a:spcBef>
              <a:buFont typeface="Arial" panose="020B0604020202020204" pitchFamily="34" charset="0"/>
              <a:buChar char="•"/>
              <a:defRPr/>
            </a:pPr>
            <a:r>
              <a:rPr lang="en-US" b="1" dirty="0" smtClean="0">
                <a:latin typeface="Tahoma" panose="020B0604030504040204" pitchFamily="34" charset="0"/>
                <a:ea typeface="Tahoma" panose="020B0604030504040204" pitchFamily="34" charset="0"/>
                <a:cs typeface="Tahoma" panose="020B0604030504040204" pitchFamily="34" charset="0"/>
              </a:rPr>
              <a:t>A key-activated mechanism </a:t>
            </a:r>
            <a:r>
              <a:rPr lang="en-US" dirty="0" smtClean="0">
                <a:latin typeface="Tahoma" panose="020B0604030504040204" pitchFamily="34" charset="0"/>
                <a:ea typeface="Tahoma" panose="020B0604030504040204" pitchFamily="34" charset="0"/>
                <a:cs typeface="Tahoma" panose="020B0604030504040204" pitchFamily="34" charset="0"/>
              </a:rPr>
              <a:t>is the preferred type.</a:t>
            </a:r>
            <a:endParaRPr lang="en-US" dirty="0">
              <a:latin typeface="Tahoma" panose="020B0604030504040204" pitchFamily="34" charset="0"/>
              <a:ea typeface="Tahoma" panose="020B0604030504040204" pitchFamily="34" charset="0"/>
              <a:cs typeface="Tahoma" panose="020B0604030504040204" pitchFamily="34" charset="0"/>
            </a:endParaRPr>
          </a:p>
        </p:txBody>
      </p:sp>
      <p:pic>
        <p:nvPicPr>
          <p:cNvPr id="53252" name="Picture 4"/>
          <p:cNvPicPr>
            <a:picLocks noChangeAspect="1" noChangeArrowheads="1"/>
          </p:cNvPicPr>
          <p:nvPr/>
        </p:nvPicPr>
        <p:blipFill rotWithShape="1">
          <a:blip r:embed="rId3"/>
          <a:srcRect l="1858" r="-1"/>
          <a:stretch/>
        </p:blipFill>
        <p:spPr bwMode="auto">
          <a:xfrm>
            <a:off x="5958682" y="1371600"/>
            <a:ext cx="3521074" cy="21701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1" name="Text Box 7"/>
          <p:cNvSpPr txBox="1">
            <a:spLocks noChangeArrowheads="1"/>
          </p:cNvSpPr>
          <p:nvPr/>
        </p:nvSpPr>
        <p:spPr bwMode="auto">
          <a:xfrm>
            <a:off x="5958682" y="3615583"/>
            <a:ext cx="3505993"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en-US" sz="1300" dirty="0">
                <a:solidFill>
                  <a:srgbClr val="404040"/>
                </a:solidFill>
                <a:latin typeface="Tahoma" panose="020B0604030504040204" pitchFamily="34" charset="0"/>
                <a:ea typeface="Tahoma" panose="020B0604030504040204" pitchFamily="34" charset="0"/>
                <a:cs typeface="Tahoma" panose="020B0604030504040204" pitchFamily="34" charset="0"/>
              </a:rPr>
              <a:t>A proximity switch on a trash compactor</a:t>
            </a:r>
          </a:p>
        </p:txBody>
      </p:sp>
      <p:sp>
        <p:nvSpPr>
          <p:cNvPr id="3" name="Title 2"/>
          <p:cNvSpPr>
            <a:spLocks noGrp="1"/>
          </p:cNvSpPr>
          <p:nvPr>
            <p:ph type="title"/>
          </p:nvPr>
        </p:nvSpPr>
        <p:spPr/>
        <p:txBody>
          <a:bodyPr/>
          <a:lstStyle/>
          <a:p>
            <a:r>
              <a:rPr lang="en-US" dirty="0" smtClean="0"/>
              <a:t>Interlocking Guards</a:t>
            </a:r>
            <a:endParaRPr lang="en-US" dirty="0"/>
          </a:p>
        </p:txBody>
      </p:sp>
      <p:sp>
        <p:nvSpPr>
          <p:cNvPr id="8" name="Rectangle 7"/>
          <p:cNvSpPr/>
          <p:nvPr/>
        </p:nvSpPr>
        <p:spPr>
          <a:xfrm>
            <a:off x="315119" y="176844"/>
            <a:ext cx="4501356" cy="246221"/>
          </a:xfrm>
          <a:prstGeom prst="rect">
            <a:avLst/>
          </a:prstGeom>
        </p:spPr>
        <p:txBody>
          <a:bodyPr wrap="square">
            <a:spAutoFit/>
          </a:bodyPr>
          <a:lstStyle/>
          <a:p>
            <a:r>
              <a:rPr lang="en-US" altLang="en-US" sz="1000" b="1" kern="0" dirty="0" smtClean="0">
                <a:solidFill>
                  <a:schemeClr val="bg1"/>
                </a:solidFill>
                <a:latin typeface="Tahoma" panose="020B0604030504040204" pitchFamily="34" charset="0"/>
                <a:ea typeface="Tahoma" panose="020B0604030504040204" pitchFamily="34" charset="0"/>
                <a:cs typeface="Tahoma" panose="020B0604030504040204" pitchFamily="34" charset="0"/>
              </a:rPr>
              <a:t>3  </a:t>
            </a:r>
            <a:r>
              <a:rPr lang="en-US" altLang="en-US" sz="1000" kern="0" dirty="0" smtClean="0">
                <a:solidFill>
                  <a:srgbClr val="FA834E"/>
                </a:solidFill>
                <a:latin typeface="Tahoma" panose="020B0604030504040204" pitchFamily="34" charset="0"/>
                <a:ea typeface="Tahoma" panose="020B0604030504040204" pitchFamily="34" charset="0"/>
                <a:cs typeface="Tahoma" panose="020B0604030504040204" pitchFamily="34" charset="0"/>
              </a:rPr>
              <a:t>  </a:t>
            </a:r>
            <a:r>
              <a:rPr lang="en-US" altLang="en-US" sz="1000" b="0" kern="0" dirty="0" smtClean="0">
                <a:solidFill>
                  <a:srgbClr val="FA834E"/>
                </a:solidFill>
                <a:latin typeface="Tahoma" panose="020B0604030504040204" pitchFamily="34" charset="0"/>
                <a:ea typeface="Tahoma" panose="020B0604030504040204" pitchFamily="34" charset="0"/>
                <a:cs typeface="Tahoma" panose="020B0604030504040204" pitchFamily="34" charset="0"/>
              </a:rPr>
              <a:t>Guards</a:t>
            </a:r>
            <a:endParaRPr lang="en-US" altLang="en-US" sz="1000" b="0" kern="0" dirty="0">
              <a:solidFill>
                <a:srgbClr val="FA834E"/>
              </a:solidFill>
              <a:latin typeface="Tahoma" panose="020B0604030504040204" pitchFamily="34" charset="0"/>
              <a:ea typeface="Tahoma" panose="020B0604030504040204" pitchFamily="34" charset="0"/>
              <a:cs typeface="Tahoma" panose="020B0604030504040204" pitchFamily="34" charset="0"/>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latin typeface="Tahoma" panose="020B0604030504040204" pitchFamily="34" charset="0"/>
                <a:ea typeface="Tahoma" panose="020B0604030504040204" pitchFamily="34" charset="0"/>
                <a:cs typeface="Tahoma" panose="020B0604030504040204" pitchFamily="34" charset="0"/>
              </a:rPr>
              <a:t>Self-adjusting Guards</a:t>
            </a: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2" name="Content Placeholder 1"/>
          <p:cNvSpPr>
            <a:spLocks noGrp="1"/>
          </p:cNvSpPr>
          <p:nvPr>
            <p:ph idx="1"/>
          </p:nvPr>
        </p:nvSpPr>
        <p:spPr>
          <a:xfrm>
            <a:off x="320674" y="1371600"/>
            <a:ext cx="6019801" cy="1828800"/>
          </a:xfrm>
        </p:spPr>
        <p:txBody>
          <a:bodyPr/>
          <a:lstStyle/>
          <a:p>
            <a:pPr marL="346075" indent="-346075" eaLnBrk="1" hangingPunct="1">
              <a:lnSpc>
                <a:spcPct val="90000"/>
              </a:lnSpc>
              <a:spcAft>
                <a:spcPts val="1200"/>
              </a:spcAft>
              <a:buFont typeface="Tahoma" panose="020B0604030504040204" pitchFamily="34" charset="0"/>
              <a:buChar char="•"/>
              <a:defRPr/>
            </a:pPr>
            <a:r>
              <a:rPr lang="en-US" dirty="0" smtClean="0">
                <a:latin typeface="Tahoma" panose="020B0604030504040204" pitchFamily="34" charset="0"/>
                <a:ea typeface="Tahoma" panose="020B0604030504040204" pitchFamily="34" charset="0"/>
                <a:cs typeface="Tahoma" panose="020B0604030504040204" pitchFamily="34" charset="0"/>
              </a:rPr>
              <a:t>Maintain </a:t>
            </a:r>
            <a:r>
              <a:rPr lang="en-US" dirty="0">
                <a:latin typeface="Tahoma" panose="020B0604030504040204" pitchFamily="34" charset="0"/>
                <a:ea typeface="Tahoma" panose="020B0604030504040204" pitchFamily="34" charset="0"/>
                <a:cs typeface="Tahoma" panose="020B0604030504040204" pitchFamily="34" charset="0"/>
              </a:rPr>
              <a:t>protection at the point of </a:t>
            </a:r>
            <a:r>
              <a:rPr lang="en-US" dirty="0" smtClean="0">
                <a:latin typeface="Tahoma" panose="020B0604030504040204" pitchFamily="34" charset="0"/>
                <a:ea typeface="Tahoma" panose="020B0604030504040204" pitchFamily="34" charset="0"/>
                <a:cs typeface="Tahoma" panose="020B0604030504040204" pitchFamily="34" charset="0"/>
              </a:rPr>
              <a:t>operation</a:t>
            </a:r>
            <a:endParaRPr lang="en-US" dirty="0">
              <a:latin typeface="Tahoma" panose="020B0604030504040204" pitchFamily="34" charset="0"/>
              <a:ea typeface="Tahoma" panose="020B0604030504040204" pitchFamily="34" charset="0"/>
              <a:cs typeface="Tahoma" panose="020B0604030504040204" pitchFamily="34" charset="0"/>
            </a:endParaRPr>
          </a:p>
          <a:p>
            <a:pPr marL="346075" indent="-346075" eaLnBrk="1" hangingPunct="1">
              <a:lnSpc>
                <a:spcPct val="90000"/>
              </a:lnSpc>
              <a:spcAft>
                <a:spcPts val="1200"/>
              </a:spcAft>
              <a:buFont typeface="Tahoma" panose="020B0604030504040204" pitchFamily="34" charset="0"/>
              <a:buChar char="•"/>
              <a:defRPr/>
            </a:pPr>
            <a:r>
              <a:rPr lang="en-US" dirty="0" smtClean="0">
                <a:latin typeface="Tahoma" panose="020B0604030504040204" pitchFamily="34" charset="0"/>
                <a:ea typeface="Tahoma" panose="020B0604030504040204" pitchFamily="34" charset="0"/>
                <a:cs typeface="Tahoma" panose="020B0604030504040204" pitchFamily="34" charset="0"/>
              </a:rPr>
              <a:t>Adjust </a:t>
            </a:r>
            <a:r>
              <a:rPr lang="en-US" dirty="0">
                <a:latin typeface="Tahoma" panose="020B0604030504040204" pitchFamily="34" charset="0"/>
                <a:ea typeface="Tahoma" panose="020B0604030504040204" pitchFamily="34" charset="0"/>
                <a:cs typeface="Tahoma" panose="020B0604030504040204" pitchFamily="34" charset="0"/>
              </a:rPr>
              <a:t>to allow varying sizes of stock to </a:t>
            </a:r>
            <a:r>
              <a:rPr lang="en-US" dirty="0" smtClean="0">
                <a:latin typeface="Tahoma" panose="020B0604030504040204" pitchFamily="34" charset="0"/>
                <a:ea typeface="Tahoma" panose="020B0604030504040204" pitchFamily="34" charset="0"/>
                <a:cs typeface="Tahoma" panose="020B0604030504040204" pitchFamily="34" charset="0"/>
              </a:rPr>
              <a:t>enter</a:t>
            </a:r>
          </a:p>
          <a:p>
            <a:pPr marL="346075" indent="-346075" eaLnBrk="1" hangingPunct="1">
              <a:lnSpc>
                <a:spcPct val="90000"/>
              </a:lnSpc>
              <a:spcAft>
                <a:spcPts val="1200"/>
              </a:spcAft>
              <a:buFont typeface="Tahoma" panose="020B0604030504040204" pitchFamily="34" charset="0"/>
              <a:buChar char="•"/>
              <a:defRPr/>
            </a:pPr>
            <a:r>
              <a:rPr lang="en-US" dirty="0" smtClean="0">
                <a:latin typeface="Tahoma" panose="020B0604030504040204" pitchFamily="34" charset="0"/>
                <a:ea typeface="Tahoma" panose="020B0604030504040204" pitchFamily="34" charset="0"/>
                <a:cs typeface="Tahoma" panose="020B0604030504040204" pitchFamily="34" charset="0"/>
              </a:rPr>
              <a:t>Prevent reach-in</a:t>
            </a:r>
            <a:endParaRPr lang="en-US" dirty="0">
              <a:latin typeface="Tahoma" panose="020B0604030504040204" pitchFamily="34" charset="0"/>
              <a:ea typeface="Tahoma" panose="020B0604030504040204" pitchFamily="34" charset="0"/>
              <a:cs typeface="Tahoma" panose="020B0604030504040204" pitchFamily="34" charset="0"/>
            </a:endParaRPr>
          </a:p>
        </p:txBody>
      </p:sp>
      <p:pic>
        <p:nvPicPr>
          <p:cNvPr id="55299" name="Picture 2"/>
          <p:cNvPicPr>
            <a:picLocks noChangeAspect="1" noChangeArrowheads="1"/>
          </p:cNvPicPr>
          <p:nvPr/>
        </p:nvPicPr>
        <p:blipFill rotWithShape="1">
          <a:blip r:embed="rId3"/>
          <a:srcRect l="5816" t="873" r="10818" b="577"/>
          <a:stretch/>
        </p:blipFill>
        <p:spPr bwMode="auto">
          <a:xfrm>
            <a:off x="6501606" y="28576"/>
            <a:ext cx="3276600" cy="583882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8" name="Text Box 7"/>
          <p:cNvSpPr txBox="1">
            <a:spLocks noChangeArrowheads="1"/>
          </p:cNvSpPr>
          <p:nvPr/>
        </p:nvSpPr>
        <p:spPr bwMode="auto">
          <a:xfrm>
            <a:off x="3368675" y="5181600"/>
            <a:ext cx="2960688"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miter lim="800000"/>
                <a:headEnd/>
                <a:tailEnd/>
              </a14:hiddenLine>
            </a:ext>
          </a:extLst>
        </p:spPr>
        <p:txBody>
          <a:bodyPr wrap="square">
            <a:spAutoFit/>
          </a:bodyPr>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50000"/>
              </a:spcBef>
            </a:pPr>
            <a:r>
              <a:rPr lang="en-US" altLang="en-US" sz="1300" dirty="0">
                <a:solidFill>
                  <a:srgbClr val="404040"/>
                </a:solidFill>
                <a:latin typeface="Tahoma" panose="020B0604030504040204" pitchFamily="34" charset="0"/>
                <a:ea typeface="Tahoma" panose="020B0604030504040204" pitchFamily="34" charset="0"/>
                <a:cs typeface="Tahoma" panose="020B0604030504040204" pitchFamily="34" charset="0"/>
              </a:rPr>
              <a:t>The guard on this circular saw adjusts as the blade goes through the stock.</a:t>
            </a:r>
          </a:p>
        </p:txBody>
      </p:sp>
      <p:sp>
        <p:nvSpPr>
          <p:cNvPr id="10" name="Rectangle 9"/>
          <p:cNvSpPr/>
          <p:nvPr/>
        </p:nvSpPr>
        <p:spPr>
          <a:xfrm>
            <a:off x="315119" y="176844"/>
            <a:ext cx="4501356" cy="246221"/>
          </a:xfrm>
          <a:prstGeom prst="rect">
            <a:avLst/>
          </a:prstGeom>
        </p:spPr>
        <p:txBody>
          <a:bodyPr wrap="square">
            <a:spAutoFit/>
          </a:bodyPr>
          <a:lstStyle/>
          <a:p>
            <a:r>
              <a:rPr lang="en-US" altLang="en-US" sz="1000" b="1" kern="0" dirty="0" smtClean="0">
                <a:solidFill>
                  <a:schemeClr val="bg1"/>
                </a:solidFill>
                <a:latin typeface="Tahoma" panose="020B0604030504040204" pitchFamily="34" charset="0"/>
                <a:ea typeface="Tahoma" panose="020B0604030504040204" pitchFamily="34" charset="0"/>
                <a:cs typeface="Tahoma" panose="020B0604030504040204" pitchFamily="34" charset="0"/>
              </a:rPr>
              <a:t>3  </a:t>
            </a:r>
            <a:r>
              <a:rPr lang="en-US" altLang="en-US" sz="1000" kern="0" dirty="0" smtClean="0">
                <a:solidFill>
                  <a:srgbClr val="FA834E"/>
                </a:solidFill>
                <a:latin typeface="Tahoma" panose="020B0604030504040204" pitchFamily="34" charset="0"/>
                <a:ea typeface="Tahoma" panose="020B0604030504040204" pitchFamily="34" charset="0"/>
                <a:cs typeface="Tahoma" panose="020B0604030504040204" pitchFamily="34" charset="0"/>
              </a:rPr>
              <a:t>  </a:t>
            </a:r>
            <a:r>
              <a:rPr lang="en-US" altLang="en-US" sz="1000" b="0" kern="0" dirty="0" smtClean="0">
                <a:solidFill>
                  <a:srgbClr val="FA834E"/>
                </a:solidFill>
                <a:latin typeface="Tahoma" panose="020B0604030504040204" pitchFamily="34" charset="0"/>
                <a:ea typeface="Tahoma" panose="020B0604030504040204" pitchFamily="34" charset="0"/>
                <a:cs typeface="Tahoma" panose="020B0604030504040204" pitchFamily="34" charset="0"/>
              </a:rPr>
              <a:t>Guards</a:t>
            </a:r>
            <a:endParaRPr lang="en-US" altLang="en-US" sz="1000" b="0" kern="0" dirty="0">
              <a:solidFill>
                <a:srgbClr val="FA834E"/>
              </a:solidFill>
              <a:latin typeface="Tahoma" panose="020B0604030504040204" pitchFamily="34" charset="0"/>
              <a:ea typeface="Tahoma" panose="020B0604030504040204" pitchFamily="34" charset="0"/>
              <a:cs typeface="Tahoma" panose="020B0604030504040204" pitchFamily="34"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r>
              <a:rPr lang="en-US" altLang="en-US" dirty="0">
                <a:solidFill>
                  <a:srgbClr val="4A74A8"/>
                </a:solidFill>
                <a:latin typeface="Tahoma" panose="020B0604030504040204" pitchFamily="34" charset="0"/>
                <a:ea typeface="Tahoma" panose="020B0604030504040204" pitchFamily="34" charset="0"/>
                <a:cs typeface="Tahoma" panose="020B0604030504040204" pitchFamily="34" charset="0"/>
              </a:rPr>
              <a:t>Learning Objectives</a:t>
            </a:r>
          </a:p>
        </p:txBody>
      </p:sp>
      <p:sp>
        <p:nvSpPr>
          <p:cNvPr id="10243" name="Content Placeholder 2"/>
          <p:cNvSpPr>
            <a:spLocks noGrp="1"/>
          </p:cNvSpPr>
          <p:nvPr>
            <p:ph idx="1"/>
          </p:nvPr>
        </p:nvSpPr>
        <p:spPr bwMode="auto">
          <a:xfrm>
            <a:off x="2148680" y="1381125"/>
            <a:ext cx="5524897" cy="4224232"/>
          </a:xfrm>
          <a:prstGeom prst="rect">
            <a:avLst/>
          </a:prstGeom>
          <a:extLst/>
        </p:spPr>
        <p:txBody>
          <a:bodyPr vert="horz" wrap="square" numCol="1" anchor="t" anchorCtr="0" compatLnSpc="1">
            <a:prstTxWarp prst="textNoShape">
              <a:avLst/>
            </a:prstTxWarp>
          </a:bodyPr>
          <a:lstStyle/>
          <a:p>
            <a:pPr marL="341313" indent="-341313">
              <a:spcBef>
                <a:spcPct val="0"/>
              </a:spcBef>
              <a:spcAft>
                <a:spcPts val="1200"/>
              </a:spcAft>
              <a:defRPr/>
            </a:pPr>
            <a:r>
              <a:rPr lang="en-US" dirty="0">
                <a:latin typeface="Tahoma" panose="020B0604030504040204" pitchFamily="34" charset="0"/>
                <a:ea typeface="Tahoma" panose="020B0604030504040204" pitchFamily="34" charset="0"/>
                <a:cs typeface="Tahoma" panose="020B0604030504040204" pitchFamily="34" charset="0"/>
              </a:rPr>
              <a:t>Understand the importance of machine safeguarding.</a:t>
            </a:r>
          </a:p>
          <a:p>
            <a:pPr marL="341313" indent="-341313">
              <a:spcBef>
                <a:spcPct val="0"/>
              </a:spcBef>
              <a:spcAft>
                <a:spcPts val="1200"/>
              </a:spcAft>
              <a:defRPr/>
            </a:pPr>
            <a:r>
              <a:rPr lang="en-US" dirty="0">
                <a:latin typeface="Tahoma" panose="020B0604030504040204" pitchFamily="34" charset="0"/>
                <a:ea typeface="Tahoma" panose="020B0604030504040204" pitchFamily="34" charset="0"/>
                <a:cs typeface="Tahoma" panose="020B0604030504040204" pitchFamily="34" charset="0"/>
              </a:rPr>
              <a:t>Know the types of motion to guard against.</a:t>
            </a:r>
          </a:p>
          <a:p>
            <a:pPr marL="341313" indent="-341313">
              <a:spcBef>
                <a:spcPct val="0"/>
              </a:spcBef>
              <a:spcAft>
                <a:spcPts val="1200"/>
              </a:spcAft>
              <a:defRPr/>
            </a:pPr>
            <a:r>
              <a:rPr lang="en-US" dirty="0">
                <a:latin typeface="Tahoma" panose="020B0604030504040204" pitchFamily="34" charset="0"/>
                <a:ea typeface="Tahoma" panose="020B0604030504040204" pitchFamily="34" charset="0"/>
                <a:cs typeface="Tahoma" panose="020B0604030504040204" pitchFamily="34" charset="0"/>
              </a:rPr>
              <a:t>Implement and use various types of machine safeguarding.</a:t>
            </a:r>
          </a:p>
          <a:p>
            <a:pPr marL="341313" indent="-341313">
              <a:spcBef>
                <a:spcPct val="0"/>
              </a:spcBef>
              <a:spcAft>
                <a:spcPts val="1200"/>
              </a:spcAft>
              <a:defRPr/>
            </a:pPr>
            <a:r>
              <a:rPr lang="en-US" dirty="0">
                <a:latin typeface="Tahoma" panose="020B0604030504040204" pitchFamily="34" charset="0"/>
                <a:ea typeface="Tahoma" panose="020B0604030504040204" pitchFamily="34" charset="0"/>
                <a:cs typeface="Tahoma" panose="020B0604030504040204" pitchFamily="34" charset="0"/>
              </a:rPr>
              <a:t>Understand additional controls to put in place.</a:t>
            </a:r>
          </a:p>
          <a:p>
            <a:pPr marL="341313" indent="-341313">
              <a:spcBef>
                <a:spcPct val="0"/>
              </a:spcBef>
              <a:spcAft>
                <a:spcPts val="1200"/>
              </a:spcAft>
              <a:defRPr/>
            </a:pPr>
            <a:r>
              <a:rPr lang="en-US" dirty="0">
                <a:latin typeface="Tahoma" panose="020B0604030504040204" pitchFamily="34" charset="0"/>
                <a:ea typeface="Tahoma" panose="020B0604030504040204" pitchFamily="34" charset="0"/>
                <a:cs typeface="Tahoma" panose="020B0604030504040204" pitchFamily="34" charset="0"/>
              </a:rPr>
              <a:t>Address the hazards associated with conveyor systems.</a:t>
            </a:r>
          </a:p>
          <a:p>
            <a:pPr>
              <a:spcBef>
                <a:spcPct val="0"/>
              </a:spcBef>
              <a:spcAft>
                <a:spcPts val="1200"/>
              </a:spcAft>
              <a:defRPr/>
            </a:pP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4" name="Rectangle 3"/>
          <p:cNvSpPr/>
          <p:nvPr/>
        </p:nvSpPr>
        <p:spPr>
          <a:xfrm>
            <a:off x="315119" y="164812"/>
            <a:ext cx="4501356" cy="246221"/>
          </a:xfrm>
          <a:prstGeom prst="rect">
            <a:avLst/>
          </a:prstGeom>
        </p:spPr>
        <p:txBody>
          <a:bodyPr wrap="square">
            <a:spAutoFit/>
          </a:bodyPr>
          <a:lstStyle/>
          <a:p>
            <a:r>
              <a:rPr lang="en-US" altLang="en-US" sz="1000" b="1" kern="0"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altLang="en-US" sz="1000" kern="0" dirty="0" smtClean="0">
                <a:solidFill>
                  <a:srgbClr val="FA834E"/>
                </a:solidFill>
                <a:latin typeface="Tahoma" panose="020B0604030504040204" pitchFamily="34" charset="0"/>
                <a:ea typeface="Tahoma" panose="020B0604030504040204" pitchFamily="34" charset="0"/>
                <a:cs typeface="Tahoma" panose="020B0604030504040204" pitchFamily="34" charset="0"/>
              </a:rPr>
              <a:t>    </a:t>
            </a:r>
            <a:r>
              <a:rPr lang="en-US" altLang="en-US" sz="1000" b="0" kern="0" dirty="0" smtClean="0">
                <a:solidFill>
                  <a:srgbClr val="FA834E"/>
                </a:solidFill>
                <a:latin typeface="Tahoma" panose="020B0604030504040204" pitchFamily="34" charset="0"/>
                <a:ea typeface="Tahoma" panose="020B0604030504040204" pitchFamily="34" charset="0"/>
                <a:cs typeface="Tahoma" panose="020B0604030504040204" pitchFamily="34" charset="0"/>
              </a:rPr>
              <a:t>Introduction</a:t>
            </a:r>
            <a:endParaRPr lang="en-US" altLang="en-US" sz="1000" b="0" kern="0" dirty="0">
              <a:solidFill>
                <a:srgbClr val="FA834E"/>
              </a:solidFill>
              <a:latin typeface="Tahoma" panose="020B0604030504040204" pitchFamily="34" charset="0"/>
              <a:ea typeface="Tahoma" panose="020B0604030504040204" pitchFamily="34" charset="0"/>
              <a:cs typeface="Tahoma" panose="020B0604030504040204" pitchFamily="34" charset="0"/>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06675" y="457200"/>
            <a:ext cx="6781800" cy="865930"/>
          </a:xfrm>
        </p:spPr>
        <p:txBody>
          <a:bodyPr/>
          <a:lstStyle/>
          <a:p>
            <a:r>
              <a:rPr lang="en-US" dirty="0" smtClean="0">
                <a:latin typeface="Tahoma" panose="020B0604030504040204" pitchFamily="34" charset="0"/>
                <a:ea typeface="Tahoma" panose="020B0604030504040204" pitchFamily="34" charset="0"/>
                <a:cs typeface="Tahoma" panose="020B0604030504040204" pitchFamily="34" charset="0"/>
              </a:rPr>
              <a:t>Safeguarding Devices</a:t>
            </a: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3" name="Content Placeholder 2"/>
          <p:cNvSpPr>
            <a:spLocks noGrp="1"/>
          </p:cNvSpPr>
          <p:nvPr>
            <p:ph idx="1"/>
          </p:nvPr>
        </p:nvSpPr>
        <p:spPr>
          <a:xfrm>
            <a:off x="2606673" y="1371600"/>
            <a:ext cx="6781801" cy="4224232"/>
          </a:xfrm>
        </p:spPr>
        <p:txBody>
          <a:bodyPr/>
          <a:lstStyle/>
          <a:p>
            <a:pPr marL="0" lvl="1" indent="0">
              <a:buNone/>
            </a:pPr>
            <a:r>
              <a:rPr lang="en-US" altLang="en-US" b="1" dirty="0">
                <a:solidFill>
                  <a:srgbClr val="E65F25"/>
                </a:solidFill>
                <a:latin typeface="Tahoma" panose="020B0604030504040204" pitchFamily="34" charset="0"/>
                <a:ea typeface="Tahoma" panose="020B0604030504040204" pitchFamily="34" charset="0"/>
                <a:cs typeface="Tahoma" panose="020B0604030504040204" pitchFamily="34" charset="0"/>
              </a:rPr>
              <a:t>What you need to know</a:t>
            </a:r>
            <a:r>
              <a:rPr lang="en-US" altLang="en-US" b="1" dirty="0" smtClean="0">
                <a:solidFill>
                  <a:srgbClr val="E65F25"/>
                </a:solidFill>
                <a:latin typeface="Tahoma" panose="020B0604030504040204" pitchFamily="34" charset="0"/>
                <a:ea typeface="Tahoma" panose="020B0604030504040204" pitchFamily="34" charset="0"/>
                <a:cs typeface="Tahoma" panose="020B0604030504040204" pitchFamily="34" charset="0"/>
              </a:rPr>
              <a:t>:</a:t>
            </a:r>
          </a:p>
          <a:p>
            <a:pPr marL="338138" lvl="1" indent="-338138">
              <a:buFont typeface="Arial" panose="020B0604020202020204" pitchFamily="34" charset="0"/>
              <a:buChar char="•"/>
            </a:pPr>
            <a:r>
              <a:rPr lang="en-US" altLang="en-US" dirty="0" smtClean="0">
                <a:latin typeface="Tahoma" panose="020B0604030504040204" pitchFamily="34" charset="0"/>
                <a:ea typeface="Tahoma" panose="020B0604030504040204" pitchFamily="34" charset="0"/>
                <a:cs typeface="Tahoma" panose="020B0604030504040204" pitchFamily="34" charset="0"/>
              </a:rPr>
              <a:t>The purpose of machine safeguarding devices</a:t>
            </a:r>
          </a:p>
          <a:p>
            <a:pPr marL="338138" lvl="1" indent="-338138">
              <a:buFont typeface="Arial" panose="020B0604020202020204" pitchFamily="34" charset="0"/>
              <a:buChar char="•"/>
            </a:pPr>
            <a:r>
              <a:rPr lang="en-US" altLang="en-US" dirty="0" smtClean="0">
                <a:latin typeface="Tahoma" panose="020B0604030504040204" pitchFamily="34" charset="0"/>
                <a:ea typeface="Tahoma" panose="020B0604030504040204" pitchFamily="34" charset="0"/>
                <a:cs typeface="Tahoma" panose="020B0604030504040204" pitchFamily="34" charset="0"/>
              </a:rPr>
              <a:t>Safeguarding device types</a:t>
            </a:r>
          </a:p>
        </p:txBody>
      </p:sp>
      <p:sp>
        <p:nvSpPr>
          <p:cNvPr id="5" name="TextBox 4"/>
          <p:cNvSpPr txBox="1"/>
          <p:nvPr/>
        </p:nvSpPr>
        <p:spPr>
          <a:xfrm>
            <a:off x="178207" y="-134005"/>
            <a:ext cx="2133600" cy="4401205"/>
          </a:xfrm>
          <a:prstGeom prst="rect">
            <a:avLst/>
          </a:prstGeom>
          <a:noFill/>
        </p:spPr>
        <p:txBody>
          <a:bodyPr wrap="square" rtlCol="0">
            <a:spAutoFit/>
          </a:bodyPr>
          <a:lstStyle/>
          <a:p>
            <a:r>
              <a:rPr lang="en-US" sz="28000" b="1" dirty="0" smtClean="0">
                <a:solidFill>
                  <a:srgbClr val="FA834E"/>
                </a:solidFill>
              </a:rPr>
              <a:t>4</a:t>
            </a:r>
            <a:endParaRPr lang="en-US" sz="28000" b="1" dirty="0">
              <a:solidFill>
                <a:srgbClr val="FA834E"/>
              </a:solidFill>
            </a:endParaRPr>
          </a:p>
        </p:txBody>
      </p:sp>
      <p:cxnSp>
        <p:nvCxnSpPr>
          <p:cNvPr id="7" name="Straight Connector 6"/>
          <p:cNvCxnSpPr/>
          <p:nvPr/>
        </p:nvCxnSpPr>
        <p:spPr>
          <a:xfrm>
            <a:off x="2527021" y="533400"/>
            <a:ext cx="0" cy="5029200"/>
          </a:xfrm>
          <a:prstGeom prst="line">
            <a:avLst/>
          </a:prstGeom>
          <a:ln w="19050">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157242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0676" y="457200"/>
            <a:ext cx="4495799" cy="865930"/>
          </a:xfrm>
        </p:spPr>
        <p:txBody>
          <a:bodyPr/>
          <a:lstStyle/>
          <a:p>
            <a:r>
              <a:rPr lang="en-US" dirty="0" smtClean="0">
                <a:latin typeface="Tahoma" panose="020B0604030504040204" pitchFamily="34" charset="0"/>
                <a:ea typeface="Tahoma" panose="020B0604030504040204" pitchFamily="34" charset="0"/>
                <a:cs typeface="Tahoma" panose="020B0604030504040204" pitchFamily="34" charset="0"/>
              </a:rPr>
              <a:t>Purpose of Devices</a:t>
            </a: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60419" name="Content Placeholder 2"/>
          <p:cNvSpPr>
            <a:spLocks noGrp="1"/>
          </p:cNvSpPr>
          <p:nvPr>
            <p:ph idx="1"/>
          </p:nvPr>
        </p:nvSpPr>
        <p:spPr bwMode="auto">
          <a:xfrm>
            <a:off x="320675" y="1371600"/>
            <a:ext cx="4342606" cy="4224232"/>
          </a:xfrm>
          <a:prstGeom prst="rect">
            <a:avLst/>
          </a:prstGeom>
          <a:extLst/>
        </p:spPr>
        <p:txBody>
          <a:bodyPr vert="horz" wrap="square" numCol="1" anchor="t" anchorCtr="0" compatLnSpc="1">
            <a:prstTxWarp prst="textNoShape">
              <a:avLst/>
            </a:prstTxWarp>
          </a:bodyPr>
          <a:lstStyle/>
          <a:p>
            <a:pPr marL="346075" indent="-346075">
              <a:lnSpc>
                <a:spcPct val="90000"/>
              </a:lnSpc>
              <a:spcBef>
                <a:spcPts val="0"/>
              </a:spcBef>
              <a:spcAft>
                <a:spcPts val="1600"/>
              </a:spcAft>
              <a:defRPr/>
            </a:pPr>
            <a:r>
              <a:rPr lang="en-US" dirty="0" smtClean="0">
                <a:latin typeface="Tahoma" panose="020B0604030504040204" pitchFamily="34" charset="0"/>
                <a:ea typeface="Tahoma" panose="020B0604030504040204" pitchFamily="34" charset="0"/>
                <a:cs typeface="Tahoma" panose="020B0604030504040204" pitchFamily="34" charset="0"/>
              </a:rPr>
              <a:t>To inhibit operation </a:t>
            </a:r>
            <a:r>
              <a:rPr lang="en-US" dirty="0">
                <a:latin typeface="Tahoma" panose="020B0604030504040204" pitchFamily="34" charset="0"/>
                <a:ea typeface="Tahoma" panose="020B0604030504040204" pitchFamily="34" charset="0"/>
                <a:cs typeface="Tahoma" panose="020B0604030504040204" pitchFamily="34" charset="0"/>
              </a:rPr>
              <a:t>of machines if someone is within a hazardous area</a:t>
            </a:r>
          </a:p>
          <a:p>
            <a:pPr marL="346075" indent="-346075">
              <a:lnSpc>
                <a:spcPct val="90000"/>
              </a:lnSpc>
              <a:spcBef>
                <a:spcPts val="0"/>
              </a:spcBef>
              <a:spcAft>
                <a:spcPts val="1600"/>
              </a:spcAft>
              <a:defRPr/>
            </a:pPr>
            <a:r>
              <a:rPr lang="en-US" dirty="0" smtClean="0">
                <a:latin typeface="Tahoma" panose="020B0604030504040204" pitchFamily="34" charset="0"/>
                <a:ea typeface="Tahoma" panose="020B0604030504040204" pitchFamily="34" charset="0"/>
                <a:cs typeface="Tahoma" panose="020B0604030504040204" pitchFamily="34" charset="0"/>
              </a:rPr>
              <a:t>To prevent the operator </a:t>
            </a:r>
            <a:r>
              <a:rPr lang="en-US" dirty="0">
                <a:latin typeface="Tahoma" panose="020B0604030504040204" pitchFamily="34" charset="0"/>
                <a:ea typeface="Tahoma" panose="020B0604030504040204" pitchFamily="34" charset="0"/>
                <a:cs typeface="Tahoma" panose="020B0604030504040204" pitchFamily="34" charset="0"/>
              </a:rPr>
              <a:t>from reaching into moving machinery</a:t>
            </a:r>
          </a:p>
        </p:txBody>
      </p:sp>
      <p:sp>
        <p:nvSpPr>
          <p:cNvPr id="6" name="Rectangle 5"/>
          <p:cNvSpPr/>
          <p:nvPr/>
        </p:nvSpPr>
        <p:spPr>
          <a:xfrm>
            <a:off x="315119" y="164812"/>
            <a:ext cx="4501356" cy="246221"/>
          </a:xfrm>
          <a:prstGeom prst="rect">
            <a:avLst/>
          </a:prstGeom>
        </p:spPr>
        <p:txBody>
          <a:bodyPr wrap="square">
            <a:spAutoFit/>
          </a:bodyPr>
          <a:lstStyle/>
          <a:p>
            <a:r>
              <a:rPr lang="en-US" altLang="en-US" sz="1000" b="1" kern="0" smtClean="0">
                <a:solidFill>
                  <a:schemeClr val="bg1"/>
                </a:solidFill>
                <a:latin typeface="Tahoma" panose="020B0604030504040204" pitchFamily="34" charset="0"/>
                <a:ea typeface="Tahoma" panose="020B0604030504040204" pitchFamily="34" charset="0"/>
                <a:cs typeface="Tahoma" panose="020B0604030504040204" pitchFamily="34" charset="0"/>
              </a:rPr>
              <a:t>4  </a:t>
            </a:r>
            <a:r>
              <a:rPr lang="en-US" altLang="en-US" sz="1000" kern="0" smtClean="0">
                <a:solidFill>
                  <a:srgbClr val="FA834E"/>
                </a:solidFill>
                <a:latin typeface="Tahoma" panose="020B0604030504040204" pitchFamily="34" charset="0"/>
                <a:ea typeface="Tahoma" panose="020B0604030504040204" pitchFamily="34" charset="0"/>
                <a:cs typeface="Tahoma" panose="020B0604030504040204" pitchFamily="34" charset="0"/>
              </a:rPr>
              <a:t>    </a:t>
            </a:r>
            <a:r>
              <a:rPr lang="en-US" altLang="en-US" sz="1000" b="0" kern="0" smtClean="0">
                <a:solidFill>
                  <a:srgbClr val="FA834E"/>
                </a:solidFill>
                <a:latin typeface="Tahoma" panose="020B0604030504040204" pitchFamily="34" charset="0"/>
                <a:ea typeface="Tahoma" panose="020B0604030504040204" pitchFamily="34" charset="0"/>
                <a:cs typeface="Tahoma" panose="020B0604030504040204" pitchFamily="34" charset="0"/>
              </a:rPr>
              <a:t>Safeguarding Devices</a:t>
            </a:r>
            <a:endParaRPr lang="en-US" altLang="en-US" sz="1000" b="0" kern="0">
              <a:solidFill>
                <a:srgbClr val="FA834E"/>
              </a:solidFill>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40494" r="13453"/>
          <a:stretch/>
        </p:blipFill>
        <p:spPr>
          <a:xfrm>
            <a:off x="4998244" y="0"/>
            <a:ext cx="4800600" cy="5860576"/>
          </a:xfrm>
          <a:prstGeom prst="rect">
            <a:avLst/>
          </a:prstGeom>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4A74A8"/>
                </a:solidFill>
                <a:latin typeface="Tahoma" panose="020B0604030504040204" pitchFamily="34" charset="0"/>
                <a:ea typeface="Tahoma" panose="020B0604030504040204" pitchFamily="34" charset="0"/>
                <a:cs typeface="Tahoma" panose="020B0604030504040204" pitchFamily="34" charset="0"/>
              </a:rPr>
              <a:t>Two-Hand Controls</a:t>
            </a:r>
            <a:endParaRPr lang="en-US" dirty="0">
              <a:solidFill>
                <a:srgbClr val="4A74A8"/>
              </a:solidFill>
              <a:latin typeface="Tahoma" panose="020B0604030504040204" pitchFamily="34" charset="0"/>
              <a:ea typeface="Tahoma" panose="020B0604030504040204" pitchFamily="34" charset="0"/>
              <a:cs typeface="Tahoma" panose="020B0604030504040204" pitchFamily="34" charset="0"/>
            </a:endParaRPr>
          </a:p>
        </p:txBody>
      </p:sp>
      <p:sp>
        <p:nvSpPr>
          <p:cNvPr id="66563" name="Rectangle 5"/>
          <p:cNvSpPr>
            <a:spLocks noGrp="1" noChangeArrowheads="1"/>
          </p:cNvSpPr>
          <p:nvPr>
            <p:ph idx="1"/>
          </p:nvPr>
        </p:nvSpPr>
        <p:spPr bwMode="auto">
          <a:xfrm>
            <a:off x="320674" y="1371600"/>
            <a:ext cx="4495801" cy="4224232"/>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marL="346075" indent="-346075" eaLnBrk="1" hangingPunct="1">
              <a:spcBef>
                <a:spcPct val="0"/>
              </a:spcBef>
              <a:spcAft>
                <a:spcPts val="1400"/>
              </a:spcAft>
              <a:defRPr/>
            </a:pPr>
            <a:r>
              <a:rPr lang="en-US" altLang="ja-JP" dirty="0" smtClean="0">
                <a:latin typeface="Tahoma" panose="020B0604030504040204" pitchFamily="34" charset="0"/>
                <a:ea typeface="Tahoma" panose="020B0604030504040204" pitchFamily="34" charset="0"/>
                <a:cs typeface="Tahoma" panose="020B0604030504040204" pitchFamily="34" charset="0"/>
              </a:rPr>
              <a:t>Require </a:t>
            </a:r>
            <a:r>
              <a:rPr lang="en-US" altLang="ja-JP" dirty="0">
                <a:latin typeface="Tahoma" panose="020B0604030504040204" pitchFamily="34" charset="0"/>
                <a:ea typeface="Tahoma" panose="020B0604030504040204" pitchFamily="34" charset="0"/>
                <a:cs typeface="Tahoma" panose="020B0604030504040204" pitchFamily="34" charset="0"/>
              </a:rPr>
              <a:t>both hands for operation</a:t>
            </a:r>
          </a:p>
          <a:p>
            <a:pPr marL="346075" indent="-346075" eaLnBrk="1" hangingPunct="1">
              <a:spcBef>
                <a:spcPct val="0"/>
              </a:spcBef>
              <a:spcAft>
                <a:spcPts val="1400"/>
              </a:spcAft>
              <a:defRPr/>
            </a:pPr>
            <a:r>
              <a:rPr lang="en-US" altLang="ja-JP" dirty="0">
                <a:latin typeface="Tahoma" panose="020B0604030504040204" pitchFamily="34" charset="0"/>
                <a:ea typeface="Tahoma" panose="020B0604030504040204" pitchFamily="34" charset="0"/>
                <a:cs typeface="Tahoma" panose="020B0604030504040204" pitchFamily="34" charset="0"/>
              </a:rPr>
              <a:t>Prevent operator from reaching into the point of operation</a:t>
            </a:r>
          </a:p>
          <a:p>
            <a:pPr marL="0" indent="0" eaLnBrk="1" hangingPunct="1">
              <a:lnSpc>
                <a:spcPct val="90000"/>
              </a:lnSpc>
              <a:spcBef>
                <a:spcPct val="0"/>
              </a:spcBef>
              <a:buNone/>
              <a:defRPr/>
            </a:pPr>
            <a:endParaRPr lang="en-US" altLang="en-US" dirty="0">
              <a:latin typeface="Tahoma" panose="020B0604030504040204" pitchFamily="34" charset="0"/>
              <a:ea typeface="Tahoma" panose="020B0604030504040204" pitchFamily="34" charset="0"/>
              <a:cs typeface="Tahoma" panose="020B0604030504040204" pitchFamily="34" charset="0"/>
            </a:endParaRPr>
          </a:p>
        </p:txBody>
      </p:sp>
      <p:pic>
        <p:nvPicPr>
          <p:cNvPr id="62469" name="Picture 2"/>
          <p:cNvPicPr>
            <a:picLocks noChangeAspect="1" noChangeArrowheads="1"/>
          </p:cNvPicPr>
          <p:nvPr/>
        </p:nvPicPr>
        <p:blipFill>
          <a:blip r:embed="rId3"/>
          <a:srcRect l="3506" t="27660" b="8447"/>
          <a:stretch>
            <a:fillRect/>
          </a:stretch>
        </p:blipFill>
        <p:spPr bwMode="auto">
          <a:xfrm>
            <a:off x="4968875" y="1371600"/>
            <a:ext cx="4520406" cy="30810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5" name="TextBox 2"/>
          <p:cNvSpPr txBox="1">
            <a:spLocks noChangeArrowheads="1"/>
          </p:cNvSpPr>
          <p:nvPr/>
        </p:nvSpPr>
        <p:spPr bwMode="auto">
          <a:xfrm>
            <a:off x="4843587" y="4724400"/>
            <a:ext cx="4940175"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r>
              <a:rPr lang="en-US" altLang="en-US" sz="1300" dirty="0">
                <a:solidFill>
                  <a:srgbClr val="3D3D3D"/>
                </a:solidFill>
                <a:latin typeface="Tahoma" panose="020B0604030504040204" pitchFamily="34" charset="0"/>
                <a:ea typeface="Tahoma" panose="020B0604030504040204" pitchFamily="34" charset="0"/>
                <a:cs typeface="Tahoma" panose="020B0604030504040204" pitchFamily="34" charset="0"/>
              </a:rPr>
              <a:t>For this cutting operation, the operator’s hands stay in a safe location.</a:t>
            </a:r>
          </a:p>
        </p:txBody>
      </p:sp>
      <p:sp>
        <p:nvSpPr>
          <p:cNvPr id="8" name="Rectangle 7"/>
          <p:cNvSpPr/>
          <p:nvPr/>
        </p:nvSpPr>
        <p:spPr>
          <a:xfrm>
            <a:off x="315119" y="164812"/>
            <a:ext cx="4501356" cy="246221"/>
          </a:xfrm>
          <a:prstGeom prst="rect">
            <a:avLst/>
          </a:prstGeom>
        </p:spPr>
        <p:txBody>
          <a:bodyPr wrap="square">
            <a:spAutoFit/>
          </a:bodyPr>
          <a:lstStyle/>
          <a:p>
            <a:r>
              <a:rPr lang="en-US" altLang="en-US" sz="1000" b="1" kern="0" smtClean="0">
                <a:solidFill>
                  <a:schemeClr val="bg1"/>
                </a:solidFill>
                <a:latin typeface="Tahoma" panose="020B0604030504040204" pitchFamily="34" charset="0"/>
                <a:ea typeface="Tahoma" panose="020B0604030504040204" pitchFamily="34" charset="0"/>
                <a:cs typeface="Tahoma" panose="020B0604030504040204" pitchFamily="34" charset="0"/>
              </a:rPr>
              <a:t>4  </a:t>
            </a:r>
            <a:r>
              <a:rPr lang="en-US" altLang="en-US" sz="1000" kern="0" smtClean="0">
                <a:solidFill>
                  <a:srgbClr val="FA834E"/>
                </a:solidFill>
                <a:latin typeface="Tahoma" panose="020B0604030504040204" pitchFamily="34" charset="0"/>
                <a:ea typeface="Tahoma" panose="020B0604030504040204" pitchFamily="34" charset="0"/>
                <a:cs typeface="Tahoma" panose="020B0604030504040204" pitchFamily="34" charset="0"/>
              </a:rPr>
              <a:t>    </a:t>
            </a:r>
            <a:r>
              <a:rPr lang="en-US" altLang="en-US" sz="1000" b="0" kern="0" smtClean="0">
                <a:solidFill>
                  <a:srgbClr val="FA834E"/>
                </a:solidFill>
                <a:latin typeface="Tahoma" panose="020B0604030504040204" pitchFamily="34" charset="0"/>
                <a:ea typeface="Tahoma" panose="020B0604030504040204" pitchFamily="34" charset="0"/>
                <a:cs typeface="Tahoma" panose="020B0604030504040204" pitchFamily="34" charset="0"/>
              </a:rPr>
              <a:t>Safeguarding Devices</a:t>
            </a:r>
            <a:endParaRPr lang="en-US" altLang="en-US" sz="1000" b="0" kern="0">
              <a:solidFill>
                <a:srgbClr val="FA834E"/>
              </a:solidFill>
              <a:latin typeface="Tahoma" panose="020B0604030504040204" pitchFamily="34" charset="0"/>
              <a:ea typeface="Tahoma" panose="020B0604030504040204" pitchFamily="34" charset="0"/>
              <a:cs typeface="Tahoma" panose="020B0604030504040204" pitchFamily="34" charset="0"/>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5" name="Content Placeholder 3"/>
          <p:cNvSpPr>
            <a:spLocks noGrp="1"/>
          </p:cNvSpPr>
          <p:nvPr>
            <p:ph idx="1"/>
          </p:nvPr>
        </p:nvSpPr>
        <p:spPr bwMode="auto">
          <a:xfrm>
            <a:off x="299922" y="1386840"/>
            <a:ext cx="3829959" cy="3947160"/>
          </a:xfrm>
          <a:prstGeom prst="rect">
            <a:avLst/>
          </a:prstGeom>
          <a:extLst/>
        </p:spPr>
        <p:txBody>
          <a:bodyPr vert="horz" wrap="square" numCol="1" anchor="t" anchorCtr="0" compatLnSpc="1">
            <a:prstTxWarp prst="textNoShape">
              <a:avLst/>
            </a:prstTxWarp>
          </a:bodyPr>
          <a:lstStyle/>
          <a:p>
            <a:pPr marL="0" indent="0">
              <a:spcBef>
                <a:spcPts val="0"/>
              </a:spcBef>
              <a:spcAft>
                <a:spcPts val="800"/>
              </a:spcAft>
              <a:buNone/>
              <a:defRPr/>
            </a:pPr>
            <a:r>
              <a:rPr lang="en-US" b="1" dirty="0" smtClean="0">
                <a:solidFill>
                  <a:srgbClr val="E65F25"/>
                </a:solidFill>
                <a:latin typeface="Tahoma" panose="020B0604030504040204" pitchFamily="34" charset="0"/>
                <a:ea typeface="Tahoma" panose="020B0604030504040204" pitchFamily="34" charset="0"/>
                <a:cs typeface="Tahoma" panose="020B0604030504040204" pitchFamily="34" charset="0"/>
              </a:rPr>
              <a:t>They:</a:t>
            </a:r>
          </a:p>
          <a:p>
            <a:pPr marL="346075" indent="-346075">
              <a:spcAft>
                <a:spcPts val="1000"/>
              </a:spcAft>
              <a:defRPr/>
            </a:pPr>
            <a:r>
              <a:rPr lang="en-US" dirty="0" smtClean="0">
                <a:latin typeface="Tahoma" panose="020B0604030504040204" pitchFamily="34" charset="0"/>
                <a:ea typeface="Tahoma" panose="020B0604030504040204" pitchFamily="34" charset="0"/>
                <a:cs typeface="Tahoma" panose="020B0604030504040204" pitchFamily="34" charset="0"/>
              </a:rPr>
              <a:t>Stop </a:t>
            </a:r>
            <a:r>
              <a:rPr lang="en-US" dirty="0">
                <a:latin typeface="Tahoma" panose="020B0604030504040204" pitchFamily="34" charset="0"/>
                <a:ea typeface="Tahoma" panose="020B0604030504040204" pitchFamily="34" charset="0"/>
                <a:cs typeface="Tahoma" panose="020B0604030504040204" pitchFamily="34" charset="0"/>
              </a:rPr>
              <a:t>the machine when the light field is </a:t>
            </a:r>
            <a:r>
              <a:rPr lang="en-US" dirty="0" smtClean="0">
                <a:latin typeface="Tahoma" panose="020B0604030504040204" pitchFamily="34" charset="0"/>
                <a:ea typeface="Tahoma" panose="020B0604030504040204" pitchFamily="34" charset="0"/>
                <a:cs typeface="Tahoma" panose="020B0604030504040204" pitchFamily="34" charset="0"/>
              </a:rPr>
              <a:t>broken.</a:t>
            </a:r>
          </a:p>
          <a:p>
            <a:pPr marL="346075" indent="-346075">
              <a:spcAft>
                <a:spcPts val="1000"/>
              </a:spcAft>
              <a:defRPr/>
            </a:pPr>
            <a:r>
              <a:rPr lang="en-US" dirty="0" smtClean="0">
                <a:latin typeface="Tahoma" panose="020B0604030504040204" pitchFamily="34" charset="0"/>
                <a:ea typeface="Tahoma" panose="020B0604030504040204" pitchFamily="34" charset="0"/>
                <a:cs typeface="Tahoma" panose="020B0604030504040204" pitchFamily="34" charset="0"/>
              </a:rPr>
              <a:t>Must be capable </a:t>
            </a:r>
            <a:r>
              <a:rPr lang="en-US" dirty="0">
                <a:latin typeface="Tahoma" panose="020B0604030504040204" pitchFamily="34" charset="0"/>
                <a:ea typeface="Tahoma" panose="020B0604030504040204" pitchFamily="34" charset="0"/>
                <a:cs typeface="Tahoma" panose="020B0604030504040204" pitchFamily="34" charset="0"/>
              </a:rPr>
              <a:t>of stopping </a:t>
            </a:r>
            <a:r>
              <a:rPr lang="en-US" dirty="0" smtClean="0">
                <a:latin typeface="Tahoma" panose="020B0604030504040204" pitchFamily="34" charset="0"/>
                <a:ea typeface="Tahoma" panose="020B0604030504040204" pitchFamily="34" charset="0"/>
                <a:cs typeface="Tahoma" panose="020B0604030504040204" pitchFamily="34" charset="0"/>
              </a:rPr>
              <a:t>the machine’s motion anywhere.</a:t>
            </a:r>
          </a:p>
          <a:p>
            <a:pPr marL="346075" indent="-346075">
              <a:spcAft>
                <a:spcPts val="300"/>
              </a:spcAft>
              <a:defRPr/>
            </a:pPr>
            <a:r>
              <a:rPr lang="en-US" dirty="0" smtClean="0">
                <a:latin typeface="Tahoma" panose="020B0604030504040204" pitchFamily="34" charset="0"/>
                <a:ea typeface="Tahoma" panose="020B0604030504040204" pitchFamily="34" charset="0"/>
                <a:cs typeface="Tahoma" panose="020B0604030504040204" pitchFamily="34" charset="0"/>
              </a:rPr>
              <a:t>Must be </a:t>
            </a:r>
            <a:r>
              <a:rPr lang="en-US" b="1" dirty="0" smtClean="0">
                <a:latin typeface="Tahoma" panose="020B0604030504040204" pitchFamily="34" charset="0"/>
                <a:ea typeface="Tahoma" panose="020B0604030504040204" pitchFamily="34" charset="0"/>
                <a:cs typeface="Tahoma" panose="020B0604030504040204" pitchFamily="34" charset="0"/>
              </a:rPr>
              <a:t>control reliable:</a:t>
            </a:r>
          </a:p>
          <a:p>
            <a:pPr marL="685800" indent="-334963">
              <a:spcAft>
                <a:spcPts val="1000"/>
              </a:spcAft>
              <a:buFont typeface="Tahoma" panose="020B0604030504040204" pitchFamily="34" charset="0"/>
              <a:buChar char="‒"/>
              <a:defRPr/>
            </a:pPr>
            <a:r>
              <a:rPr lang="en-US" dirty="0" smtClean="0">
                <a:latin typeface="Tahoma" panose="020B0604030504040204" pitchFamily="34" charset="0"/>
                <a:ea typeface="Tahoma" panose="020B0604030504040204" pitchFamily="34" charset="0"/>
                <a:cs typeface="Tahoma" panose="020B0604030504040204" pitchFamily="34" charset="0"/>
              </a:rPr>
              <a:t>A </a:t>
            </a:r>
            <a:r>
              <a:rPr lang="en-US" dirty="0">
                <a:latin typeface="Tahoma" panose="020B0604030504040204" pitchFamily="34" charset="0"/>
                <a:ea typeface="Tahoma" panose="020B0604030504040204" pitchFamily="34" charset="0"/>
                <a:cs typeface="Tahoma" panose="020B0604030504040204" pitchFamily="34" charset="0"/>
              </a:rPr>
              <a:t>single component failure will not prevent the stopping action from taking place</a:t>
            </a:r>
            <a:r>
              <a:rPr lang="en-US" dirty="0" smtClean="0">
                <a:latin typeface="Tahoma" panose="020B0604030504040204" pitchFamily="34" charset="0"/>
                <a:ea typeface="Tahoma" panose="020B0604030504040204" pitchFamily="34" charset="0"/>
                <a:cs typeface="Tahoma" panose="020B0604030504040204" pitchFamily="34" charset="0"/>
              </a:rPr>
              <a:t>.</a:t>
            </a:r>
          </a:p>
          <a:p>
            <a:pPr marL="346075" indent="-346075">
              <a:spcAft>
                <a:spcPts val="1000"/>
              </a:spcAft>
              <a:buFont typeface="Tahoma" panose="020B0604030504040204" pitchFamily="34" charset="0"/>
              <a:buChar char="•"/>
              <a:defRPr/>
            </a:pPr>
            <a:r>
              <a:rPr lang="en-US" dirty="0">
                <a:latin typeface="Tahoma" panose="020B0604030504040204" pitchFamily="34" charset="0"/>
                <a:ea typeface="Tahoma" panose="020B0604030504040204" pitchFamily="34" charset="0"/>
                <a:cs typeface="Tahoma" panose="020B0604030504040204" pitchFamily="34" charset="0"/>
              </a:rPr>
              <a:t>Do not protect against flying objects.</a:t>
            </a:r>
          </a:p>
          <a:p>
            <a:pPr marL="346075" indent="-346075">
              <a:spcAft>
                <a:spcPts val="1000"/>
              </a:spcAft>
              <a:buFont typeface="Tahoma" panose="020B0604030504040204" pitchFamily="34" charset="0"/>
              <a:buChar char="•"/>
              <a:defRPr/>
            </a:pPr>
            <a:r>
              <a:rPr lang="en-US" dirty="0">
                <a:latin typeface="Tahoma" panose="020B0604030504040204" pitchFamily="34" charset="0"/>
                <a:ea typeface="Tahoma" panose="020B0604030504040204" pitchFamily="34" charset="0"/>
                <a:cs typeface="Tahoma" panose="020B0604030504040204" pitchFamily="34" charset="0"/>
              </a:rPr>
              <a:t>Are not approved as a lockout device.</a:t>
            </a:r>
          </a:p>
          <a:p>
            <a:pPr marL="346075" indent="-346075">
              <a:spcAft>
                <a:spcPts val="1000"/>
              </a:spcAft>
              <a:buFont typeface="Tahoma" panose="020B0604030504040204" pitchFamily="34" charset="0"/>
              <a:buChar char="•"/>
              <a:defRPr/>
            </a:pPr>
            <a:r>
              <a:rPr lang="en-US" dirty="0">
                <a:latin typeface="Tahoma" panose="020B0604030504040204" pitchFamily="34" charset="0"/>
                <a:ea typeface="Tahoma" panose="020B0604030504040204" pitchFamily="34" charset="0"/>
                <a:cs typeface="Tahoma" panose="020B0604030504040204" pitchFamily="34" charset="0"/>
              </a:rPr>
              <a:t>Are insufficient protection for removing jams or performing maintenance</a:t>
            </a:r>
            <a:r>
              <a:rPr lang="en-US" dirty="0" smtClean="0">
                <a:latin typeface="Tahoma" panose="020B0604030504040204" pitchFamily="34" charset="0"/>
                <a:ea typeface="Tahoma" panose="020B0604030504040204" pitchFamily="34" charset="0"/>
                <a:cs typeface="Tahoma" panose="020B0604030504040204" pitchFamily="34" charset="0"/>
              </a:rPr>
              <a:t>.</a:t>
            </a:r>
          </a:p>
        </p:txBody>
      </p:sp>
      <p:sp>
        <p:nvSpPr>
          <p:cNvPr id="2" name="Title 1"/>
          <p:cNvSpPr>
            <a:spLocks noGrp="1"/>
          </p:cNvSpPr>
          <p:nvPr>
            <p:ph type="title"/>
          </p:nvPr>
        </p:nvSpPr>
        <p:spPr/>
        <p:txBody>
          <a:bodyPr/>
          <a:lstStyle/>
          <a:p>
            <a:r>
              <a:rPr lang="en-US" dirty="0" smtClean="0">
                <a:latin typeface="Tahoma" panose="020B0604030504040204" pitchFamily="34" charset="0"/>
                <a:ea typeface="Tahoma" panose="020B0604030504040204" pitchFamily="34" charset="0"/>
                <a:cs typeface="Tahoma" panose="020B0604030504040204" pitchFamily="34" charset="0"/>
              </a:rPr>
              <a:t>Light Curtains</a:t>
            </a: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7" name="Rectangle 6"/>
          <p:cNvSpPr/>
          <p:nvPr/>
        </p:nvSpPr>
        <p:spPr>
          <a:xfrm>
            <a:off x="315119" y="164812"/>
            <a:ext cx="4501356" cy="246221"/>
          </a:xfrm>
          <a:prstGeom prst="rect">
            <a:avLst/>
          </a:prstGeom>
        </p:spPr>
        <p:txBody>
          <a:bodyPr wrap="square">
            <a:spAutoFit/>
          </a:bodyPr>
          <a:lstStyle/>
          <a:p>
            <a:r>
              <a:rPr lang="en-US" altLang="en-US" sz="1000" b="1" kern="0" smtClean="0">
                <a:solidFill>
                  <a:schemeClr val="bg1"/>
                </a:solidFill>
                <a:latin typeface="Tahoma" panose="020B0604030504040204" pitchFamily="34" charset="0"/>
                <a:ea typeface="Tahoma" panose="020B0604030504040204" pitchFamily="34" charset="0"/>
                <a:cs typeface="Tahoma" panose="020B0604030504040204" pitchFamily="34" charset="0"/>
              </a:rPr>
              <a:t>4  </a:t>
            </a:r>
            <a:r>
              <a:rPr lang="en-US" altLang="en-US" sz="1000" kern="0" smtClean="0">
                <a:solidFill>
                  <a:srgbClr val="FA834E"/>
                </a:solidFill>
                <a:latin typeface="Tahoma" panose="020B0604030504040204" pitchFamily="34" charset="0"/>
                <a:ea typeface="Tahoma" panose="020B0604030504040204" pitchFamily="34" charset="0"/>
                <a:cs typeface="Tahoma" panose="020B0604030504040204" pitchFamily="34" charset="0"/>
              </a:rPr>
              <a:t>    </a:t>
            </a:r>
            <a:r>
              <a:rPr lang="en-US" altLang="en-US" sz="1000" b="0" kern="0" smtClean="0">
                <a:solidFill>
                  <a:srgbClr val="FA834E"/>
                </a:solidFill>
                <a:latin typeface="Tahoma" panose="020B0604030504040204" pitchFamily="34" charset="0"/>
                <a:ea typeface="Tahoma" panose="020B0604030504040204" pitchFamily="34" charset="0"/>
                <a:cs typeface="Tahoma" panose="020B0604030504040204" pitchFamily="34" charset="0"/>
              </a:rPr>
              <a:t>Safeguarding Devices</a:t>
            </a:r>
            <a:endParaRPr lang="en-US" altLang="en-US" sz="1000" b="0" kern="0">
              <a:solidFill>
                <a:srgbClr val="FA834E"/>
              </a:solidFill>
              <a:latin typeface="Tahoma" panose="020B0604030504040204" pitchFamily="34" charset="0"/>
              <a:ea typeface="Tahoma" panose="020B0604030504040204" pitchFamily="34" charset="0"/>
              <a:cs typeface="Tahoma" panose="020B0604030504040204" pitchFamily="34" charset="0"/>
            </a:endParaRPr>
          </a:p>
        </p:txBody>
      </p:sp>
      <p:sp>
        <p:nvSpPr>
          <p:cNvPr id="9" name="Rectangle 8"/>
          <p:cNvSpPr/>
          <p:nvPr/>
        </p:nvSpPr>
        <p:spPr>
          <a:xfrm>
            <a:off x="4892675" y="1369297"/>
            <a:ext cx="3717088" cy="1451679"/>
          </a:xfrm>
          <a:prstGeom prst="rect">
            <a:avLst/>
          </a:prstGeom>
        </p:spPr>
        <p:txBody>
          <a:bodyPr wrap="square">
            <a:noAutofit/>
          </a:bodyPr>
          <a:lstStyle/>
          <a:p>
            <a:pPr marL="0" indent="0">
              <a:spcBef>
                <a:spcPts val="0"/>
              </a:spcBef>
              <a:spcAft>
                <a:spcPts val="800"/>
              </a:spcAft>
              <a:buNone/>
              <a:defRPr/>
            </a:pPr>
            <a:r>
              <a:rPr lang="en-US" sz="1300" dirty="0" smtClean="0">
                <a:solidFill>
                  <a:srgbClr val="E65F25"/>
                </a:solidFill>
                <a:latin typeface="Tahoma" panose="020B0604030504040204" pitchFamily="34" charset="0"/>
                <a:ea typeface="Tahoma" panose="020B0604030504040204" pitchFamily="34" charset="0"/>
                <a:cs typeface="Tahoma" panose="020B0604030504040204" pitchFamily="34" charset="0"/>
              </a:rPr>
              <a:t>When installing</a:t>
            </a:r>
            <a:r>
              <a:rPr lang="en-US" sz="1300" dirty="0">
                <a:solidFill>
                  <a:srgbClr val="E65F25"/>
                </a:solidFill>
                <a:latin typeface="Tahoma" panose="020B0604030504040204" pitchFamily="34" charset="0"/>
                <a:ea typeface="Tahoma" panose="020B0604030504040204" pitchFamily="34" charset="0"/>
                <a:cs typeface="Tahoma" panose="020B0604030504040204" pitchFamily="34" charset="0"/>
              </a:rPr>
              <a:t>: </a:t>
            </a:r>
          </a:p>
          <a:p>
            <a:pPr marL="346075" indent="-346075">
              <a:spcAft>
                <a:spcPts val="1000"/>
              </a:spcAft>
              <a:buFont typeface="Tahoma" panose="020B0604030504040204" pitchFamily="34" charset="0"/>
              <a:buChar char="•"/>
              <a:defRPr/>
            </a:pPr>
            <a:r>
              <a:rPr lang="en-US" sz="1300" b="0" dirty="0">
                <a:solidFill>
                  <a:srgbClr val="3D3D3D"/>
                </a:solidFill>
                <a:latin typeface="Tahoma" panose="020B0604030504040204" pitchFamily="34" charset="0"/>
                <a:ea typeface="Tahoma" panose="020B0604030504040204" pitchFamily="34" charset="0"/>
                <a:cs typeface="Tahoma" panose="020B0604030504040204" pitchFamily="34" charset="0"/>
              </a:rPr>
              <a:t>Protect all cables with conduit. </a:t>
            </a:r>
          </a:p>
          <a:p>
            <a:pPr marL="346075" indent="-346075">
              <a:spcAft>
                <a:spcPts val="1000"/>
              </a:spcAft>
              <a:buFont typeface="Tahoma" panose="020B0604030504040204" pitchFamily="34" charset="0"/>
              <a:buChar char="•"/>
              <a:defRPr/>
            </a:pPr>
            <a:r>
              <a:rPr lang="en-US" sz="1300" b="0" dirty="0">
                <a:solidFill>
                  <a:srgbClr val="3D3D3D"/>
                </a:solidFill>
                <a:latin typeface="Tahoma" panose="020B0604030504040204" pitchFamily="34" charset="0"/>
                <a:ea typeface="Tahoma" panose="020B0604030504040204" pitchFamily="34" charset="0"/>
                <a:cs typeface="Tahoma" panose="020B0604030504040204" pitchFamily="34" charset="0"/>
              </a:rPr>
              <a:t>Qualified personnel must make electrical connections</a:t>
            </a:r>
            <a:r>
              <a:rPr lang="en-US" sz="1300" b="0" dirty="0" smtClean="0">
                <a:solidFill>
                  <a:srgbClr val="3D3D3D"/>
                </a:solidFill>
                <a:latin typeface="Tahoma" panose="020B0604030504040204" pitchFamily="34" charset="0"/>
                <a:ea typeface="Tahoma" panose="020B0604030504040204" pitchFamily="34" charset="0"/>
                <a:cs typeface="Tahoma" panose="020B0604030504040204" pitchFamily="34" charset="0"/>
              </a:rPr>
              <a:t>.</a:t>
            </a:r>
          </a:p>
          <a:p>
            <a:pPr marL="346075" indent="-346075">
              <a:spcAft>
                <a:spcPts val="2000"/>
              </a:spcAft>
              <a:buFont typeface="Tahoma" panose="020B0604030504040204" pitchFamily="34" charset="0"/>
              <a:buChar char="•"/>
              <a:defRPr/>
            </a:pPr>
            <a:r>
              <a:rPr lang="en-US" sz="1300" b="0" dirty="0" smtClean="0">
                <a:solidFill>
                  <a:srgbClr val="3D3D3D"/>
                </a:solidFill>
                <a:latin typeface="Tahoma" panose="020B0604030504040204" pitchFamily="34" charset="0"/>
                <a:ea typeface="Tahoma" panose="020B0604030504040204" pitchFamily="34" charset="0"/>
                <a:cs typeface="Tahoma" panose="020B0604030504040204" pitchFamily="34" charset="0"/>
              </a:rPr>
              <a:t>Select light curtains based on size.</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9" name="Rectangle 5"/>
          <p:cNvSpPr>
            <a:spLocks noGrp="1" noChangeArrowheads="1"/>
          </p:cNvSpPr>
          <p:nvPr>
            <p:ph idx="1"/>
          </p:nvPr>
        </p:nvSpPr>
        <p:spPr bwMode="auto">
          <a:xfrm>
            <a:off x="315119" y="1516288"/>
            <a:ext cx="5033962" cy="4224232"/>
          </a:xfrm>
          <a:prstGeom prst="rect">
            <a:avLst/>
          </a:prstGeom>
          <a:extLst/>
        </p:spPr>
        <p:txBody>
          <a:bodyPr vert="horz" wrap="square" numCol="1" anchor="t" anchorCtr="0" compatLnSpc="1">
            <a:prstTxWarp prst="textNoShape">
              <a:avLst/>
            </a:prstTxWarp>
          </a:bodyPr>
          <a:lstStyle/>
          <a:p>
            <a:pPr marL="350838" indent="-350838">
              <a:spcBef>
                <a:spcPct val="0"/>
              </a:spcBef>
              <a:spcAft>
                <a:spcPts val="1200"/>
              </a:spcAft>
              <a:defRPr/>
            </a:pPr>
            <a:r>
              <a:rPr lang="en-US" dirty="0">
                <a:latin typeface="Tahoma" panose="020B0604030504040204" pitchFamily="34" charset="0"/>
                <a:ea typeface="Tahoma" panose="020B0604030504040204" pitchFamily="34" charset="0"/>
                <a:cs typeface="Tahoma" panose="020B0604030504040204" pitchFamily="34" charset="0"/>
              </a:rPr>
              <a:t>Multiple light curtains may allow better control of </a:t>
            </a:r>
            <a:r>
              <a:rPr lang="en-US" dirty="0" smtClean="0">
                <a:latin typeface="Tahoma" panose="020B0604030504040204" pitchFamily="34" charset="0"/>
                <a:ea typeface="Tahoma" panose="020B0604030504040204" pitchFamily="34" charset="0"/>
                <a:cs typeface="Tahoma" panose="020B0604030504040204" pitchFamily="34" charset="0"/>
              </a:rPr>
              <a:t>access. </a:t>
            </a:r>
          </a:p>
          <a:p>
            <a:pPr marL="350838" indent="-350838">
              <a:spcBef>
                <a:spcPct val="0"/>
              </a:spcBef>
              <a:spcAft>
                <a:spcPts val="1200"/>
              </a:spcAft>
              <a:defRPr/>
            </a:pPr>
            <a:r>
              <a:rPr lang="en-US" dirty="0" smtClean="0">
                <a:latin typeface="Tahoma" panose="020B0604030504040204" pitchFamily="34" charset="0"/>
                <a:ea typeface="Tahoma" panose="020B0604030504040204" pitchFamily="34" charset="0"/>
                <a:cs typeface="Tahoma" panose="020B0604030504040204" pitchFamily="34" charset="0"/>
              </a:rPr>
              <a:t>They </a:t>
            </a:r>
            <a:r>
              <a:rPr lang="en-US" dirty="0">
                <a:latin typeface="Tahoma" panose="020B0604030504040204" pitchFamily="34" charset="0"/>
                <a:ea typeface="Tahoma" panose="020B0604030504040204" pitchFamily="34" charset="0"/>
                <a:cs typeface="Tahoma" panose="020B0604030504040204" pitchFamily="34" charset="0"/>
              </a:rPr>
              <a:t>will not interfere with each other. </a:t>
            </a:r>
          </a:p>
          <a:p>
            <a:pPr marL="341313" indent="-341313">
              <a:spcBef>
                <a:spcPct val="0"/>
              </a:spcBef>
              <a:spcAft>
                <a:spcPts val="600"/>
              </a:spcAft>
              <a:defRPr/>
            </a:pPr>
            <a:r>
              <a:rPr lang="en-US" dirty="0" smtClean="0">
                <a:latin typeface="Tahoma" panose="020B0604030504040204" pitchFamily="34" charset="0"/>
                <a:ea typeface="Tahoma" panose="020B0604030504040204" pitchFamily="34" charset="0"/>
                <a:cs typeface="Tahoma" panose="020B0604030504040204" pitchFamily="34" charset="0"/>
              </a:rPr>
              <a:t>When </a:t>
            </a:r>
            <a:r>
              <a:rPr lang="en-US" dirty="0">
                <a:latin typeface="Tahoma" panose="020B0604030504040204" pitchFamily="34" charset="0"/>
                <a:ea typeface="Tahoma" panose="020B0604030504040204" pitchFamily="34" charset="0"/>
                <a:cs typeface="Tahoma" panose="020B0604030504040204" pitchFamily="34" charset="0"/>
              </a:rPr>
              <a:t>installing:</a:t>
            </a:r>
          </a:p>
          <a:p>
            <a:pPr marL="682625" lvl="2" indent="-341313">
              <a:spcBef>
                <a:spcPct val="0"/>
              </a:spcBef>
              <a:spcAft>
                <a:spcPts val="600"/>
              </a:spcAft>
              <a:buFont typeface="Tahoma" panose="020B0604030504040204" pitchFamily="34" charset="0"/>
              <a:buChar char="–"/>
              <a:defRPr/>
            </a:pPr>
            <a:r>
              <a:rPr lang="en-US" dirty="0" smtClean="0">
                <a:latin typeface="Tahoma" panose="020B0604030504040204" pitchFamily="34" charset="0"/>
                <a:ea typeface="Tahoma" panose="020B0604030504040204" pitchFamily="34" charset="0"/>
                <a:cs typeface="Tahoma" panose="020B0604030504040204" pitchFamily="34" charset="0"/>
              </a:rPr>
              <a:t>Power supply and components controlling the curtains must be accessible.</a:t>
            </a:r>
          </a:p>
          <a:p>
            <a:pPr marL="682625" lvl="2" indent="-341313">
              <a:spcBef>
                <a:spcPct val="0"/>
              </a:spcBef>
              <a:spcAft>
                <a:spcPts val="600"/>
              </a:spcAft>
              <a:buFont typeface="Tahoma" panose="020B0604030504040204" pitchFamily="34" charset="0"/>
              <a:buChar char="–"/>
              <a:defRPr/>
            </a:pPr>
            <a:r>
              <a:rPr lang="en-US" dirty="0" smtClean="0">
                <a:latin typeface="Tahoma" panose="020B0604030504040204" pitchFamily="34" charset="0"/>
                <a:ea typeface="Tahoma" panose="020B0604030504040204" pitchFamily="34" charset="0"/>
                <a:cs typeface="Tahoma" panose="020B0604030504040204" pitchFamily="34" charset="0"/>
              </a:rPr>
              <a:t>Transmitter, receiver, and cabling need to be out of the way.</a:t>
            </a:r>
          </a:p>
          <a:p>
            <a:pPr marL="682625" lvl="2" indent="-341313">
              <a:spcBef>
                <a:spcPct val="0"/>
              </a:spcBef>
              <a:spcAft>
                <a:spcPts val="600"/>
              </a:spcAft>
              <a:buFont typeface="Tahoma" panose="020B0604030504040204" pitchFamily="34" charset="0"/>
              <a:buChar char="–"/>
              <a:defRPr/>
            </a:pPr>
            <a:r>
              <a:rPr lang="en-US" dirty="0" smtClean="0">
                <a:latin typeface="Tahoma" panose="020B0604030504040204" pitchFamily="34" charset="0"/>
                <a:ea typeface="Tahoma" panose="020B0604030504040204" pitchFamily="34" charset="0"/>
                <a:cs typeface="Tahoma" panose="020B0604030504040204" pitchFamily="34" charset="0"/>
              </a:rPr>
              <a:t>Transmitter </a:t>
            </a:r>
            <a:r>
              <a:rPr lang="en-US" dirty="0">
                <a:latin typeface="Tahoma" panose="020B0604030504040204" pitchFamily="34" charset="0"/>
                <a:ea typeface="Tahoma" panose="020B0604030504040204" pitchFamily="34" charset="0"/>
                <a:cs typeface="Tahoma" panose="020B0604030504040204" pitchFamily="34" charset="0"/>
              </a:rPr>
              <a:t>and receiver must be mounted with cable connectors in the same orientation.</a:t>
            </a:r>
          </a:p>
          <a:p>
            <a:pPr eaLnBrk="1" hangingPunct="1">
              <a:spcBef>
                <a:spcPct val="0"/>
              </a:spcBef>
              <a:buFontTx/>
              <a:buNone/>
              <a:defRPr/>
            </a:pP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6" name="Rectangle 5"/>
          <p:cNvSpPr/>
          <p:nvPr/>
        </p:nvSpPr>
        <p:spPr>
          <a:xfrm>
            <a:off x="315119" y="164812"/>
            <a:ext cx="4501356" cy="246221"/>
          </a:xfrm>
          <a:prstGeom prst="rect">
            <a:avLst/>
          </a:prstGeom>
        </p:spPr>
        <p:txBody>
          <a:bodyPr wrap="square">
            <a:spAutoFit/>
          </a:bodyPr>
          <a:lstStyle/>
          <a:p>
            <a:r>
              <a:rPr lang="en-US" altLang="en-US" sz="1000" b="1" kern="0" smtClean="0">
                <a:solidFill>
                  <a:schemeClr val="bg1"/>
                </a:solidFill>
                <a:latin typeface="Tahoma" panose="020B0604030504040204" pitchFamily="34" charset="0"/>
                <a:ea typeface="Tahoma" panose="020B0604030504040204" pitchFamily="34" charset="0"/>
                <a:cs typeface="Tahoma" panose="020B0604030504040204" pitchFamily="34" charset="0"/>
              </a:rPr>
              <a:t>4  </a:t>
            </a:r>
            <a:r>
              <a:rPr lang="en-US" altLang="en-US" sz="1000" kern="0" smtClean="0">
                <a:solidFill>
                  <a:srgbClr val="FA834E"/>
                </a:solidFill>
                <a:latin typeface="Tahoma" panose="020B0604030504040204" pitchFamily="34" charset="0"/>
                <a:ea typeface="Tahoma" panose="020B0604030504040204" pitchFamily="34" charset="0"/>
                <a:cs typeface="Tahoma" panose="020B0604030504040204" pitchFamily="34" charset="0"/>
              </a:rPr>
              <a:t>    </a:t>
            </a:r>
            <a:r>
              <a:rPr lang="en-US" altLang="en-US" sz="1000" b="0" kern="0" smtClean="0">
                <a:solidFill>
                  <a:srgbClr val="FA834E"/>
                </a:solidFill>
                <a:latin typeface="Tahoma" panose="020B0604030504040204" pitchFamily="34" charset="0"/>
                <a:ea typeface="Tahoma" panose="020B0604030504040204" pitchFamily="34" charset="0"/>
                <a:cs typeface="Tahoma" panose="020B0604030504040204" pitchFamily="34" charset="0"/>
              </a:rPr>
              <a:t>Safeguarding Devices</a:t>
            </a:r>
            <a:endParaRPr lang="en-US" altLang="en-US" sz="1000" b="0" kern="0">
              <a:solidFill>
                <a:srgbClr val="FA834E"/>
              </a:solidFill>
              <a:latin typeface="Tahoma" panose="020B0604030504040204" pitchFamily="34" charset="0"/>
              <a:ea typeface="Tahoma" panose="020B0604030504040204" pitchFamily="34" charset="0"/>
              <a:cs typeface="Tahoma" panose="020B0604030504040204" pitchFamily="34" charset="0"/>
            </a:endParaRPr>
          </a:p>
        </p:txBody>
      </p:sp>
      <p:sp>
        <p:nvSpPr>
          <p:cNvPr id="7" name="Title 1"/>
          <p:cNvSpPr>
            <a:spLocks noGrp="1"/>
          </p:cNvSpPr>
          <p:nvPr>
            <p:ph type="title"/>
          </p:nvPr>
        </p:nvSpPr>
        <p:spPr>
          <a:xfrm>
            <a:off x="320676" y="457200"/>
            <a:ext cx="6019800" cy="865930"/>
          </a:xfrm>
        </p:spPr>
        <p:txBody>
          <a:bodyPr/>
          <a:lstStyle/>
          <a:p>
            <a:r>
              <a:rPr lang="en-US" dirty="0" smtClean="0">
                <a:solidFill>
                  <a:srgbClr val="4A74A8"/>
                </a:solidFill>
                <a:latin typeface="Tahoma" panose="020B0604030504040204" pitchFamily="34" charset="0"/>
                <a:ea typeface="Tahoma" panose="020B0604030504040204" pitchFamily="34" charset="0"/>
                <a:cs typeface="Tahoma" panose="020B0604030504040204" pitchFamily="34" charset="0"/>
              </a:rPr>
              <a:t>Multiple Light Curtains</a:t>
            </a:r>
            <a:endParaRPr lang="en-US" dirty="0">
              <a:solidFill>
                <a:srgbClr val="4A74A8"/>
              </a:solidFill>
              <a:latin typeface="Tahoma" panose="020B0604030504040204" pitchFamily="34" charset="0"/>
              <a:ea typeface="Tahoma" panose="020B0604030504040204" pitchFamily="34" charset="0"/>
              <a:cs typeface="Tahoma" panose="020B0604030504040204" pitchFamily="34" charset="0"/>
            </a:endParaRPr>
          </a:p>
        </p:txBody>
      </p:sp>
      <p:pic>
        <p:nvPicPr>
          <p:cNvPr id="10" name="Picture 2"/>
          <p:cNvPicPr>
            <a:picLocks noChangeAspect="1" noChangeArrowheads="1"/>
          </p:cNvPicPr>
          <p:nvPr/>
        </p:nvPicPr>
        <p:blipFill rotWithShape="1">
          <a:blip r:embed="rId3"/>
          <a:srcRect l="1" r="35847"/>
          <a:stretch/>
        </p:blipFill>
        <p:spPr bwMode="auto">
          <a:xfrm>
            <a:off x="6569869" y="1456660"/>
            <a:ext cx="2818606" cy="2692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347663" indent="-347663">
              <a:buFont typeface="Tahoma" panose="020B0604030504040204" pitchFamily="34" charset="0"/>
              <a:buChar char="•"/>
              <a:defRPr/>
            </a:pPr>
            <a:r>
              <a:rPr lang="en-US" altLang="en-US" dirty="0" smtClean="0">
                <a:latin typeface="Tahoma" panose="020B0604030504040204" pitchFamily="34" charset="0"/>
                <a:ea typeface="Tahoma" panose="020B0604030504040204" pitchFamily="34" charset="0"/>
                <a:cs typeface="Tahoma" panose="020B0604030504040204" pitchFamily="34" charset="0"/>
              </a:rPr>
              <a:t>The mats detect </a:t>
            </a:r>
            <a:r>
              <a:rPr lang="en-US" altLang="en-US" dirty="0">
                <a:latin typeface="Tahoma" panose="020B0604030504040204" pitchFamily="34" charset="0"/>
                <a:ea typeface="Tahoma" panose="020B0604030504040204" pitchFamily="34" charset="0"/>
                <a:cs typeface="Tahoma" panose="020B0604030504040204" pitchFamily="34" charset="0"/>
              </a:rPr>
              <a:t>a person</a:t>
            </a:r>
            <a:r>
              <a:rPr lang="ja-JP" altLang="en-US" dirty="0">
                <a:latin typeface="Tahoma" panose="020B0604030504040204" pitchFamily="34" charset="0"/>
                <a:cs typeface="Tahoma" panose="020B0604030504040204" pitchFamily="34" charset="0"/>
              </a:rPr>
              <a:t>’</a:t>
            </a:r>
            <a:r>
              <a:rPr lang="en-US" altLang="ja-JP" dirty="0">
                <a:latin typeface="Tahoma" panose="020B0604030504040204" pitchFamily="34" charset="0"/>
                <a:ea typeface="Tahoma" panose="020B0604030504040204" pitchFamily="34" charset="0"/>
                <a:cs typeface="Tahoma" panose="020B0604030504040204" pitchFamily="34" charset="0"/>
              </a:rPr>
              <a:t>s presence and stop the machine.</a:t>
            </a:r>
          </a:p>
          <a:p>
            <a:pPr marL="347663" indent="-347663">
              <a:buFont typeface="Tahoma" panose="020B0604030504040204" pitchFamily="34" charset="0"/>
              <a:buChar char="•"/>
              <a:defRPr/>
            </a:pPr>
            <a:r>
              <a:rPr lang="en-US" altLang="en-US" dirty="0">
                <a:latin typeface="Tahoma" panose="020B0604030504040204" pitchFamily="34" charset="0"/>
                <a:ea typeface="Tahoma" panose="020B0604030504040204" pitchFamily="34" charset="0"/>
                <a:cs typeface="Tahoma" panose="020B0604030504040204" pitchFamily="34" charset="0"/>
              </a:rPr>
              <a:t>They can protect the entire </a:t>
            </a:r>
            <a:r>
              <a:rPr lang="en-US" altLang="en-US" dirty="0" smtClean="0">
                <a:latin typeface="Tahoma" panose="020B0604030504040204" pitchFamily="34" charset="0"/>
                <a:ea typeface="Tahoma" panose="020B0604030504040204" pitchFamily="34" charset="0"/>
                <a:cs typeface="Tahoma" panose="020B0604030504040204" pitchFamily="34" charset="0"/>
              </a:rPr>
              <a:t>area around </a:t>
            </a:r>
            <a:r>
              <a:rPr lang="en-US" altLang="en-US" dirty="0">
                <a:latin typeface="Tahoma" panose="020B0604030504040204" pitchFamily="34" charset="0"/>
                <a:ea typeface="Tahoma" panose="020B0604030504040204" pitchFamily="34" charset="0"/>
                <a:cs typeface="Tahoma" panose="020B0604030504040204" pitchFamily="34" charset="0"/>
              </a:rPr>
              <a:t>the machine or just </a:t>
            </a:r>
            <a:r>
              <a:rPr lang="en-US" altLang="en-US" dirty="0" smtClean="0">
                <a:latin typeface="Tahoma" panose="020B0604030504040204" pitchFamily="34" charset="0"/>
                <a:ea typeface="Tahoma" panose="020B0604030504040204" pitchFamily="34" charset="0"/>
                <a:cs typeface="Tahoma" panose="020B0604030504040204" pitchFamily="34" charset="0"/>
              </a:rPr>
              <a:t>at the </a:t>
            </a:r>
            <a:r>
              <a:rPr lang="en-US" altLang="en-US" dirty="0">
                <a:latin typeface="Tahoma" panose="020B0604030504040204" pitchFamily="34" charset="0"/>
                <a:ea typeface="Tahoma" panose="020B0604030504040204" pitchFamily="34" charset="0"/>
                <a:cs typeface="Tahoma" panose="020B0604030504040204" pitchFamily="34" charset="0"/>
              </a:rPr>
              <a:t>point of operation.</a:t>
            </a:r>
          </a:p>
          <a:p>
            <a:pPr marL="347663" indent="-347663">
              <a:buFont typeface="Tahoma" panose="020B0604030504040204" pitchFamily="34" charset="0"/>
              <a:buChar char="•"/>
              <a:defRPr/>
            </a:pPr>
            <a:r>
              <a:rPr lang="en-US" altLang="en-US" dirty="0">
                <a:latin typeface="Tahoma" panose="020B0604030504040204" pitchFamily="34" charset="0"/>
                <a:ea typeface="Tahoma" panose="020B0604030504040204" pitchFamily="34" charset="0"/>
                <a:cs typeface="Tahoma" panose="020B0604030504040204" pitchFamily="34" charset="0"/>
              </a:rPr>
              <a:t>A manual reset </a:t>
            </a:r>
            <a:r>
              <a:rPr lang="en-US" altLang="en-US" dirty="0" smtClean="0">
                <a:latin typeface="Tahoma" panose="020B0604030504040204" pitchFamily="34" charset="0"/>
                <a:ea typeface="Tahoma" panose="020B0604030504040204" pitchFamily="34" charset="0"/>
                <a:cs typeface="Tahoma" panose="020B0604030504040204" pitchFamily="34" charset="0"/>
              </a:rPr>
              <a:t>switch placed outside of the </a:t>
            </a:r>
            <a:r>
              <a:rPr lang="en-US" altLang="en-US" dirty="0">
                <a:latin typeface="Tahoma" panose="020B0604030504040204" pitchFamily="34" charset="0"/>
                <a:ea typeface="Tahoma" panose="020B0604030504040204" pitchFamily="34" charset="0"/>
                <a:cs typeface="Tahoma" panose="020B0604030504040204" pitchFamily="34" charset="0"/>
              </a:rPr>
              <a:t>protected </a:t>
            </a:r>
            <a:r>
              <a:rPr lang="en-US" altLang="en-US" dirty="0" smtClean="0">
                <a:latin typeface="Tahoma" panose="020B0604030504040204" pitchFamily="34" charset="0"/>
                <a:ea typeface="Tahoma" panose="020B0604030504040204" pitchFamily="34" charset="0"/>
                <a:cs typeface="Tahoma" panose="020B0604030504040204" pitchFamily="34" charset="0"/>
              </a:rPr>
              <a:t>area is required.</a:t>
            </a:r>
            <a:endParaRPr lang="en-US" altLang="en-US" dirty="0">
              <a:latin typeface="Tahoma" panose="020B0604030504040204" pitchFamily="34" charset="0"/>
              <a:ea typeface="Tahoma" panose="020B0604030504040204" pitchFamily="34" charset="0"/>
              <a:cs typeface="Tahoma" panose="020B0604030504040204" pitchFamily="34" charset="0"/>
            </a:endParaRPr>
          </a:p>
          <a:p>
            <a:pPr marL="347663" indent="-347663">
              <a:buFont typeface="Tahoma" panose="020B0604030504040204" pitchFamily="34" charset="0"/>
              <a:buChar char="•"/>
              <a:defRPr/>
            </a:pPr>
            <a:r>
              <a:rPr lang="en-US" altLang="en-US" dirty="0">
                <a:latin typeface="Tahoma" panose="020B0604030504040204" pitchFamily="34" charset="0"/>
                <a:ea typeface="Tahoma" panose="020B0604030504040204" pitchFamily="34" charset="0"/>
                <a:cs typeface="Tahoma" panose="020B0604030504040204" pitchFamily="34" charset="0"/>
              </a:rPr>
              <a:t>Mats can be damaged by certain </a:t>
            </a:r>
            <a:r>
              <a:rPr lang="en-US" altLang="en-US" dirty="0" smtClean="0">
                <a:latin typeface="Tahoma" panose="020B0604030504040204" pitchFamily="34" charset="0"/>
                <a:ea typeface="Tahoma" panose="020B0604030504040204" pitchFamily="34" charset="0"/>
                <a:cs typeface="Tahoma" panose="020B0604030504040204" pitchFamily="34" charset="0"/>
              </a:rPr>
              <a:t>chemicals.</a:t>
            </a:r>
          </a:p>
          <a:p>
            <a:pPr marL="347663" indent="-347663">
              <a:buFont typeface="Tahoma" panose="020B0604030504040204" pitchFamily="34" charset="0"/>
              <a:buChar char="•"/>
              <a:defRPr/>
            </a:pPr>
            <a:r>
              <a:rPr lang="en-US" altLang="en-US" dirty="0" smtClean="0">
                <a:latin typeface="Tahoma" panose="020B0604030504040204" pitchFamily="34" charset="0"/>
                <a:ea typeface="Tahoma" panose="020B0604030504040204" pitchFamily="34" charset="0"/>
                <a:cs typeface="Tahoma" panose="020B0604030504040204" pitchFamily="34" charset="0"/>
              </a:rPr>
              <a:t>They </a:t>
            </a:r>
            <a:r>
              <a:rPr lang="en-US" altLang="en-US" dirty="0">
                <a:latin typeface="Tahoma" panose="020B0604030504040204" pitchFamily="34" charset="0"/>
                <a:ea typeface="Tahoma" panose="020B0604030504040204" pitchFamily="34" charset="0"/>
                <a:cs typeface="Tahoma" panose="020B0604030504040204" pitchFamily="34" charset="0"/>
              </a:rPr>
              <a:t>may not be sufficient </a:t>
            </a:r>
            <a:r>
              <a:rPr lang="en-US" altLang="en-US" dirty="0" smtClean="0">
                <a:latin typeface="Tahoma" panose="020B0604030504040204" pitchFamily="34" charset="0"/>
                <a:ea typeface="Tahoma" panose="020B0604030504040204" pitchFamily="34" charset="0"/>
                <a:cs typeface="Tahoma" panose="020B0604030504040204" pitchFamily="34" charset="0"/>
              </a:rPr>
              <a:t>protection.</a:t>
            </a: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3" name="Title 2"/>
          <p:cNvSpPr>
            <a:spLocks noGrp="1"/>
          </p:cNvSpPr>
          <p:nvPr>
            <p:ph type="title"/>
          </p:nvPr>
        </p:nvSpPr>
        <p:spPr/>
        <p:txBody>
          <a:bodyPr/>
          <a:lstStyle/>
          <a:p>
            <a:r>
              <a:rPr lang="en-US" dirty="0" smtClean="0">
                <a:latin typeface="Tahoma" panose="020B0604030504040204" pitchFamily="34" charset="0"/>
                <a:ea typeface="Tahoma" panose="020B0604030504040204" pitchFamily="34" charset="0"/>
                <a:cs typeface="Tahoma" panose="020B0604030504040204" pitchFamily="34" charset="0"/>
              </a:rPr>
              <a:t>Pressure-Sensitive Mats</a:t>
            </a: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8" name="Rectangle 7"/>
          <p:cNvSpPr/>
          <p:nvPr/>
        </p:nvSpPr>
        <p:spPr>
          <a:xfrm>
            <a:off x="315119" y="164812"/>
            <a:ext cx="4501356" cy="246221"/>
          </a:xfrm>
          <a:prstGeom prst="rect">
            <a:avLst/>
          </a:prstGeom>
        </p:spPr>
        <p:txBody>
          <a:bodyPr wrap="square">
            <a:spAutoFit/>
          </a:bodyPr>
          <a:lstStyle/>
          <a:p>
            <a:r>
              <a:rPr lang="en-US" altLang="en-US" sz="1000" b="1" kern="0" smtClean="0">
                <a:solidFill>
                  <a:schemeClr val="bg1"/>
                </a:solidFill>
                <a:latin typeface="Tahoma" panose="020B0604030504040204" pitchFamily="34" charset="0"/>
                <a:ea typeface="Tahoma" panose="020B0604030504040204" pitchFamily="34" charset="0"/>
                <a:cs typeface="Tahoma" panose="020B0604030504040204" pitchFamily="34" charset="0"/>
              </a:rPr>
              <a:t>4  </a:t>
            </a:r>
            <a:r>
              <a:rPr lang="en-US" altLang="en-US" sz="1000" kern="0" smtClean="0">
                <a:solidFill>
                  <a:srgbClr val="FA834E"/>
                </a:solidFill>
                <a:latin typeface="Tahoma" panose="020B0604030504040204" pitchFamily="34" charset="0"/>
                <a:ea typeface="Tahoma" panose="020B0604030504040204" pitchFamily="34" charset="0"/>
                <a:cs typeface="Tahoma" panose="020B0604030504040204" pitchFamily="34" charset="0"/>
              </a:rPr>
              <a:t>    </a:t>
            </a:r>
            <a:r>
              <a:rPr lang="en-US" altLang="en-US" sz="1000" b="0" kern="0" smtClean="0">
                <a:solidFill>
                  <a:srgbClr val="FA834E"/>
                </a:solidFill>
                <a:latin typeface="Tahoma" panose="020B0604030504040204" pitchFamily="34" charset="0"/>
                <a:ea typeface="Tahoma" panose="020B0604030504040204" pitchFamily="34" charset="0"/>
                <a:cs typeface="Tahoma" panose="020B0604030504040204" pitchFamily="34" charset="0"/>
              </a:rPr>
              <a:t>Safeguarding Devices</a:t>
            </a:r>
            <a:endParaRPr lang="en-US" altLang="en-US" sz="1000" b="0" kern="0">
              <a:solidFill>
                <a:srgbClr val="FA834E"/>
              </a:solidFill>
              <a:latin typeface="Tahoma" panose="020B0604030504040204" pitchFamily="34" charset="0"/>
              <a:ea typeface="Tahoma" panose="020B0604030504040204" pitchFamily="34" charset="0"/>
              <a:cs typeface="Tahoma" panose="020B0604030504040204" pitchFamily="34"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88187" y="3483716"/>
            <a:ext cx="2038350" cy="190500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26250" y="1432379"/>
            <a:ext cx="2562225" cy="1771650"/>
          </a:xfrm>
          <a:prstGeom prst="rect">
            <a:avLst/>
          </a:prstGeom>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06675" y="457200"/>
            <a:ext cx="6781800" cy="865930"/>
          </a:xfrm>
        </p:spPr>
        <p:txBody>
          <a:bodyPr/>
          <a:lstStyle/>
          <a:p>
            <a:r>
              <a:rPr lang="en-US" dirty="0" smtClean="0">
                <a:latin typeface="Tahoma" panose="020B0604030504040204" pitchFamily="34" charset="0"/>
                <a:ea typeface="Tahoma" panose="020B0604030504040204" pitchFamily="34" charset="0"/>
                <a:cs typeface="Tahoma" panose="020B0604030504040204" pitchFamily="34" charset="0"/>
              </a:rPr>
              <a:t>Other Controls</a:t>
            </a: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3" name="Content Placeholder 2"/>
          <p:cNvSpPr>
            <a:spLocks noGrp="1"/>
          </p:cNvSpPr>
          <p:nvPr>
            <p:ph idx="1"/>
          </p:nvPr>
        </p:nvSpPr>
        <p:spPr>
          <a:xfrm>
            <a:off x="2606673" y="1371600"/>
            <a:ext cx="6781801" cy="4224232"/>
          </a:xfrm>
        </p:spPr>
        <p:txBody>
          <a:bodyPr/>
          <a:lstStyle/>
          <a:p>
            <a:pPr marL="0" lvl="1" indent="0">
              <a:buNone/>
            </a:pPr>
            <a:r>
              <a:rPr lang="en-US" altLang="en-US" b="1" dirty="0">
                <a:solidFill>
                  <a:srgbClr val="E65F25"/>
                </a:solidFill>
                <a:latin typeface="Tahoma" panose="020B0604030504040204" pitchFamily="34" charset="0"/>
                <a:ea typeface="Tahoma" panose="020B0604030504040204" pitchFamily="34" charset="0"/>
                <a:cs typeface="Tahoma" panose="020B0604030504040204" pitchFamily="34" charset="0"/>
              </a:rPr>
              <a:t>What you need to know</a:t>
            </a:r>
            <a:r>
              <a:rPr lang="en-US" altLang="en-US" b="1" dirty="0" smtClean="0">
                <a:solidFill>
                  <a:srgbClr val="E65F25"/>
                </a:solidFill>
                <a:latin typeface="Tahoma" panose="020B0604030504040204" pitchFamily="34" charset="0"/>
                <a:ea typeface="Tahoma" panose="020B0604030504040204" pitchFamily="34" charset="0"/>
                <a:cs typeface="Tahoma" panose="020B0604030504040204" pitchFamily="34" charset="0"/>
              </a:rPr>
              <a:t>:</a:t>
            </a:r>
          </a:p>
          <a:p>
            <a:pPr marL="341313" lvl="1" indent="-341313">
              <a:spcAft>
                <a:spcPts val="300"/>
              </a:spcAft>
              <a:buFont typeface="Arial" panose="020B0604020202020204" pitchFamily="34" charset="0"/>
              <a:buChar char="•"/>
            </a:pPr>
            <a:r>
              <a:rPr lang="en-US" altLang="en-US" dirty="0" smtClean="0">
                <a:latin typeface="Tahoma" panose="020B0604030504040204" pitchFamily="34" charset="0"/>
                <a:ea typeface="Tahoma" panose="020B0604030504040204" pitchFamily="34" charset="0"/>
                <a:cs typeface="Tahoma" panose="020B0604030504040204" pitchFamily="34" charset="0"/>
              </a:rPr>
              <a:t>The purpose and use of:</a:t>
            </a:r>
          </a:p>
          <a:p>
            <a:pPr marL="682625" lvl="2" indent="-341313">
              <a:spcAft>
                <a:spcPts val="300"/>
              </a:spcAft>
              <a:buFont typeface="Tahoma" panose="020B0604030504040204" pitchFamily="34" charset="0"/>
              <a:buChar char="‒"/>
            </a:pPr>
            <a:r>
              <a:rPr lang="en-US" altLang="en-US" dirty="0" smtClean="0">
                <a:latin typeface="Tahoma" panose="020B0604030504040204" pitchFamily="34" charset="0"/>
                <a:ea typeface="Tahoma" panose="020B0604030504040204" pitchFamily="34" charset="0"/>
                <a:cs typeface="Tahoma" panose="020B0604030504040204" pitchFamily="34" charset="0"/>
              </a:rPr>
              <a:t>Emergency stops (E-stops)</a:t>
            </a:r>
          </a:p>
          <a:p>
            <a:pPr marL="682625" lvl="2" indent="-341313">
              <a:spcAft>
                <a:spcPts val="300"/>
              </a:spcAft>
              <a:buFont typeface="Tahoma" panose="020B0604030504040204" pitchFamily="34" charset="0"/>
              <a:buChar char="‒"/>
            </a:pPr>
            <a:r>
              <a:rPr lang="en-US" altLang="en-US" dirty="0" smtClean="0">
                <a:latin typeface="Tahoma" panose="020B0604030504040204" pitchFamily="34" charset="0"/>
                <a:ea typeface="Tahoma" panose="020B0604030504040204" pitchFamily="34" charset="0"/>
                <a:cs typeface="Tahoma" panose="020B0604030504040204" pitchFamily="34" charset="0"/>
              </a:rPr>
              <a:t>Guardrails</a:t>
            </a:r>
          </a:p>
          <a:p>
            <a:pPr marL="682625" lvl="2" indent="-341313">
              <a:buFont typeface="Tahoma" panose="020B0604030504040204" pitchFamily="34" charset="0"/>
              <a:buChar char="‒"/>
            </a:pPr>
            <a:r>
              <a:rPr lang="en-US" altLang="en-US" dirty="0" smtClean="0">
                <a:latin typeface="Tahoma" panose="020B0604030504040204" pitchFamily="34" charset="0"/>
                <a:ea typeface="Tahoma" panose="020B0604030504040204" pitchFamily="34" charset="0"/>
                <a:cs typeface="Tahoma" panose="020B0604030504040204" pitchFamily="34" charset="0"/>
              </a:rPr>
              <a:t>Signage</a:t>
            </a:r>
          </a:p>
          <a:p>
            <a:pPr marL="338138" lvl="2" indent="-338138">
              <a:buFont typeface="Open Sans" panose="020B0606030504020204" pitchFamily="34" charset="0"/>
              <a:buChar char="•"/>
            </a:pPr>
            <a:r>
              <a:rPr lang="en-US" altLang="en-US" dirty="0" smtClean="0">
                <a:latin typeface="Tahoma" panose="020B0604030504040204" pitchFamily="34" charset="0"/>
                <a:ea typeface="Tahoma" panose="020B0604030504040204" pitchFamily="34" charset="0"/>
                <a:cs typeface="Tahoma" panose="020B0604030504040204" pitchFamily="34" charset="0"/>
              </a:rPr>
              <a:t>Safe operating procedures for employees</a:t>
            </a:r>
          </a:p>
        </p:txBody>
      </p:sp>
      <p:sp>
        <p:nvSpPr>
          <p:cNvPr id="5" name="TextBox 4"/>
          <p:cNvSpPr txBox="1"/>
          <p:nvPr/>
        </p:nvSpPr>
        <p:spPr>
          <a:xfrm>
            <a:off x="178207" y="-134005"/>
            <a:ext cx="2133600" cy="4401205"/>
          </a:xfrm>
          <a:prstGeom prst="rect">
            <a:avLst/>
          </a:prstGeom>
          <a:noFill/>
        </p:spPr>
        <p:txBody>
          <a:bodyPr wrap="square" rtlCol="0">
            <a:spAutoFit/>
          </a:bodyPr>
          <a:lstStyle/>
          <a:p>
            <a:r>
              <a:rPr lang="en-US" sz="28000" b="1" smtClean="0">
                <a:solidFill>
                  <a:srgbClr val="FA834E"/>
                </a:solidFill>
              </a:rPr>
              <a:t>5</a:t>
            </a:r>
            <a:endParaRPr lang="en-US" sz="28000" b="1" dirty="0">
              <a:solidFill>
                <a:srgbClr val="FA834E"/>
              </a:solidFill>
            </a:endParaRPr>
          </a:p>
        </p:txBody>
      </p:sp>
      <p:cxnSp>
        <p:nvCxnSpPr>
          <p:cNvPr id="7" name="Straight Connector 6"/>
          <p:cNvCxnSpPr/>
          <p:nvPr/>
        </p:nvCxnSpPr>
        <p:spPr>
          <a:xfrm>
            <a:off x="2527021" y="533400"/>
            <a:ext cx="0" cy="5029200"/>
          </a:xfrm>
          <a:prstGeom prst="line">
            <a:avLst/>
          </a:prstGeom>
          <a:ln w="19050">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204535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smtClean="0">
                <a:solidFill>
                  <a:srgbClr val="4A74A8"/>
                </a:solidFill>
                <a:latin typeface="Tahoma" panose="020B0604030504040204" pitchFamily="34" charset="0"/>
                <a:ea typeface="Tahoma" panose="020B0604030504040204" pitchFamily="34" charset="0"/>
                <a:cs typeface="Tahoma" panose="020B0604030504040204" pitchFamily="34" charset="0"/>
              </a:rPr>
              <a:t>Emergency Stops (E-stops)</a:t>
            </a:r>
            <a:endParaRPr lang="en-US" sz="2400" dirty="0">
              <a:solidFill>
                <a:srgbClr val="4A74A8"/>
              </a:solidFill>
              <a:latin typeface="Tahoma" panose="020B0604030504040204" pitchFamily="34" charset="0"/>
              <a:ea typeface="Tahoma" panose="020B0604030504040204" pitchFamily="34" charset="0"/>
              <a:cs typeface="Tahoma" panose="020B0604030504040204" pitchFamily="34" charset="0"/>
            </a:endParaRPr>
          </a:p>
        </p:txBody>
      </p:sp>
      <p:sp>
        <p:nvSpPr>
          <p:cNvPr id="77827" name="Content Placeholder 2"/>
          <p:cNvSpPr>
            <a:spLocks noGrp="1"/>
          </p:cNvSpPr>
          <p:nvPr>
            <p:ph idx="1"/>
          </p:nvPr>
        </p:nvSpPr>
        <p:spPr bwMode="auto">
          <a:prstGeom prst="rect">
            <a:avLst/>
          </a:prstGeom>
          <a:extLst/>
        </p:spPr>
        <p:txBody>
          <a:bodyPr vert="horz" wrap="square" numCol="1" anchor="t" anchorCtr="0" compatLnSpc="1">
            <a:prstTxWarp prst="textNoShape">
              <a:avLst/>
            </a:prstTxWarp>
          </a:bodyPr>
          <a:lstStyle/>
          <a:p>
            <a:pPr marL="342900" indent="-342900">
              <a:spcBef>
                <a:spcPct val="0"/>
              </a:spcBef>
              <a:spcAft>
                <a:spcPts val="1600"/>
              </a:spcAft>
              <a:defRPr/>
            </a:pPr>
            <a:r>
              <a:rPr lang="en-US" dirty="0" smtClean="0">
                <a:latin typeface="Tahoma" panose="020B0604030504040204" pitchFamily="34" charset="0"/>
                <a:ea typeface="Tahoma" panose="020B0604030504040204" pitchFamily="34" charset="0"/>
                <a:cs typeface="Tahoma" panose="020B0604030504040204" pitchFamily="34" charset="0"/>
              </a:rPr>
              <a:t>Used to immediately </a:t>
            </a:r>
            <a:r>
              <a:rPr lang="en-US" dirty="0">
                <a:latin typeface="Tahoma" panose="020B0604030504040204" pitchFamily="34" charset="0"/>
                <a:ea typeface="Tahoma" panose="020B0604030504040204" pitchFamily="34" charset="0"/>
                <a:cs typeface="Tahoma" panose="020B0604030504040204" pitchFamily="34" charset="0"/>
              </a:rPr>
              <a:t>stop the </a:t>
            </a:r>
            <a:r>
              <a:rPr lang="en-US" dirty="0" smtClean="0">
                <a:latin typeface="Tahoma" panose="020B0604030504040204" pitchFamily="34" charset="0"/>
                <a:ea typeface="Tahoma" panose="020B0604030504040204" pitchFamily="34" charset="0"/>
                <a:cs typeface="Tahoma" panose="020B0604030504040204" pitchFamily="34" charset="0"/>
              </a:rPr>
              <a:t>machine</a:t>
            </a:r>
            <a:endParaRPr lang="en-US" dirty="0">
              <a:latin typeface="Tahoma" panose="020B0604030504040204" pitchFamily="34" charset="0"/>
              <a:ea typeface="Tahoma" panose="020B0604030504040204" pitchFamily="34" charset="0"/>
              <a:cs typeface="Tahoma" panose="020B0604030504040204" pitchFamily="34" charset="0"/>
            </a:endParaRPr>
          </a:p>
          <a:p>
            <a:pPr marL="342900" indent="-342900">
              <a:spcBef>
                <a:spcPct val="0"/>
              </a:spcBef>
              <a:spcAft>
                <a:spcPts val="300"/>
              </a:spcAft>
              <a:defRPr/>
            </a:pPr>
            <a:r>
              <a:rPr lang="en-US" dirty="0" smtClean="0">
                <a:latin typeface="Tahoma" panose="020B0604030504040204" pitchFamily="34" charset="0"/>
                <a:ea typeface="Tahoma" panose="020B0604030504040204" pitchFamily="34" charset="0"/>
                <a:cs typeface="Tahoma" panose="020B0604030504040204" pitchFamily="34" charset="0"/>
              </a:rPr>
              <a:t>Must </a:t>
            </a:r>
            <a:r>
              <a:rPr lang="en-US" dirty="0">
                <a:latin typeface="Tahoma" panose="020B0604030504040204" pitchFamily="34" charset="0"/>
                <a:ea typeface="Tahoma" panose="020B0604030504040204" pitchFamily="34" charset="0"/>
                <a:cs typeface="Tahoma" panose="020B0604030504040204" pitchFamily="34" charset="0"/>
              </a:rPr>
              <a:t>be accessible:</a:t>
            </a:r>
          </a:p>
          <a:p>
            <a:pPr marL="685800" indent="-342900">
              <a:spcBef>
                <a:spcPct val="0"/>
              </a:spcBef>
              <a:spcAft>
                <a:spcPts val="300"/>
              </a:spcAft>
              <a:buFont typeface="Tahoma" panose="020B0604030504040204" pitchFamily="34" charset="0"/>
              <a:buChar char="‒"/>
              <a:defRPr/>
            </a:pPr>
            <a:r>
              <a:rPr lang="en-US" dirty="0">
                <a:latin typeface="Tahoma" panose="020B0604030504040204" pitchFamily="34" charset="0"/>
                <a:ea typeface="Tahoma" panose="020B0604030504040204" pitchFamily="34" charset="0"/>
                <a:cs typeface="Tahoma" panose="020B0604030504040204" pitchFamily="34" charset="0"/>
              </a:rPr>
              <a:t>From the point of </a:t>
            </a:r>
            <a:r>
              <a:rPr lang="en-US" dirty="0" smtClean="0">
                <a:latin typeface="Tahoma" panose="020B0604030504040204" pitchFamily="34" charset="0"/>
                <a:ea typeface="Tahoma" panose="020B0604030504040204" pitchFamily="34" charset="0"/>
                <a:cs typeface="Tahoma" panose="020B0604030504040204" pitchFamily="34" charset="0"/>
              </a:rPr>
              <a:t>operation</a:t>
            </a:r>
            <a:endParaRPr lang="en-US" dirty="0">
              <a:latin typeface="Tahoma" panose="020B0604030504040204" pitchFamily="34" charset="0"/>
              <a:ea typeface="Tahoma" panose="020B0604030504040204" pitchFamily="34" charset="0"/>
              <a:cs typeface="Tahoma" panose="020B0604030504040204" pitchFamily="34" charset="0"/>
            </a:endParaRPr>
          </a:p>
          <a:p>
            <a:pPr marL="685800" indent="-342900">
              <a:spcBef>
                <a:spcPct val="0"/>
              </a:spcBef>
              <a:buFont typeface="Tahoma" panose="020B0604030504040204" pitchFamily="34" charset="0"/>
              <a:buChar char="‒"/>
              <a:defRPr/>
            </a:pPr>
            <a:r>
              <a:rPr lang="en-US" dirty="0">
                <a:latin typeface="Tahoma" panose="020B0604030504040204" pitchFamily="34" charset="0"/>
                <a:ea typeface="Tahoma" panose="020B0604030504040204" pitchFamily="34" charset="0"/>
                <a:cs typeface="Tahoma" panose="020B0604030504040204" pitchFamily="34" charset="0"/>
              </a:rPr>
              <a:t>From any location where an operator might </a:t>
            </a:r>
            <a:r>
              <a:rPr lang="en-US" dirty="0" smtClean="0">
                <a:latin typeface="Tahoma" panose="020B0604030504040204" pitchFamily="34" charset="0"/>
                <a:ea typeface="Tahoma" panose="020B0604030504040204" pitchFamily="34" charset="0"/>
                <a:cs typeface="Tahoma" panose="020B0604030504040204" pitchFamily="34" charset="0"/>
              </a:rPr>
              <a:t>need to </a:t>
            </a:r>
            <a:r>
              <a:rPr lang="en-US" dirty="0">
                <a:latin typeface="Tahoma" panose="020B0604030504040204" pitchFamily="34" charset="0"/>
                <a:ea typeface="Tahoma" panose="020B0604030504040204" pitchFamily="34" charset="0"/>
                <a:cs typeface="Tahoma" panose="020B0604030504040204" pitchFamily="34" charset="0"/>
              </a:rPr>
              <a:t>shut the machine </a:t>
            </a:r>
            <a:r>
              <a:rPr lang="en-US" dirty="0" smtClean="0">
                <a:latin typeface="Tahoma" panose="020B0604030504040204" pitchFamily="34" charset="0"/>
                <a:ea typeface="Tahoma" panose="020B0604030504040204" pitchFamily="34" charset="0"/>
                <a:cs typeface="Tahoma" panose="020B0604030504040204" pitchFamily="34" charset="0"/>
              </a:rPr>
              <a:t>down</a:t>
            </a:r>
            <a:endParaRPr lang="en-US" dirty="0">
              <a:latin typeface="Tahoma" panose="020B0604030504040204" pitchFamily="34" charset="0"/>
              <a:ea typeface="Tahoma" panose="020B0604030504040204" pitchFamily="34" charset="0"/>
              <a:cs typeface="Tahoma" panose="020B0604030504040204" pitchFamily="34" charset="0"/>
            </a:endParaRP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26934" t="8333" r="14557" b="447"/>
          <a:stretch/>
        </p:blipFill>
        <p:spPr>
          <a:xfrm>
            <a:off x="4977607" y="28575"/>
            <a:ext cx="4800600" cy="5838825"/>
          </a:xfrm>
          <a:prstGeom prst="rect">
            <a:avLst/>
          </a:prstGeom>
        </p:spPr>
      </p:pic>
      <p:sp>
        <p:nvSpPr>
          <p:cNvPr id="4" name="Oval 3"/>
          <p:cNvSpPr/>
          <p:nvPr/>
        </p:nvSpPr>
        <p:spPr>
          <a:xfrm>
            <a:off x="6072981" y="2800350"/>
            <a:ext cx="762000" cy="762000"/>
          </a:xfrm>
          <a:prstGeom prst="ellipse">
            <a:avLst/>
          </a:prstGeom>
          <a:noFill/>
          <a:ln w="38100">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315119" y="176843"/>
            <a:ext cx="4501356" cy="246221"/>
          </a:xfrm>
          <a:prstGeom prst="rect">
            <a:avLst/>
          </a:prstGeom>
        </p:spPr>
        <p:txBody>
          <a:bodyPr wrap="square">
            <a:spAutoFit/>
          </a:bodyPr>
          <a:lstStyle/>
          <a:p>
            <a:r>
              <a:rPr lang="en-US" altLang="en-US" sz="1000" b="1" kern="0" dirty="0" smtClean="0">
                <a:solidFill>
                  <a:schemeClr val="bg1"/>
                </a:solidFill>
                <a:latin typeface="Tahoma" panose="020B0604030504040204" pitchFamily="34" charset="0"/>
                <a:ea typeface="Tahoma" panose="020B0604030504040204" pitchFamily="34" charset="0"/>
                <a:cs typeface="Tahoma" panose="020B0604030504040204" pitchFamily="34" charset="0"/>
              </a:rPr>
              <a:t>5  </a:t>
            </a:r>
            <a:r>
              <a:rPr lang="en-US" altLang="en-US" sz="1000" kern="0" dirty="0" smtClean="0">
                <a:solidFill>
                  <a:srgbClr val="FA834E"/>
                </a:solidFill>
                <a:latin typeface="Tahoma" panose="020B0604030504040204" pitchFamily="34" charset="0"/>
                <a:ea typeface="Tahoma" panose="020B0604030504040204" pitchFamily="34" charset="0"/>
                <a:cs typeface="Tahoma" panose="020B0604030504040204" pitchFamily="34" charset="0"/>
              </a:rPr>
              <a:t>  </a:t>
            </a:r>
            <a:r>
              <a:rPr lang="en-US" altLang="en-US" sz="1000" b="0" kern="0" dirty="0" smtClean="0">
                <a:solidFill>
                  <a:srgbClr val="FA834E"/>
                </a:solidFill>
                <a:latin typeface="Tahoma" panose="020B0604030504040204" pitchFamily="34" charset="0"/>
                <a:ea typeface="Tahoma" panose="020B0604030504040204" pitchFamily="34" charset="0"/>
                <a:cs typeface="Tahoma" panose="020B0604030504040204" pitchFamily="34" charset="0"/>
              </a:rPr>
              <a:t>Other Controls</a:t>
            </a:r>
            <a:endParaRPr lang="en-US" altLang="en-US" sz="1000" b="0" kern="0" dirty="0">
              <a:solidFill>
                <a:srgbClr val="FA834E"/>
              </a:solidFill>
              <a:latin typeface="Tahoma" panose="020B0604030504040204" pitchFamily="34" charset="0"/>
              <a:ea typeface="Tahoma" panose="020B0604030504040204" pitchFamily="34" charset="0"/>
              <a:cs typeface="Tahoma" panose="020B0604030504040204" pitchFamily="34" charset="0"/>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latin typeface="Tahoma" panose="020B0604030504040204" pitchFamily="34" charset="0"/>
                <a:ea typeface="Tahoma" panose="020B0604030504040204" pitchFamily="34" charset="0"/>
                <a:cs typeface="Tahoma" panose="020B0604030504040204" pitchFamily="34" charset="0"/>
              </a:rPr>
              <a:t>Guardrails</a:t>
            </a: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3" name="Content Placeholder 2"/>
          <p:cNvSpPr>
            <a:spLocks noGrp="1"/>
          </p:cNvSpPr>
          <p:nvPr>
            <p:ph idx="1"/>
          </p:nvPr>
        </p:nvSpPr>
        <p:spPr/>
        <p:txBody>
          <a:bodyPr/>
          <a:lstStyle/>
          <a:p>
            <a:pPr marL="346075" indent="-346075">
              <a:spcAft>
                <a:spcPts val="1600"/>
              </a:spcAft>
              <a:defRPr/>
            </a:pPr>
            <a:r>
              <a:rPr lang="en-US" dirty="0" smtClean="0">
                <a:latin typeface="Tahoma" panose="020B0604030504040204" pitchFamily="34" charset="0"/>
                <a:ea typeface="Tahoma" panose="020B0604030504040204" pitchFamily="34" charset="0"/>
                <a:cs typeface="Tahoma" panose="020B0604030504040204" pitchFamily="34" charset="0"/>
              </a:rPr>
              <a:t>Make </a:t>
            </a:r>
            <a:r>
              <a:rPr lang="en-US" dirty="0">
                <a:latin typeface="Tahoma" panose="020B0604030504040204" pitchFamily="34" charset="0"/>
                <a:ea typeface="Tahoma" panose="020B0604030504040204" pitchFamily="34" charset="0"/>
                <a:cs typeface="Tahoma" panose="020B0604030504040204" pitchFamily="34" charset="0"/>
              </a:rPr>
              <a:t>workers aware of </a:t>
            </a:r>
            <a:r>
              <a:rPr lang="en-US" dirty="0" smtClean="0">
                <a:latin typeface="Tahoma" panose="020B0604030504040204" pitchFamily="34" charset="0"/>
                <a:ea typeface="Tahoma" panose="020B0604030504040204" pitchFamily="34" charset="0"/>
                <a:cs typeface="Tahoma" panose="020B0604030504040204" pitchFamily="34" charset="0"/>
              </a:rPr>
              <a:t>danger</a:t>
            </a:r>
          </a:p>
          <a:p>
            <a:pPr marL="346075" indent="-346075">
              <a:spcAft>
                <a:spcPts val="1600"/>
              </a:spcAft>
              <a:defRPr/>
            </a:pPr>
            <a:r>
              <a:rPr lang="en-US" dirty="0" smtClean="0">
                <a:latin typeface="Tahoma" panose="020B0604030504040204" pitchFamily="34" charset="0"/>
                <a:ea typeface="Tahoma" panose="020B0604030504040204" pitchFamily="34" charset="0"/>
                <a:cs typeface="Tahoma" panose="020B0604030504040204" pitchFamily="34" charset="0"/>
              </a:rPr>
              <a:t>Require training and observation of personnel</a:t>
            </a:r>
            <a:endParaRPr lang="en-US" dirty="0">
              <a:latin typeface="Tahoma" panose="020B0604030504040204" pitchFamily="34" charset="0"/>
              <a:ea typeface="Tahoma" panose="020B0604030504040204" pitchFamily="34" charset="0"/>
              <a:cs typeface="Tahoma" panose="020B0604030504040204" pitchFamily="34" charset="0"/>
            </a:endParaRPr>
          </a:p>
          <a:p>
            <a:pPr marL="346075" indent="-346075">
              <a:defRPr/>
            </a:pPr>
            <a:r>
              <a:rPr lang="en-US" dirty="0" smtClean="0">
                <a:latin typeface="Tahoma" panose="020B0604030504040204" pitchFamily="34" charset="0"/>
                <a:ea typeface="Tahoma" panose="020B0604030504040204" pitchFamily="34" charset="0"/>
                <a:cs typeface="Tahoma" panose="020B0604030504040204" pitchFamily="34" charset="0"/>
              </a:rPr>
              <a:t>May </a:t>
            </a:r>
            <a:r>
              <a:rPr lang="en-US" dirty="0">
                <a:latin typeface="Tahoma" panose="020B0604030504040204" pitchFamily="34" charset="0"/>
                <a:ea typeface="Tahoma" panose="020B0604030504040204" pitchFamily="34" charset="0"/>
                <a:cs typeface="Tahoma" panose="020B0604030504040204" pitchFamily="34" charset="0"/>
              </a:rPr>
              <a:t>not meet </a:t>
            </a:r>
            <a:r>
              <a:rPr lang="en-US" dirty="0" smtClean="0">
                <a:latin typeface="Tahoma" panose="020B0604030504040204" pitchFamily="34" charset="0"/>
                <a:ea typeface="Tahoma" panose="020B0604030504040204" pitchFamily="34" charset="0"/>
                <a:cs typeface="Tahoma" panose="020B0604030504040204" pitchFamily="34" charset="0"/>
              </a:rPr>
              <a:t>regulatory requirements</a:t>
            </a:r>
          </a:p>
          <a:p>
            <a:pPr marL="346075" indent="-346075">
              <a:defRPr/>
            </a:pPr>
            <a:r>
              <a:rPr lang="en-US" dirty="0" smtClean="0">
                <a:latin typeface="Tahoma" panose="020B0604030504040204" pitchFamily="34" charset="0"/>
                <a:ea typeface="Tahoma" panose="020B0604030504040204" pitchFamily="34" charset="0"/>
                <a:cs typeface="Tahoma" panose="020B0604030504040204" pitchFamily="34" charset="0"/>
              </a:rPr>
              <a:t>Should not be relied on exclusively</a:t>
            </a:r>
            <a:endParaRPr lang="en-US" dirty="0">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rotWithShape="1">
          <a:blip r:embed="rId3"/>
          <a:srcRect l="8658" r="54113" b="487"/>
          <a:stretch/>
        </p:blipFill>
        <p:spPr bwMode="auto">
          <a:xfrm>
            <a:off x="6501606" y="28575"/>
            <a:ext cx="3276600" cy="5838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315119" y="176843"/>
            <a:ext cx="4501356" cy="246221"/>
          </a:xfrm>
          <a:prstGeom prst="rect">
            <a:avLst/>
          </a:prstGeom>
        </p:spPr>
        <p:txBody>
          <a:bodyPr wrap="square">
            <a:spAutoFit/>
          </a:bodyPr>
          <a:lstStyle/>
          <a:p>
            <a:r>
              <a:rPr lang="en-US" altLang="en-US" sz="1000" b="1" kern="0" dirty="0" smtClean="0">
                <a:solidFill>
                  <a:schemeClr val="bg1"/>
                </a:solidFill>
                <a:latin typeface="Tahoma" panose="020B0604030504040204" pitchFamily="34" charset="0"/>
                <a:ea typeface="Tahoma" panose="020B0604030504040204" pitchFamily="34" charset="0"/>
                <a:cs typeface="Tahoma" panose="020B0604030504040204" pitchFamily="34" charset="0"/>
              </a:rPr>
              <a:t>5  </a:t>
            </a:r>
            <a:r>
              <a:rPr lang="en-US" altLang="en-US" sz="1000" kern="0" dirty="0" smtClean="0">
                <a:solidFill>
                  <a:srgbClr val="FA834E"/>
                </a:solidFill>
                <a:latin typeface="Tahoma" panose="020B0604030504040204" pitchFamily="34" charset="0"/>
                <a:ea typeface="Tahoma" panose="020B0604030504040204" pitchFamily="34" charset="0"/>
                <a:cs typeface="Tahoma" panose="020B0604030504040204" pitchFamily="34" charset="0"/>
              </a:rPr>
              <a:t>  </a:t>
            </a:r>
            <a:r>
              <a:rPr lang="en-US" altLang="en-US" sz="1000" b="0" kern="0" dirty="0" smtClean="0">
                <a:solidFill>
                  <a:srgbClr val="FA834E"/>
                </a:solidFill>
                <a:latin typeface="Tahoma" panose="020B0604030504040204" pitchFamily="34" charset="0"/>
                <a:ea typeface="Tahoma" panose="020B0604030504040204" pitchFamily="34" charset="0"/>
                <a:cs typeface="Tahoma" panose="020B0604030504040204" pitchFamily="34" charset="0"/>
              </a:rPr>
              <a:t>Other Controls</a:t>
            </a:r>
            <a:endParaRPr lang="en-US" altLang="en-US" sz="1000" b="0" kern="0" dirty="0">
              <a:solidFill>
                <a:srgbClr val="FA834E"/>
              </a:solidFill>
              <a:latin typeface="Tahoma" panose="020B0604030504040204" pitchFamily="34" charset="0"/>
              <a:ea typeface="Tahoma" panose="020B0604030504040204" pitchFamily="34" charset="0"/>
              <a:cs typeface="Tahoma" panose="020B0604030504040204" pitchFamily="34" charset="0"/>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b="26022"/>
          <a:stretch/>
        </p:blipFill>
        <p:spPr>
          <a:xfrm>
            <a:off x="0" y="28575"/>
            <a:ext cx="4892675" cy="2714625"/>
          </a:xfrm>
          <a:prstGeom prst="rect">
            <a:avLst/>
          </a:prstGeom>
        </p:spPr>
      </p:pic>
      <p:pic>
        <p:nvPicPr>
          <p:cNvPr id="81922" name="Picture 3" descr="Dang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6875" y="3871090"/>
            <a:ext cx="3146425" cy="60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3" name="Picture 5" descr="Cauti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13312" y="3847277"/>
            <a:ext cx="3159125"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6" name="Rectangle 1"/>
          <p:cNvSpPr>
            <a:spLocks noChangeArrowheads="1"/>
          </p:cNvSpPr>
          <p:nvPr/>
        </p:nvSpPr>
        <p:spPr bwMode="auto">
          <a:xfrm>
            <a:off x="319881" y="4790353"/>
            <a:ext cx="3146425"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algn="ctr"/>
            <a:r>
              <a:rPr lang="en-US" altLang="en-US" sz="1300" b="0" dirty="0">
                <a:solidFill>
                  <a:srgbClr val="404040"/>
                </a:solidFill>
                <a:latin typeface="Tahoma" panose="020B0604030504040204" pitchFamily="34" charset="0"/>
                <a:ea typeface="Tahoma" panose="020B0604030504040204" pitchFamily="34" charset="0"/>
                <a:cs typeface="Tahoma" panose="020B0604030504040204" pitchFamily="34" charset="0"/>
              </a:rPr>
              <a:t>Immediate hazard</a:t>
            </a:r>
          </a:p>
        </p:txBody>
      </p:sp>
      <p:sp>
        <p:nvSpPr>
          <p:cNvPr id="81927" name="Rectangle 2"/>
          <p:cNvSpPr>
            <a:spLocks noChangeArrowheads="1"/>
          </p:cNvSpPr>
          <p:nvPr/>
        </p:nvSpPr>
        <p:spPr bwMode="auto">
          <a:xfrm>
            <a:off x="4798106" y="4790353"/>
            <a:ext cx="3657600"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r>
              <a:rPr lang="en-US" altLang="en-US" sz="1300" b="0" dirty="0">
                <a:solidFill>
                  <a:srgbClr val="404040"/>
                </a:solidFill>
                <a:latin typeface="Tahoma" panose="020B0604030504040204" pitchFamily="34" charset="0"/>
                <a:ea typeface="Tahoma" panose="020B0604030504040204" pitchFamily="34" charset="0"/>
                <a:cs typeface="Tahoma" panose="020B0604030504040204" pitchFamily="34" charset="0"/>
              </a:rPr>
              <a:t>Potential hazard or unsafe practice </a:t>
            </a:r>
          </a:p>
        </p:txBody>
      </p:sp>
      <p:sp>
        <p:nvSpPr>
          <p:cNvPr id="3" name="Title 2"/>
          <p:cNvSpPr>
            <a:spLocks noGrp="1"/>
          </p:cNvSpPr>
          <p:nvPr>
            <p:ph type="title"/>
          </p:nvPr>
        </p:nvSpPr>
        <p:spPr>
          <a:xfrm>
            <a:off x="282575" y="3103061"/>
            <a:ext cx="6019800" cy="865930"/>
          </a:xfrm>
        </p:spPr>
        <p:txBody>
          <a:bodyPr/>
          <a:lstStyle/>
          <a:p>
            <a:r>
              <a:rPr lang="en-US" dirty="0" smtClean="0">
                <a:latin typeface="Tahoma" panose="020B0604030504040204" pitchFamily="34" charset="0"/>
                <a:ea typeface="Tahoma" panose="020B0604030504040204" pitchFamily="34" charset="0"/>
                <a:cs typeface="Tahoma" panose="020B0604030504040204" pitchFamily="34" charset="0"/>
              </a:rPr>
              <a:t>Signage</a:t>
            </a:r>
            <a:endParaRPr lang="en-US" dirty="0">
              <a:latin typeface="Tahoma" panose="020B0604030504040204" pitchFamily="34" charset="0"/>
              <a:ea typeface="Tahoma" panose="020B0604030504040204" pitchFamily="34" charset="0"/>
              <a:cs typeface="Tahoma" panose="020B0604030504040204" pitchFamily="34" charset="0"/>
            </a:endParaRPr>
          </a:p>
        </p:txBody>
      </p:sp>
      <p:pic>
        <p:nvPicPr>
          <p:cNvPr id="4" name="Picture 3"/>
          <p:cNvPicPr>
            <a:picLocks noChangeAspect="1"/>
          </p:cNvPicPr>
          <p:nvPr/>
        </p:nvPicPr>
        <p:blipFill rotWithShape="1">
          <a:blip r:embed="rId6">
            <a:extLst>
              <a:ext uri="{28A0092B-C50C-407E-A947-70E740481C1C}">
                <a14:useLocalDpi xmlns:a14="http://schemas.microsoft.com/office/drawing/2010/main" val="0"/>
              </a:ext>
            </a:extLst>
          </a:blip>
          <a:srcRect b="26022"/>
          <a:stretch/>
        </p:blipFill>
        <p:spPr>
          <a:xfrm>
            <a:off x="4891882" y="28575"/>
            <a:ext cx="4892675" cy="271462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eaLnBrk="1" hangingPunct="1"/>
            <a:r>
              <a:rPr lang="en-US" altLang="en-US" sz="2000" dirty="0" smtClean="0">
                <a:solidFill>
                  <a:srgbClr val="4A74A8"/>
                </a:solidFill>
                <a:latin typeface="Tahoma" panose="020B0604030504040204" pitchFamily="34" charset="0"/>
                <a:ea typeface="Tahoma" panose="020B0604030504040204" pitchFamily="34" charset="0"/>
                <a:cs typeface="Tahoma" panose="020B0604030504040204" pitchFamily="34" charset="0"/>
              </a:rPr>
              <a:t>Importance of Machine Guards</a:t>
            </a:r>
            <a:endParaRPr lang="en-US" altLang="en-US" sz="2000" dirty="0">
              <a:solidFill>
                <a:srgbClr val="4A74A8"/>
              </a:solidFill>
              <a:latin typeface="Tahoma" panose="020B0604030504040204" pitchFamily="34" charset="0"/>
              <a:ea typeface="Tahoma" panose="020B0604030504040204" pitchFamily="34" charset="0"/>
              <a:cs typeface="Tahoma" panose="020B0604030504040204" pitchFamily="34" charset="0"/>
            </a:endParaRPr>
          </a:p>
        </p:txBody>
      </p:sp>
      <p:sp>
        <p:nvSpPr>
          <p:cNvPr id="2" name="Content Placeholder 1"/>
          <p:cNvSpPr>
            <a:spLocks noGrp="1"/>
          </p:cNvSpPr>
          <p:nvPr>
            <p:ph idx="1"/>
          </p:nvPr>
        </p:nvSpPr>
        <p:spPr/>
        <p:txBody>
          <a:bodyPr/>
          <a:lstStyle/>
          <a:p>
            <a:pPr marL="347663" indent="-347663">
              <a:buFont typeface="Tahoma" panose="020B0604030504040204" pitchFamily="34" charset="0"/>
              <a:buChar char="•"/>
              <a:defRPr/>
            </a:pPr>
            <a:r>
              <a:rPr lang="en-US" dirty="0" smtClean="0">
                <a:latin typeface="Tahoma" panose="020B0604030504040204" pitchFamily="34" charset="0"/>
                <a:ea typeface="Tahoma" panose="020B0604030504040204" pitchFamily="34" charset="0"/>
                <a:cs typeface="Tahoma" panose="020B0604030504040204" pitchFamily="34" charset="0"/>
              </a:rPr>
              <a:t>Protecting </a:t>
            </a:r>
            <a:r>
              <a:rPr lang="en-US" dirty="0">
                <a:latin typeface="Tahoma" panose="020B0604030504040204" pitchFamily="34" charset="0"/>
                <a:ea typeface="Tahoma" panose="020B0604030504040204" pitchFamily="34" charset="0"/>
                <a:cs typeface="Tahoma" panose="020B0604030504040204" pitchFamily="34" charset="0"/>
              </a:rPr>
              <a:t>machine operators from injury</a:t>
            </a:r>
          </a:p>
          <a:p>
            <a:pPr marL="347663" indent="-347663">
              <a:buFont typeface="Tahoma" panose="020B0604030504040204" pitchFamily="34" charset="0"/>
              <a:buChar char="•"/>
              <a:defRPr/>
            </a:pPr>
            <a:r>
              <a:rPr lang="en-US" dirty="0">
                <a:latin typeface="Tahoma" panose="020B0604030504040204" pitchFamily="34" charset="0"/>
                <a:ea typeface="Tahoma" panose="020B0604030504040204" pitchFamily="34" charset="0"/>
                <a:cs typeface="Tahoma" panose="020B0604030504040204" pitchFamily="34" charset="0"/>
              </a:rPr>
              <a:t>Meeting requirements</a:t>
            </a:r>
          </a:p>
          <a:p>
            <a:pPr marL="347663" indent="-347663">
              <a:buFont typeface="Tahoma" panose="020B0604030504040204" pitchFamily="34" charset="0"/>
              <a:buChar char="•"/>
              <a:defRPr/>
            </a:pPr>
            <a:r>
              <a:rPr lang="en-US" dirty="0">
                <a:latin typeface="Tahoma" panose="020B0604030504040204" pitchFamily="34" charset="0"/>
                <a:ea typeface="Tahoma" panose="020B0604030504040204" pitchFamily="34" charset="0"/>
                <a:cs typeface="Tahoma" panose="020B0604030504040204" pitchFamily="34" charset="0"/>
              </a:rPr>
              <a:t>Avoiding OSHA </a:t>
            </a:r>
            <a:r>
              <a:rPr lang="en-US" dirty="0" smtClean="0">
                <a:latin typeface="Tahoma" panose="020B0604030504040204" pitchFamily="34" charset="0"/>
                <a:ea typeface="Tahoma" panose="020B0604030504040204" pitchFamily="34" charset="0"/>
                <a:cs typeface="Tahoma" panose="020B0604030504040204" pitchFamily="34" charset="0"/>
              </a:rPr>
              <a:t>citations</a:t>
            </a: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5" name="Rectangle 4"/>
          <p:cNvSpPr/>
          <p:nvPr/>
        </p:nvSpPr>
        <p:spPr>
          <a:xfrm>
            <a:off x="315119" y="164812"/>
            <a:ext cx="4501356" cy="246221"/>
          </a:xfrm>
          <a:prstGeom prst="rect">
            <a:avLst/>
          </a:prstGeom>
        </p:spPr>
        <p:txBody>
          <a:bodyPr wrap="square">
            <a:spAutoFit/>
          </a:bodyPr>
          <a:lstStyle/>
          <a:p>
            <a:r>
              <a:rPr lang="en-US" altLang="en-US" sz="1000" b="1" kern="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altLang="en-US" sz="1000" kern="0" smtClean="0">
                <a:solidFill>
                  <a:srgbClr val="FA834E"/>
                </a:solidFill>
                <a:latin typeface="Tahoma" panose="020B0604030504040204" pitchFamily="34" charset="0"/>
                <a:ea typeface="Tahoma" panose="020B0604030504040204" pitchFamily="34" charset="0"/>
                <a:cs typeface="Tahoma" panose="020B0604030504040204" pitchFamily="34" charset="0"/>
              </a:rPr>
              <a:t>    </a:t>
            </a:r>
            <a:r>
              <a:rPr lang="en-US" altLang="en-US" sz="1000" b="0" kern="0" smtClean="0">
                <a:solidFill>
                  <a:srgbClr val="FA834E"/>
                </a:solidFill>
                <a:latin typeface="Tahoma" panose="020B0604030504040204" pitchFamily="34" charset="0"/>
                <a:ea typeface="Tahoma" panose="020B0604030504040204" pitchFamily="34" charset="0"/>
                <a:cs typeface="Tahoma" panose="020B0604030504040204" pitchFamily="34" charset="0"/>
              </a:rPr>
              <a:t>Introduction</a:t>
            </a:r>
            <a:endParaRPr lang="en-US" altLang="en-US" sz="1000" b="0" kern="0">
              <a:solidFill>
                <a:srgbClr val="FA834E"/>
              </a:solidFill>
              <a:latin typeface="Tahoma" panose="020B0604030504040204" pitchFamily="34" charset="0"/>
              <a:ea typeface="Tahoma" panose="020B0604030504040204" pitchFamily="34" charset="0"/>
              <a:cs typeface="Tahoma" panose="020B0604030504040204" pitchFamily="34" charset="0"/>
            </a:endParaRP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b="9425"/>
          <a:stretch/>
        </p:blipFill>
        <p:spPr>
          <a:xfrm>
            <a:off x="4968875" y="28575"/>
            <a:ext cx="4814888" cy="5838825"/>
          </a:xfrm>
          <a:prstGeom prst="rect">
            <a:avLst/>
          </a:prstGeom>
        </p:spPr>
      </p:pic>
      <p:sp>
        <p:nvSpPr>
          <p:cNvPr id="3" name="Rectangle 2"/>
          <p:cNvSpPr/>
          <p:nvPr/>
        </p:nvSpPr>
        <p:spPr>
          <a:xfrm>
            <a:off x="6873081" y="164812"/>
            <a:ext cx="2743200" cy="1435388"/>
          </a:xfrm>
          <a:prstGeom prst="rect">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591264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smtClean="0">
                <a:solidFill>
                  <a:srgbClr val="4A74A8"/>
                </a:solidFill>
                <a:latin typeface="Tahoma" panose="020B0604030504040204" pitchFamily="34" charset="0"/>
                <a:ea typeface="Tahoma" panose="020B0604030504040204" pitchFamily="34" charset="0"/>
                <a:cs typeface="Tahoma" panose="020B0604030504040204" pitchFamily="34" charset="0"/>
              </a:rPr>
              <a:t>Safe Operating Practices</a:t>
            </a:r>
            <a:endParaRPr lang="en-US" sz="2400" dirty="0">
              <a:solidFill>
                <a:srgbClr val="4A74A8"/>
              </a:solidFill>
              <a:latin typeface="Tahoma" panose="020B0604030504040204" pitchFamily="34" charset="0"/>
              <a:ea typeface="Tahoma" panose="020B0604030504040204" pitchFamily="34" charset="0"/>
              <a:cs typeface="Tahoma" panose="020B0604030504040204" pitchFamily="34" charset="0"/>
            </a:endParaRPr>
          </a:p>
        </p:txBody>
      </p:sp>
      <p:sp>
        <p:nvSpPr>
          <p:cNvPr id="83971" name="Content Placeholder 2"/>
          <p:cNvSpPr>
            <a:spLocks noGrp="1"/>
          </p:cNvSpPr>
          <p:nvPr>
            <p:ph idx="1"/>
          </p:nvPr>
        </p:nvSpPr>
        <p:spPr bwMode="auto">
          <a:xfrm>
            <a:off x="320675" y="1371600"/>
            <a:ext cx="4495800" cy="3733800"/>
          </a:xfrm>
          <a:prstGeom prst="rect">
            <a:avLst/>
          </a:prstGeom>
          <a:extLst/>
        </p:spPr>
        <p:txBody>
          <a:bodyPr vert="horz" wrap="square" numCol="1" anchor="t" anchorCtr="0" compatLnSpc="1">
            <a:prstTxWarp prst="textNoShape">
              <a:avLst/>
            </a:prstTxWarp>
          </a:bodyPr>
          <a:lstStyle/>
          <a:p>
            <a:pPr marL="0" indent="0">
              <a:spcBef>
                <a:spcPct val="0"/>
              </a:spcBef>
              <a:spcAft>
                <a:spcPts val="1600"/>
              </a:spcAft>
              <a:buNone/>
              <a:defRPr/>
            </a:pPr>
            <a:r>
              <a:rPr lang="en-US" dirty="0" smtClean="0">
                <a:latin typeface="Tahoma" panose="020B0604030504040204" pitchFamily="34" charset="0"/>
                <a:ea typeface="Tahoma" panose="020B0604030504040204" pitchFamily="34" charset="0"/>
                <a:cs typeface="Tahoma" panose="020B0604030504040204" pitchFamily="34" charset="0"/>
              </a:rPr>
              <a:t>Only </a:t>
            </a:r>
            <a:r>
              <a:rPr lang="en-US" dirty="0">
                <a:latin typeface="Tahoma" panose="020B0604030504040204" pitchFamily="34" charset="0"/>
                <a:ea typeface="Tahoma" panose="020B0604030504040204" pitchFamily="34" charset="0"/>
                <a:cs typeface="Tahoma" panose="020B0604030504040204" pitchFamily="34" charset="0"/>
              </a:rPr>
              <a:t>trained and authorized personnel may operate </a:t>
            </a:r>
            <a:r>
              <a:rPr lang="en-US" dirty="0" smtClean="0">
                <a:latin typeface="Tahoma" panose="020B0604030504040204" pitchFamily="34" charset="0"/>
                <a:ea typeface="Tahoma" panose="020B0604030504040204" pitchFamily="34" charset="0"/>
                <a:cs typeface="Tahoma" panose="020B0604030504040204" pitchFamily="34" charset="0"/>
              </a:rPr>
              <a:t>machinery.</a:t>
            </a:r>
          </a:p>
          <a:p>
            <a:pPr marL="0" indent="0">
              <a:spcBef>
                <a:spcPct val="0"/>
              </a:spcBef>
              <a:spcAft>
                <a:spcPts val="1000"/>
              </a:spcAft>
              <a:buNone/>
              <a:defRPr/>
            </a:pPr>
            <a:r>
              <a:rPr lang="en-US" b="1" dirty="0" smtClean="0">
                <a:solidFill>
                  <a:srgbClr val="E65F25"/>
                </a:solidFill>
                <a:latin typeface="Tahoma" panose="020B0604030504040204" pitchFamily="34" charset="0"/>
                <a:ea typeface="Tahoma" panose="020B0604030504040204" pitchFamily="34" charset="0"/>
                <a:cs typeface="Tahoma" panose="020B0604030504040204" pitchFamily="34" charset="0"/>
              </a:rPr>
              <a:t>Train employees to do the following:</a:t>
            </a:r>
            <a:endParaRPr lang="en-US" b="1" dirty="0">
              <a:solidFill>
                <a:srgbClr val="E65F25"/>
              </a:solidFill>
              <a:latin typeface="Tahoma" panose="020B0604030504040204" pitchFamily="34" charset="0"/>
              <a:ea typeface="Tahoma" panose="020B0604030504040204" pitchFamily="34" charset="0"/>
              <a:cs typeface="Tahoma" panose="020B0604030504040204" pitchFamily="34" charset="0"/>
            </a:endParaRPr>
          </a:p>
          <a:p>
            <a:pPr marL="341313" indent="-341313">
              <a:spcBef>
                <a:spcPct val="0"/>
              </a:spcBef>
              <a:spcAft>
                <a:spcPts val="1600"/>
              </a:spcAft>
              <a:defRPr/>
            </a:pPr>
            <a:r>
              <a:rPr lang="en-US" dirty="0">
                <a:latin typeface="Tahoma" panose="020B0604030504040204" pitchFamily="34" charset="0"/>
                <a:ea typeface="Tahoma" panose="020B0604030504040204" pitchFamily="34" charset="0"/>
                <a:cs typeface="Tahoma" panose="020B0604030504040204" pitchFamily="34" charset="0"/>
              </a:rPr>
              <a:t>Follow lockout/</a:t>
            </a:r>
            <a:r>
              <a:rPr lang="en-US" dirty="0" err="1">
                <a:latin typeface="Tahoma" panose="020B0604030504040204" pitchFamily="34" charset="0"/>
                <a:ea typeface="Tahoma" panose="020B0604030504040204" pitchFamily="34" charset="0"/>
                <a:cs typeface="Tahoma" panose="020B0604030504040204" pitchFamily="34" charset="0"/>
              </a:rPr>
              <a:t>tagout</a:t>
            </a:r>
            <a:r>
              <a:rPr lang="en-US" dirty="0">
                <a:latin typeface="Tahoma" panose="020B0604030504040204" pitchFamily="34" charset="0"/>
                <a:ea typeface="Tahoma" panose="020B0604030504040204" pitchFamily="34" charset="0"/>
                <a:cs typeface="Tahoma" panose="020B0604030504040204" pitchFamily="34" charset="0"/>
              </a:rPr>
              <a:t> requirements.</a:t>
            </a:r>
          </a:p>
          <a:p>
            <a:pPr marL="341313" indent="-341313">
              <a:spcBef>
                <a:spcPct val="0"/>
              </a:spcBef>
              <a:spcAft>
                <a:spcPts val="300"/>
              </a:spcAft>
              <a:defRPr/>
            </a:pPr>
            <a:r>
              <a:rPr lang="en-US" dirty="0" smtClean="0">
                <a:latin typeface="Tahoma" panose="020B0604030504040204" pitchFamily="34" charset="0"/>
                <a:ea typeface="Tahoma" panose="020B0604030504040204" pitchFamily="34" charset="0"/>
                <a:cs typeface="Tahoma" panose="020B0604030504040204" pitchFamily="34" charset="0"/>
              </a:rPr>
              <a:t>Be familiar with the </a:t>
            </a:r>
            <a:r>
              <a:rPr lang="en-US" dirty="0">
                <a:latin typeface="Tahoma" panose="020B0604030504040204" pitchFamily="34" charset="0"/>
                <a:ea typeface="Tahoma" panose="020B0604030504040204" pitchFamily="34" charset="0"/>
                <a:cs typeface="Tahoma" panose="020B0604030504040204" pitchFamily="34" charset="0"/>
              </a:rPr>
              <a:t>stop and start controls:</a:t>
            </a:r>
          </a:p>
          <a:p>
            <a:pPr marL="682625" indent="-341313">
              <a:spcBef>
                <a:spcPct val="0"/>
              </a:spcBef>
              <a:spcAft>
                <a:spcPts val="300"/>
              </a:spcAft>
              <a:buFont typeface="Tahoma" panose="020B0604030504040204" pitchFamily="34" charset="0"/>
              <a:buChar char="‒"/>
              <a:defRPr/>
            </a:pPr>
            <a:r>
              <a:rPr lang="en-US" dirty="0" smtClean="0">
                <a:latin typeface="Tahoma" panose="020B0604030504040204" pitchFamily="34" charset="0"/>
                <a:ea typeface="Tahoma" panose="020B0604030504040204" pitchFamily="34" charset="0"/>
                <a:cs typeface="Tahoma" panose="020B0604030504040204" pitchFamily="34" charset="0"/>
              </a:rPr>
              <a:t>Know their location </a:t>
            </a:r>
            <a:r>
              <a:rPr lang="en-US" dirty="0">
                <a:latin typeface="Tahoma" panose="020B0604030504040204" pitchFamily="34" charset="0"/>
                <a:ea typeface="Tahoma" panose="020B0604030504040204" pitchFamily="34" charset="0"/>
                <a:cs typeface="Tahoma" panose="020B0604030504040204" pitchFamily="34" charset="0"/>
              </a:rPr>
              <a:t>and function.</a:t>
            </a:r>
          </a:p>
          <a:p>
            <a:pPr marL="682625" indent="-341313">
              <a:spcBef>
                <a:spcPct val="0"/>
              </a:spcBef>
              <a:spcAft>
                <a:spcPts val="300"/>
              </a:spcAft>
              <a:buFont typeface="Tahoma" panose="020B0604030504040204" pitchFamily="34" charset="0"/>
              <a:buChar char="‒"/>
              <a:defRPr/>
            </a:pPr>
            <a:r>
              <a:rPr lang="en-US" dirty="0">
                <a:latin typeface="Tahoma" panose="020B0604030504040204" pitchFamily="34" charset="0"/>
                <a:ea typeface="Tahoma" panose="020B0604030504040204" pitchFamily="34" charset="0"/>
                <a:cs typeface="Tahoma" panose="020B0604030504040204" pitchFamily="34" charset="0"/>
              </a:rPr>
              <a:t>Test </a:t>
            </a:r>
            <a:r>
              <a:rPr lang="en-US" dirty="0" smtClean="0">
                <a:latin typeface="Tahoma" panose="020B0604030504040204" pitchFamily="34" charset="0"/>
                <a:ea typeface="Tahoma" panose="020B0604030504040204" pitchFamily="34" charset="0"/>
                <a:cs typeface="Tahoma" panose="020B0604030504040204" pitchFamily="34" charset="0"/>
              </a:rPr>
              <a:t>them before </a:t>
            </a:r>
            <a:r>
              <a:rPr lang="en-US" dirty="0">
                <a:latin typeface="Tahoma" panose="020B0604030504040204" pitchFamily="34" charset="0"/>
                <a:ea typeface="Tahoma" panose="020B0604030504040204" pitchFamily="34" charset="0"/>
                <a:cs typeface="Tahoma" panose="020B0604030504040204" pitchFamily="34" charset="0"/>
              </a:rPr>
              <a:t>use.</a:t>
            </a:r>
          </a:p>
          <a:p>
            <a:pPr marL="682625" indent="-341313">
              <a:spcBef>
                <a:spcPct val="0"/>
              </a:spcBef>
              <a:spcAft>
                <a:spcPts val="300"/>
              </a:spcAft>
              <a:buFont typeface="Tahoma" panose="020B0604030504040204" pitchFamily="34" charset="0"/>
              <a:buChar char="‒"/>
              <a:defRPr/>
            </a:pPr>
            <a:r>
              <a:rPr lang="en-US" dirty="0">
                <a:latin typeface="Tahoma" panose="020B0604030504040204" pitchFamily="34" charset="0"/>
                <a:ea typeface="Tahoma" panose="020B0604030504040204" pitchFamily="34" charset="0"/>
                <a:cs typeface="Tahoma" panose="020B0604030504040204" pitchFamily="34" charset="0"/>
              </a:rPr>
              <a:t>An alarm must sound prior to start.</a:t>
            </a:r>
          </a:p>
          <a:p>
            <a:pPr marL="682625" indent="-341313">
              <a:spcBef>
                <a:spcPct val="0"/>
              </a:spcBef>
              <a:spcAft>
                <a:spcPts val="1600"/>
              </a:spcAft>
              <a:buFont typeface="Tahoma" panose="020B0604030504040204" pitchFamily="34" charset="0"/>
              <a:buChar char="‒"/>
              <a:defRPr/>
            </a:pPr>
            <a:r>
              <a:rPr lang="en-US" dirty="0">
                <a:latin typeface="Tahoma" panose="020B0604030504040204" pitchFamily="34" charset="0"/>
                <a:ea typeface="Tahoma" panose="020B0604030504040204" pitchFamily="34" charset="0"/>
                <a:cs typeface="Tahoma" panose="020B0604030504040204" pitchFamily="34" charset="0"/>
              </a:rPr>
              <a:t>Keep controls free of obstructions.</a:t>
            </a:r>
          </a:p>
          <a:p>
            <a:pPr marL="341313" indent="-341313">
              <a:spcBef>
                <a:spcPct val="0"/>
              </a:spcBef>
              <a:spcAft>
                <a:spcPts val="300"/>
              </a:spcAft>
              <a:defRPr/>
            </a:pPr>
            <a:r>
              <a:rPr lang="en-US" dirty="0" smtClean="0">
                <a:latin typeface="Tahoma" panose="020B0604030504040204" pitchFamily="34" charset="0"/>
                <a:ea typeface="Tahoma" panose="020B0604030504040204" pitchFamily="34" charset="0"/>
                <a:cs typeface="Tahoma" panose="020B0604030504040204" pitchFamily="34" charset="0"/>
              </a:rPr>
              <a:t>Before startup:</a:t>
            </a:r>
          </a:p>
          <a:p>
            <a:pPr marL="682625" indent="-341313">
              <a:spcBef>
                <a:spcPct val="0"/>
              </a:spcBef>
              <a:spcAft>
                <a:spcPts val="300"/>
              </a:spcAft>
              <a:buFont typeface="Tahoma" panose="020B0604030504040204" pitchFamily="34" charset="0"/>
              <a:buChar char="‒"/>
              <a:defRPr/>
            </a:pPr>
            <a:r>
              <a:rPr lang="en-US" dirty="0">
                <a:latin typeface="Tahoma" panose="020B0604030504040204" pitchFamily="34" charset="0"/>
                <a:ea typeface="Tahoma" panose="020B0604030504040204" pitchFamily="34" charset="0"/>
                <a:cs typeface="Tahoma" panose="020B0604030504040204" pitchFamily="34" charset="0"/>
              </a:rPr>
              <a:t>Stay clear</a:t>
            </a:r>
            <a:r>
              <a:rPr lang="en-US" dirty="0" smtClean="0">
                <a:latin typeface="Tahoma" panose="020B0604030504040204" pitchFamily="34" charset="0"/>
                <a:ea typeface="Tahoma" panose="020B0604030504040204" pitchFamily="34" charset="0"/>
                <a:cs typeface="Tahoma" panose="020B0604030504040204" pitchFamily="34" charset="0"/>
              </a:rPr>
              <a:t>.</a:t>
            </a:r>
          </a:p>
          <a:p>
            <a:pPr marL="682625" indent="-341313">
              <a:spcBef>
                <a:spcPct val="0"/>
              </a:spcBef>
              <a:spcAft>
                <a:spcPts val="1600"/>
              </a:spcAft>
              <a:buFont typeface="Tahoma" panose="020B0604030504040204" pitchFamily="34" charset="0"/>
              <a:buChar char="‒"/>
              <a:defRPr/>
            </a:pPr>
            <a:r>
              <a:rPr lang="en-US" dirty="0" smtClean="0">
                <a:latin typeface="Tahoma" panose="020B0604030504040204" pitchFamily="34" charset="0"/>
                <a:ea typeface="Tahoma" panose="020B0604030504040204" pitchFamily="34" charset="0"/>
                <a:cs typeface="Tahoma" panose="020B0604030504040204" pitchFamily="34" charset="0"/>
              </a:rPr>
              <a:t>Keep the area clear of obstructions.</a:t>
            </a:r>
            <a:endParaRPr lang="en-US" dirty="0">
              <a:latin typeface="Tahoma" panose="020B0604030504040204" pitchFamily="34" charset="0"/>
              <a:ea typeface="Tahoma" panose="020B0604030504040204" pitchFamily="34" charset="0"/>
              <a:cs typeface="Tahoma" panose="020B0604030504040204" pitchFamily="34"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43684" y="28574"/>
            <a:ext cx="4840079" cy="5838825"/>
          </a:xfrm>
          <a:prstGeom prst="rect">
            <a:avLst/>
          </a:prstGeom>
        </p:spPr>
      </p:pic>
      <p:sp>
        <p:nvSpPr>
          <p:cNvPr id="9" name="Rectangle 8"/>
          <p:cNvSpPr/>
          <p:nvPr/>
        </p:nvSpPr>
        <p:spPr>
          <a:xfrm>
            <a:off x="315119" y="176843"/>
            <a:ext cx="4501356" cy="246221"/>
          </a:xfrm>
          <a:prstGeom prst="rect">
            <a:avLst/>
          </a:prstGeom>
        </p:spPr>
        <p:txBody>
          <a:bodyPr wrap="square">
            <a:spAutoFit/>
          </a:bodyPr>
          <a:lstStyle/>
          <a:p>
            <a:r>
              <a:rPr lang="en-US" altLang="en-US" sz="1000" b="1" kern="0" dirty="0" smtClean="0">
                <a:solidFill>
                  <a:schemeClr val="bg1"/>
                </a:solidFill>
                <a:latin typeface="Tahoma" panose="020B0604030504040204" pitchFamily="34" charset="0"/>
                <a:ea typeface="Tahoma" panose="020B0604030504040204" pitchFamily="34" charset="0"/>
                <a:cs typeface="Tahoma" panose="020B0604030504040204" pitchFamily="34" charset="0"/>
              </a:rPr>
              <a:t>5  </a:t>
            </a:r>
            <a:r>
              <a:rPr lang="en-US" altLang="en-US" sz="1000" kern="0" dirty="0" smtClean="0">
                <a:solidFill>
                  <a:srgbClr val="FA834E"/>
                </a:solidFill>
                <a:latin typeface="Tahoma" panose="020B0604030504040204" pitchFamily="34" charset="0"/>
                <a:ea typeface="Tahoma" panose="020B0604030504040204" pitchFamily="34" charset="0"/>
                <a:cs typeface="Tahoma" panose="020B0604030504040204" pitchFamily="34" charset="0"/>
              </a:rPr>
              <a:t>  </a:t>
            </a:r>
            <a:r>
              <a:rPr lang="en-US" altLang="en-US" sz="1000" b="0" kern="0" dirty="0" smtClean="0">
                <a:solidFill>
                  <a:srgbClr val="FA834E"/>
                </a:solidFill>
                <a:latin typeface="Tahoma" panose="020B0604030504040204" pitchFamily="34" charset="0"/>
                <a:ea typeface="Tahoma" panose="020B0604030504040204" pitchFamily="34" charset="0"/>
                <a:cs typeface="Tahoma" panose="020B0604030504040204" pitchFamily="34" charset="0"/>
              </a:rPr>
              <a:t>Other Controls</a:t>
            </a:r>
            <a:endParaRPr lang="en-US" altLang="en-US" sz="1000" b="0" kern="0" dirty="0">
              <a:solidFill>
                <a:srgbClr val="FA834E"/>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062538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946111" y="2819400"/>
            <a:ext cx="4495800" cy="1015663"/>
          </a:xfrm>
          <a:prstGeom prst="rect">
            <a:avLst/>
          </a:prstGeom>
        </p:spPr>
        <p:txBody>
          <a:bodyPr wrap="square">
            <a:spAutoFit/>
          </a:bodyPr>
          <a:lstStyle/>
          <a:p>
            <a:pPr marL="0" indent="0">
              <a:spcAft>
                <a:spcPts val="1400"/>
              </a:spcAft>
              <a:buNone/>
            </a:pPr>
            <a:r>
              <a:rPr lang="en-US" sz="1500" b="0" dirty="0">
                <a:solidFill>
                  <a:srgbClr val="3D3D3D"/>
                </a:solidFill>
                <a:latin typeface="Tahoma" panose="020B0604030504040204" pitchFamily="34" charset="0"/>
                <a:ea typeface="Tahoma" panose="020B0604030504040204" pitchFamily="34" charset="0"/>
                <a:cs typeface="Tahoma" panose="020B0604030504040204" pitchFamily="34" charset="0"/>
              </a:rPr>
              <a:t>Train </a:t>
            </a:r>
            <a:r>
              <a:rPr lang="en-US" sz="1500" b="0" dirty="0" smtClean="0">
                <a:solidFill>
                  <a:srgbClr val="3D3D3D"/>
                </a:solidFill>
                <a:latin typeface="Tahoma" panose="020B0604030504040204" pitchFamily="34" charset="0"/>
                <a:ea typeface="Tahoma" panose="020B0604030504040204" pitchFamily="34" charset="0"/>
                <a:cs typeface="Tahoma" panose="020B0604030504040204" pitchFamily="34" charset="0"/>
              </a:rPr>
              <a:t>employees to </a:t>
            </a:r>
            <a:r>
              <a:rPr lang="en-US" sz="1500" b="0" dirty="0">
                <a:solidFill>
                  <a:srgbClr val="3D3D3D"/>
                </a:solidFill>
                <a:latin typeface="Tahoma" panose="020B0604030504040204" pitchFamily="34" charset="0"/>
                <a:ea typeface="Tahoma" panose="020B0604030504040204" pitchFamily="34" charset="0"/>
                <a:cs typeface="Tahoma" panose="020B0604030504040204" pitchFamily="34" charset="0"/>
              </a:rPr>
              <a:t>tie back </a:t>
            </a:r>
            <a:r>
              <a:rPr lang="en-US" sz="1500" dirty="0">
                <a:solidFill>
                  <a:srgbClr val="3D3D3D"/>
                </a:solidFill>
                <a:latin typeface="Tahoma" panose="020B0604030504040204" pitchFamily="34" charset="0"/>
                <a:ea typeface="Tahoma" panose="020B0604030504040204" pitchFamily="34" charset="0"/>
                <a:cs typeface="Tahoma" panose="020B0604030504040204" pitchFamily="34" charset="0"/>
              </a:rPr>
              <a:t>long hair </a:t>
            </a:r>
            <a:r>
              <a:rPr lang="en-US" sz="1500" b="0" dirty="0">
                <a:solidFill>
                  <a:srgbClr val="3D3D3D"/>
                </a:solidFill>
                <a:latin typeface="Tahoma" panose="020B0604030504040204" pitchFamily="34" charset="0"/>
                <a:ea typeface="Tahoma" panose="020B0604030504040204" pitchFamily="34" charset="0"/>
                <a:cs typeface="Tahoma" panose="020B0604030504040204" pitchFamily="34" charset="0"/>
              </a:rPr>
              <a:t>or cover it under an article of clothing and to avoid wearing items such as </a:t>
            </a:r>
            <a:r>
              <a:rPr lang="en-US" sz="1500" dirty="0">
                <a:solidFill>
                  <a:srgbClr val="3D3D3D"/>
                </a:solidFill>
                <a:latin typeface="Tahoma" panose="020B0604030504040204" pitchFamily="34" charset="0"/>
                <a:ea typeface="Tahoma" panose="020B0604030504040204" pitchFamily="34" charset="0"/>
                <a:cs typeface="Tahoma" panose="020B0604030504040204" pitchFamily="34" charset="0"/>
              </a:rPr>
              <a:t>loose clothing </a:t>
            </a:r>
            <a:r>
              <a:rPr lang="en-US" sz="1500" b="0" dirty="0">
                <a:solidFill>
                  <a:srgbClr val="3D3D3D"/>
                </a:solidFill>
                <a:latin typeface="Tahoma" panose="020B0604030504040204" pitchFamily="34" charset="0"/>
                <a:ea typeface="Tahoma" panose="020B0604030504040204" pitchFamily="34" charset="0"/>
                <a:cs typeface="Tahoma" panose="020B0604030504040204" pitchFamily="34" charset="0"/>
              </a:rPr>
              <a:t>or </a:t>
            </a:r>
            <a:r>
              <a:rPr lang="en-US" sz="1500" dirty="0">
                <a:solidFill>
                  <a:srgbClr val="3D3D3D"/>
                </a:solidFill>
                <a:latin typeface="Tahoma" panose="020B0604030504040204" pitchFamily="34" charset="0"/>
                <a:ea typeface="Tahoma" panose="020B0604030504040204" pitchFamily="34" charset="0"/>
                <a:cs typeface="Tahoma" panose="020B0604030504040204" pitchFamily="34" charset="0"/>
              </a:rPr>
              <a:t>jewelry</a:t>
            </a:r>
            <a:r>
              <a:rPr lang="en-US" sz="1500" b="0" dirty="0">
                <a:solidFill>
                  <a:srgbClr val="3D3D3D"/>
                </a:solidFill>
                <a:latin typeface="Tahoma" panose="020B0604030504040204" pitchFamily="34" charset="0"/>
                <a:ea typeface="Tahoma" panose="020B0604030504040204" pitchFamily="34" charset="0"/>
                <a:cs typeface="Tahoma" panose="020B0604030504040204" pitchFamily="34" charset="0"/>
              </a:rPr>
              <a:t> that could get caught in moving machinery. </a:t>
            </a:r>
            <a:endParaRPr lang="en-US" altLang="en-US" sz="1500" b="0" dirty="0">
              <a:solidFill>
                <a:srgbClr val="3D3D3D"/>
              </a:solidFill>
              <a:latin typeface="Tahoma" panose="020B0604030504040204" pitchFamily="34" charset="0"/>
              <a:ea typeface="Tahoma" panose="020B0604030504040204" pitchFamily="34" charset="0"/>
              <a:cs typeface="Tahoma" panose="020B0604030504040204" pitchFamily="34" charset="0"/>
            </a:endParaRPr>
          </a:p>
        </p:txBody>
      </p:sp>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b="1111"/>
          <a:stretch/>
        </p:blipFill>
        <p:spPr>
          <a:xfrm>
            <a:off x="350812" y="1323130"/>
            <a:ext cx="4595299" cy="4544269"/>
          </a:xfrm>
          <a:prstGeom prst="rect">
            <a:avLst/>
          </a:prstGeom>
          <a:effectLst/>
        </p:spPr>
      </p:pic>
      <p:sp>
        <p:nvSpPr>
          <p:cNvPr id="14" name="Title 1"/>
          <p:cNvSpPr txBox="1">
            <a:spLocks/>
          </p:cNvSpPr>
          <p:nvPr/>
        </p:nvSpPr>
        <p:spPr>
          <a:xfrm>
            <a:off x="320676" y="457200"/>
            <a:ext cx="7466805" cy="865930"/>
          </a:xfrm>
          <a:prstGeom prst="rect">
            <a:avLst/>
          </a:prstGeom>
        </p:spPr>
        <p:txBody>
          <a:bodyPr lIns="81510" tIns="40755" rIns="81510" bIns="40755"/>
          <a:lstStyle>
            <a:lvl1pPr algn="l" rtl="0" eaLnBrk="0" fontAlgn="base" hangingPunct="0">
              <a:spcBef>
                <a:spcPct val="0"/>
              </a:spcBef>
              <a:spcAft>
                <a:spcPct val="0"/>
              </a:spcAft>
              <a:defRPr sz="2800" b="1">
                <a:solidFill>
                  <a:srgbClr val="4A72A8"/>
                </a:solidFill>
                <a:latin typeface="Open Sans Condensed" panose="020B0806030504020204" pitchFamily="34" charset="0"/>
                <a:ea typeface="Open Sans Condensed" panose="020B0806030504020204" pitchFamily="34" charset="0"/>
                <a:cs typeface="Open Sans Condensed" panose="020B0806030504020204" pitchFamily="34" charset="0"/>
              </a:defRPr>
            </a:lvl1pPr>
            <a:lvl2pPr algn="ctr" rtl="0" eaLnBrk="0" fontAlgn="base" hangingPunct="0">
              <a:spcBef>
                <a:spcPct val="0"/>
              </a:spcBef>
              <a:spcAft>
                <a:spcPct val="0"/>
              </a:spcAft>
              <a:defRPr sz="31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31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31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3100">
                <a:solidFill>
                  <a:schemeClr val="tx2"/>
                </a:solidFill>
                <a:latin typeface="Arial" charset="0"/>
                <a:ea typeface="ＭＳ Ｐゴシック" charset="0"/>
                <a:cs typeface="Arial" charset="0"/>
              </a:defRPr>
            </a:lvl5pPr>
            <a:lvl6pPr marL="332218" algn="ctr" rtl="0" fontAlgn="base">
              <a:spcBef>
                <a:spcPct val="0"/>
              </a:spcBef>
              <a:spcAft>
                <a:spcPct val="0"/>
              </a:spcAft>
              <a:defRPr sz="3180">
                <a:solidFill>
                  <a:schemeClr val="tx2"/>
                </a:solidFill>
                <a:latin typeface="Arial" charset="0"/>
                <a:cs typeface="Arial" charset="0"/>
              </a:defRPr>
            </a:lvl6pPr>
            <a:lvl7pPr marL="664436" algn="ctr" rtl="0" fontAlgn="base">
              <a:spcBef>
                <a:spcPct val="0"/>
              </a:spcBef>
              <a:spcAft>
                <a:spcPct val="0"/>
              </a:spcAft>
              <a:defRPr sz="3180">
                <a:solidFill>
                  <a:schemeClr val="tx2"/>
                </a:solidFill>
                <a:latin typeface="Arial" charset="0"/>
                <a:cs typeface="Arial" charset="0"/>
              </a:defRPr>
            </a:lvl7pPr>
            <a:lvl8pPr marL="996653" algn="ctr" rtl="0" fontAlgn="base">
              <a:spcBef>
                <a:spcPct val="0"/>
              </a:spcBef>
              <a:spcAft>
                <a:spcPct val="0"/>
              </a:spcAft>
              <a:defRPr sz="3180">
                <a:solidFill>
                  <a:schemeClr val="tx2"/>
                </a:solidFill>
                <a:latin typeface="Arial" charset="0"/>
                <a:cs typeface="Arial" charset="0"/>
              </a:defRPr>
            </a:lvl8pPr>
            <a:lvl9pPr marL="1328871" algn="ctr" rtl="0" fontAlgn="base">
              <a:spcBef>
                <a:spcPct val="0"/>
              </a:spcBef>
              <a:spcAft>
                <a:spcPct val="0"/>
              </a:spcAft>
              <a:defRPr sz="3180">
                <a:solidFill>
                  <a:schemeClr val="tx2"/>
                </a:solidFill>
                <a:latin typeface="Arial" charset="0"/>
                <a:cs typeface="Arial" charset="0"/>
              </a:defRPr>
            </a:lvl9pPr>
          </a:lstStyle>
          <a:p>
            <a:r>
              <a:rPr lang="en-US" kern="0" dirty="0" smtClean="0">
                <a:solidFill>
                  <a:srgbClr val="4A74A8"/>
                </a:solidFill>
                <a:latin typeface="Tahoma" panose="020B0604030504040204" pitchFamily="34" charset="0"/>
                <a:ea typeface="Tahoma" panose="020B0604030504040204" pitchFamily="34" charset="0"/>
                <a:cs typeface="Tahoma" panose="020B0604030504040204" pitchFamily="34" charset="0"/>
              </a:rPr>
              <a:t>Safe Operating Practices (continued)</a:t>
            </a:r>
            <a:endParaRPr lang="en-US" kern="0" dirty="0">
              <a:solidFill>
                <a:srgbClr val="4A74A8"/>
              </a:solidFill>
              <a:latin typeface="Tahoma" panose="020B0604030504040204" pitchFamily="34" charset="0"/>
              <a:ea typeface="Tahoma" panose="020B0604030504040204" pitchFamily="34" charset="0"/>
              <a:cs typeface="Tahoma" panose="020B0604030504040204" pitchFamily="34" charset="0"/>
            </a:endParaRPr>
          </a:p>
        </p:txBody>
      </p:sp>
      <p:sp>
        <p:nvSpPr>
          <p:cNvPr id="16" name="Rectangle 15"/>
          <p:cNvSpPr/>
          <p:nvPr/>
        </p:nvSpPr>
        <p:spPr>
          <a:xfrm>
            <a:off x="315119" y="176843"/>
            <a:ext cx="4501356" cy="246221"/>
          </a:xfrm>
          <a:prstGeom prst="rect">
            <a:avLst/>
          </a:prstGeom>
        </p:spPr>
        <p:txBody>
          <a:bodyPr wrap="square">
            <a:spAutoFit/>
          </a:bodyPr>
          <a:lstStyle/>
          <a:p>
            <a:r>
              <a:rPr lang="en-US" altLang="en-US" sz="1000" b="1" kern="0" dirty="0" smtClean="0">
                <a:solidFill>
                  <a:schemeClr val="bg1"/>
                </a:solidFill>
                <a:latin typeface="Tahoma" panose="020B0604030504040204" pitchFamily="34" charset="0"/>
                <a:ea typeface="Tahoma" panose="020B0604030504040204" pitchFamily="34" charset="0"/>
                <a:cs typeface="Tahoma" panose="020B0604030504040204" pitchFamily="34" charset="0"/>
              </a:rPr>
              <a:t>5  </a:t>
            </a:r>
            <a:r>
              <a:rPr lang="en-US" altLang="en-US" sz="1000" kern="0" dirty="0" smtClean="0">
                <a:solidFill>
                  <a:srgbClr val="FA834E"/>
                </a:solidFill>
                <a:latin typeface="Tahoma" panose="020B0604030504040204" pitchFamily="34" charset="0"/>
                <a:ea typeface="Tahoma" panose="020B0604030504040204" pitchFamily="34" charset="0"/>
                <a:cs typeface="Tahoma" panose="020B0604030504040204" pitchFamily="34" charset="0"/>
              </a:rPr>
              <a:t>  </a:t>
            </a:r>
            <a:r>
              <a:rPr lang="en-US" altLang="en-US" sz="1000" b="0" kern="0" dirty="0" smtClean="0">
                <a:solidFill>
                  <a:srgbClr val="FA834E"/>
                </a:solidFill>
                <a:latin typeface="Tahoma" panose="020B0604030504040204" pitchFamily="34" charset="0"/>
                <a:ea typeface="Tahoma" panose="020B0604030504040204" pitchFamily="34" charset="0"/>
                <a:cs typeface="Tahoma" panose="020B0604030504040204" pitchFamily="34" charset="0"/>
              </a:rPr>
              <a:t>Other Controls</a:t>
            </a:r>
            <a:endParaRPr lang="en-US" altLang="en-US" sz="1000" b="0" kern="0" dirty="0">
              <a:solidFill>
                <a:srgbClr val="FA834E"/>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1690146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0676" y="457200"/>
            <a:ext cx="5532402" cy="865930"/>
          </a:xfrm>
        </p:spPr>
        <p:txBody>
          <a:bodyPr/>
          <a:lstStyle/>
          <a:p>
            <a:r>
              <a:rPr lang="en-US" sz="2400" dirty="0" smtClean="0">
                <a:solidFill>
                  <a:srgbClr val="4A74A8"/>
                </a:solidFill>
                <a:latin typeface="Tahoma" panose="020B0604030504040204" pitchFamily="34" charset="0"/>
                <a:ea typeface="Tahoma" panose="020B0604030504040204" pitchFamily="34" charset="0"/>
                <a:cs typeface="Tahoma" panose="020B0604030504040204" pitchFamily="34" charset="0"/>
              </a:rPr>
              <a:t>Safe Operating Practices (continued)</a:t>
            </a:r>
            <a:endParaRPr lang="en-US" sz="2400" dirty="0">
              <a:solidFill>
                <a:srgbClr val="4A74A8"/>
              </a:solidFill>
              <a:latin typeface="Tahoma" panose="020B0604030504040204" pitchFamily="34" charset="0"/>
              <a:ea typeface="Tahoma" panose="020B0604030504040204" pitchFamily="34" charset="0"/>
              <a:cs typeface="Tahoma" panose="020B0604030504040204" pitchFamily="34" charset="0"/>
            </a:endParaRPr>
          </a:p>
        </p:txBody>
      </p:sp>
      <p:sp>
        <p:nvSpPr>
          <p:cNvPr id="3" name="Rectangle 2"/>
          <p:cNvSpPr/>
          <p:nvPr/>
        </p:nvSpPr>
        <p:spPr>
          <a:xfrm>
            <a:off x="305779" y="1375634"/>
            <a:ext cx="5532403" cy="1354217"/>
          </a:xfrm>
          <a:prstGeom prst="rect">
            <a:avLst/>
          </a:prstGeom>
        </p:spPr>
        <p:txBody>
          <a:bodyPr wrap="square">
            <a:spAutoFit/>
          </a:bodyPr>
          <a:lstStyle/>
          <a:p>
            <a:pPr>
              <a:spcAft>
                <a:spcPts val="1000"/>
              </a:spcAft>
              <a:defRPr/>
            </a:pPr>
            <a:r>
              <a:rPr lang="en-US" sz="1300" dirty="0">
                <a:solidFill>
                  <a:srgbClr val="E65F25"/>
                </a:solidFill>
                <a:latin typeface="Tahoma" panose="020B0604030504040204" pitchFamily="34" charset="0"/>
                <a:ea typeface="Tahoma" panose="020B0604030504040204" pitchFamily="34" charset="0"/>
                <a:cs typeface="Tahoma" panose="020B0604030504040204" pitchFamily="34" charset="0"/>
              </a:rPr>
              <a:t>In </a:t>
            </a:r>
            <a:r>
              <a:rPr lang="en-US" sz="1300" dirty="0" smtClean="0">
                <a:solidFill>
                  <a:srgbClr val="E65F25"/>
                </a:solidFill>
                <a:latin typeface="Tahoma" panose="020B0604030504040204" pitchFamily="34" charset="0"/>
                <a:ea typeface="Tahoma" panose="020B0604030504040204" pitchFamily="34" charset="0"/>
                <a:cs typeface="Tahoma" panose="020B0604030504040204" pitchFamily="34" charset="0"/>
              </a:rPr>
              <a:t>the event of stoppage</a:t>
            </a:r>
            <a:r>
              <a:rPr lang="en-US" sz="1300" dirty="0">
                <a:solidFill>
                  <a:srgbClr val="E65F25"/>
                </a:solidFill>
                <a:latin typeface="Tahoma" panose="020B0604030504040204" pitchFamily="34" charset="0"/>
                <a:ea typeface="Tahoma" panose="020B0604030504040204" pitchFamily="34" charset="0"/>
                <a:cs typeface="Tahoma" panose="020B0604030504040204" pitchFamily="34" charset="0"/>
              </a:rPr>
              <a:t>, the following steps should occur:</a:t>
            </a:r>
          </a:p>
          <a:p>
            <a:pPr marL="338138" indent="-338138">
              <a:spcAft>
                <a:spcPts val="1300"/>
              </a:spcAft>
              <a:buFont typeface="Arial" panose="020B0604020202020204" pitchFamily="34" charset="0"/>
              <a:buChar char="•"/>
              <a:defRPr/>
            </a:pPr>
            <a:r>
              <a:rPr lang="en-US" sz="1300" b="0" dirty="0">
                <a:solidFill>
                  <a:srgbClr val="3D3D3D"/>
                </a:solidFill>
                <a:latin typeface="Tahoma" panose="020B0604030504040204" pitchFamily="34" charset="0"/>
                <a:ea typeface="Tahoma" panose="020B0604030504040204" pitchFamily="34" charset="0"/>
                <a:cs typeface="Tahoma" panose="020B0604030504040204" pitchFamily="34" charset="0"/>
              </a:rPr>
              <a:t>Performing lockout/</a:t>
            </a:r>
            <a:r>
              <a:rPr lang="en-US" sz="1300" b="0" dirty="0" err="1">
                <a:solidFill>
                  <a:srgbClr val="3D3D3D"/>
                </a:solidFill>
                <a:latin typeface="Tahoma" panose="020B0604030504040204" pitchFamily="34" charset="0"/>
                <a:ea typeface="Tahoma" panose="020B0604030504040204" pitchFamily="34" charset="0"/>
                <a:cs typeface="Tahoma" panose="020B0604030504040204" pitchFamily="34" charset="0"/>
              </a:rPr>
              <a:t>tagout</a:t>
            </a:r>
            <a:endParaRPr lang="en-US" sz="1300" b="0" dirty="0">
              <a:solidFill>
                <a:srgbClr val="3D3D3D"/>
              </a:solidFill>
              <a:latin typeface="Tahoma" panose="020B0604030504040204" pitchFamily="34" charset="0"/>
              <a:ea typeface="Tahoma" panose="020B0604030504040204" pitchFamily="34" charset="0"/>
              <a:cs typeface="Tahoma" panose="020B0604030504040204" pitchFamily="34" charset="0"/>
            </a:endParaRPr>
          </a:p>
          <a:p>
            <a:pPr marL="338138" indent="-338138">
              <a:spcAft>
                <a:spcPts val="1300"/>
              </a:spcAft>
              <a:buFont typeface="Arial" panose="020B0604020202020204" pitchFamily="34" charset="0"/>
              <a:buChar char="•"/>
              <a:defRPr/>
            </a:pPr>
            <a:r>
              <a:rPr lang="en-US" sz="1300" b="0" dirty="0">
                <a:solidFill>
                  <a:srgbClr val="3D3D3D"/>
                </a:solidFill>
                <a:latin typeface="Tahoma" panose="020B0604030504040204" pitchFamily="34" charset="0"/>
                <a:ea typeface="Tahoma" panose="020B0604030504040204" pitchFamily="34" charset="0"/>
                <a:cs typeface="Tahoma" panose="020B0604030504040204" pitchFamily="34" charset="0"/>
              </a:rPr>
              <a:t>Fully inspecting the equipment</a:t>
            </a:r>
          </a:p>
          <a:p>
            <a:pPr marL="338138" indent="-338138">
              <a:spcAft>
                <a:spcPts val="1300"/>
              </a:spcAft>
              <a:buFont typeface="Arial" panose="020B0604020202020204" pitchFamily="34" charset="0"/>
              <a:buChar char="•"/>
              <a:defRPr/>
            </a:pPr>
            <a:r>
              <a:rPr lang="en-US" sz="1300" b="0" dirty="0">
                <a:solidFill>
                  <a:srgbClr val="3D3D3D"/>
                </a:solidFill>
                <a:latin typeface="Tahoma" panose="020B0604030504040204" pitchFamily="34" charset="0"/>
                <a:ea typeface="Tahoma" panose="020B0604030504040204" pitchFamily="34" charset="0"/>
                <a:cs typeface="Tahoma" panose="020B0604030504040204" pitchFamily="34" charset="0"/>
              </a:rPr>
              <a:t>Removing the stoppage mechanism before </a:t>
            </a:r>
            <a:r>
              <a:rPr lang="en-US" sz="1300" b="0" dirty="0" smtClean="0">
                <a:solidFill>
                  <a:srgbClr val="3D3D3D"/>
                </a:solidFill>
                <a:latin typeface="Tahoma" panose="020B0604030504040204" pitchFamily="34" charset="0"/>
                <a:ea typeface="Tahoma" panose="020B0604030504040204" pitchFamily="34" charset="0"/>
                <a:cs typeface="Tahoma" panose="020B0604030504040204" pitchFamily="34" charset="0"/>
              </a:rPr>
              <a:t>restarting</a:t>
            </a:r>
            <a:endParaRPr lang="en-US" sz="1300" dirty="0">
              <a:solidFill>
                <a:srgbClr val="3D3D3D"/>
              </a:solidFill>
              <a:latin typeface="Tahoma" panose="020B0604030504040204" pitchFamily="34" charset="0"/>
              <a:ea typeface="Tahoma" panose="020B0604030504040204" pitchFamily="34" charset="0"/>
              <a:cs typeface="Tahoma" panose="020B0604030504040204" pitchFamily="34"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95474" y="-12877"/>
            <a:ext cx="3899359" cy="5880277"/>
          </a:xfrm>
          <a:prstGeom prst="rect">
            <a:avLst/>
          </a:prstGeom>
        </p:spPr>
      </p:pic>
      <p:sp>
        <p:nvSpPr>
          <p:cNvPr id="10" name="Rectangle 9"/>
          <p:cNvSpPr/>
          <p:nvPr/>
        </p:nvSpPr>
        <p:spPr>
          <a:xfrm>
            <a:off x="315119" y="176843"/>
            <a:ext cx="4501356" cy="246221"/>
          </a:xfrm>
          <a:prstGeom prst="rect">
            <a:avLst/>
          </a:prstGeom>
        </p:spPr>
        <p:txBody>
          <a:bodyPr wrap="square">
            <a:spAutoFit/>
          </a:bodyPr>
          <a:lstStyle/>
          <a:p>
            <a:r>
              <a:rPr lang="en-US" altLang="en-US" sz="1000" b="1" kern="0" dirty="0" smtClean="0">
                <a:solidFill>
                  <a:schemeClr val="bg1"/>
                </a:solidFill>
                <a:latin typeface="Tahoma" panose="020B0604030504040204" pitchFamily="34" charset="0"/>
                <a:ea typeface="Tahoma" panose="020B0604030504040204" pitchFamily="34" charset="0"/>
                <a:cs typeface="Tahoma" panose="020B0604030504040204" pitchFamily="34" charset="0"/>
              </a:rPr>
              <a:t>5  </a:t>
            </a:r>
            <a:r>
              <a:rPr lang="en-US" altLang="en-US" sz="1000" kern="0" dirty="0" smtClean="0">
                <a:solidFill>
                  <a:srgbClr val="FA834E"/>
                </a:solidFill>
                <a:latin typeface="Tahoma" panose="020B0604030504040204" pitchFamily="34" charset="0"/>
                <a:ea typeface="Tahoma" panose="020B0604030504040204" pitchFamily="34" charset="0"/>
                <a:cs typeface="Tahoma" panose="020B0604030504040204" pitchFamily="34" charset="0"/>
              </a:rPr>
              <a:t>  </a:t>
            </a:r>
            <a:r>
              <a:rPr lang="en-US" altLang="en-US" sz="1000" b="0" kern="0" dirty="0" smtClean="0">
                <a:solidFill>
                  <a:srgbClr val="FA834E"/>
                </a:solidFill>
                <a:latin typeface="Tahoma" panose="020B0604030504040204" pitchFamily="34" charset="0"/>
                <a:ea typeface="Tahoma" panose="020B0604030504040204" pitchFamily="34" charset="0"/>
                <a:cs typeface="Tahoma" panose="020B0604030504040204" pitchFamily="34" charset="0"/>
              </a:rPr>
              <a:t>Other Controls</a:t>
            </a:r>
            <a:endParaRPr lang="en-US" altLang="en-US" sz="1000" b="0" kern="0" dirty="0">
              <a:solidFill>
                <a:srgbClr val="FA834E"/>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5272723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06675" y="457200"/>
            <a:ext cx="6781800" cy="865930"/>
          </a:xfrm>
        </p:spPr>
        <p:txBody>
          <a:bodyPr/>
          <a:lstStyle/>
          <a:p>
            <a:r>
              <a:rPr lang="en-US" dirty="0" smtClean="0">
                <a:latin typeface="Tahoma" panose="020B0604030504040204" pitchFamily="34" charset="0"/>
                <a:ea typeface="Tahoma" panose="020B0604030504040204" pitchFamily="34" charset="0"/>
                <a:cs typeface="Tahoma" panose="020B0604030504040204" pitchFamily="34" charset="0"/>
              </a:rPr>
              <a:t>Conveyor Systems</a:t>
            </a: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3" name="Content Placeholder 2"/>
          <p:cNvSpPr>
            <a:spLocks noGrp="1"/>
          </p:cNvSpPr>
          <p:nvPr>
            <p:ph idx="1"/>
          </p:nvPr>
        </p:nvSpPr>
        <p:spPr>
          <a:xfrm>
            <a:off x="2606673" y="1371600"/>
            <a:ext cx="6781801" cy="4224232"/>
          </a:xfrm>
        </p:spPr>
        <p:txBody>
          <a:bodyPr/>
          <a:lstStyle/>
          <a:p>
            <a:pPr marL="0" lvl="1" indent="0">
              <a:buNone/>
            </a:pPr>
            <a:r>
              <a:rPr lang="en-US" altLang="en-US" b="1" dirty="0">
                <a:solidFill>
                  <a:srgbClr val="E65F25"/>
                </a:solidFill>
                <a:latin typeface="Tahoma" panose="020B0604030504040204" pitchFamily="34" charset="0"/>
                <a:ea typeface="Tahoma" panose="020B0604030504040204" pitchFamily="34" charset="0"/>
                <a:cs typeface="Tahoma" panose="020B0604030504040204" pitchFamily="34" charset="0"/>
              </a:rPr>
              <a:t>What you need to know</a:t>
            </a:r>
            <a:r>
              <a:rPr lang="en-US" altLang="en-US" b="1" dirty="0" smtClean="0">
                <a:solidFill>
                  <a:srgbClr val="E65F25"/>
                </a:solidFill>
                <a:latin typeface="Tahoma" panose="020B0604030504040204" pitchFamily="34" charset="0"/>
                <a:ea typeface="Tahoma" panose="020B0604030504040204" pitchFamily="34" charset="0"/>
                <a:cs typeface="Tahoma" panose="020B0604030504040204" pitchFamily="34" charset="0"/>
              </a:rPr>
              <a:t>:</a:t>
            </a:r>
          </a:p>
          <a:p>
            <a:pPr marL="339725" lvl="1" indent="-339725">
              <a:buFont typeface="Arial" panose="020B0604020202020204" pitchFamily="34" charset="0"/>
              <a:buChar char="•"/>
            </a:pPr>
            <a:r>
              <a:rPr lang="en-US" altLang="en-US" dirty="0" smtClean="0">
                <a:latin typeface="Tahoma" panose="020B0604030504040204" pitchFamily="34" charset="0"/>
                <a:ea typeface="Tahoma" panose="020B0604030504040204" pitchFamily="34" charset="0"/>
                <a:cs typeface="Tahoma" panose="020B0604030504040204" pitchFamily="34" charset="0"/>
              </a:rPr>
              <a:t>Conveyor hazards</a:t>
            </a:r>
          </a:p>
          <a:p>
            <a:pPr marL="339725" lvl="1" indent="-339725">
              <a:buFont typeface="Arial" panose="020B0604020202020204" pitchFamily="34" charset="0"/>
              <a:buChar char="•"/>
            </a:pPr>
            <a:r>
              <a:rPr lang="en-US" altLang="en-US" dirty="0" smtClean="0">
                <a:latin typeface="Tahoma" panose="020B0604030504040204" pitchFamily="34" charset="0"/>
                <a:ea typeface="Tahoma" panose="020B0604030504040204" pitchFamily="34" charset="0"/>
                <a:cs typeface="Tahoma" panose="020B0604030504040204" pitchFamily="34" charset="0"/>
              </a:rPr>
              <a:t>Safe operation</a:t>
            </a:r>
          </a:p>
          <a:p>
            <a:pPr marL="339725" lvl="1" indent="-339725">
              <a:buFont typeface="Arial" panose="020B0604020202020204" pitchFamily="34" charset="0"/>
              <a:buChar char="•"/>
            </a:pPr>
            <a:r>
              <a:rPr lang="en-US" altLang="en-US" dirty="0" smtClean="0">
                <a:latin typeface="Tahoma" panose="020B0604030504040204" pitchFamily="34" charset="0"/>
                <a:ea typeface="Tahoma" panose="020B0604030504040204" pitchFamily="34" charset="0"/>
                <a:cs typeface="Tahoma" panose="020B0604030504040204" pitchFamily="34" charset="0"/>
              </a:rPr>
              <a:t>Guards</a:t>
            </a:r>
          </a:p>
          <a:p>
            <a:pPr marL="339725" lvl="1" indent="-339725">
              <a:buFont typeface="Arial" panose="020B0604020202020204" pitchFamily="34" charset="0"/>
              <a:buChar char="•"/>
            </a:pPr>
            <a:r>
              <a:rPr lang="en-US" altLang="en-US" dirty="0" smtClean="0">
                <a:latin typeface="Tahoma" panose="020B0604030504040204" pitchFamily="34" charset="0"/>
                <a:ea typeface="Tahoma" panose="020B0604030504040204" pitchFamily="34" charset="0"/>
                <a:cs typeface="Tahoma" panose="020B0604030504040204" pitchFamily="34" charset="0"/>
              </a:rPr>
              <a:t>Maintenance</a:t>
            </a:r>
          </a:p>
          <a:p>
            <a:pPr marL="339725" lvl="1" indent="-339725">
              <a:buFont typeface="Arial" panose="020B0604020202020204" pitchFamily="34" charset="0"/>
              <a:buChar char="•"/>
            </a:pPr>
            <a:endParaRPr lang="en-US" altLang="en-US" dirty="0" smtClean="0">
              <a:latin typeface="Tahoma" panose="020B0604030504040204" pitchFamily="34" charset="0"/>
              <a:ea typeface="Tahoma" panose="020B0604030504040204" pitchFamily="34" charset="0"/>
              <a:cs typeface="Tahoma" panose="020B0604030504040204" pitchFamily="34" charset="0"/>
            </a:endParaRPr>
          </a:p>
        </p:txBody>
      </p:sp>
      <p:sp>
        <p:nvSpPr>
          <p:cNvPr id="5" name="TextBox 4"/>
          <p:cNvSpPr txBox="1"/>
          <p:nvPr/>
        </p:nvSpPr>
        <p:spPr>
          <a:xfrm>
            <a:off x="178207" y="-134005"/>
            <a:ext cx="2133600" cy="4401205"/>
          </a:xfrm>
          <a:prstGeom prst="rect">
            <a:avLst/>
          </a:prstGeom>
          <a:noFill/>
        </p:spPr>
        <p:txBody>
          <a:bodyPr wrap="square" rtlCol="0">
            <a:spAutoFit/>
          </a:bodyPr>
          <a:lstStyle/>
          <a:p>
            <a:r>
              <a:rPr lang="en-US" sz="28000" b="1" smtClean="0">
                <a:solidFill>
                  <a:srgbClr val="FA834E"/>
                </a:solidFill>
              </a:rPr>
              <a:t>6</a:t>
            </a:r>
            <a:endParaRPr lang="en-US" sz="28000" b="1" dirty="0">
              <a:solidFill>
                <a:srgbClr val="FA834E"/>
              </a:solidFill>
            </a:endParaRPr>
          </a:p>
        </p:txBody>
      </p:sp>
      <p:cxnSp>
        <p:nvCxnSpPr>
          <p:cNvPr id="7" name="Straight Connector 6"/>
          <p:cNvCxnSpPr/>
          <p:nvPr/>
        </p:nvCxnSpPr>
        <p:spPr>
          <a:xfrm>
            <a:off x="2527021" y="533400"/>
            <a:ext cx="0" cy="5029200"/>
          </a:xfrm>
          <a:prstGeom prst="line">
            <a:avLst/>
          </a:prstGeom>
          <a:ln w="19050">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231829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4A74A8"/>
                </a:solidFill>
                <a:latin typeface="Tahoma" panose="020B0604030504040204" pitchFamily="34" charset="0"/>
                <a:ea typeface="Tahoma" panose="020B0604030504040204" pitchFamily="34" charset="0"/>
                <a:cs typeface="Tahoma" panose="020B0604030504040204" pitchFamily="34" charset="0"/>
              </a:rPr>
              <a:t>Conveyor Belt Hazards</a:t>
            </a:r>
            <a:endParaRPr lang="en-US" dirty="0">
              <a:solidFill>
                <a:srgbClr val="4A74A8"/>
              </a:solidFill>
              <a:latin typeface="Tahoma" panose="020B0604030504040204" pitchFamily="34" charset="0"/>
              <a:ea typeface="Tahoma" panose="020B0604030504040204" pitchFamily="34" charset="0"/>
              <a:cs typeface="Tahoma" panose="020B0604030504040204" pitchFamily="34" charset="0"/>
            </a:endParaRPr>
          </a:p>
        </p:txBody>
      </p:sp>
      <p:sp>
        <p:nvSpPr>
          <p:cNvPr id="79875" name="Content Placeholder 2"/>
          <p:cNvSpPr>
            <a:spLocks noGrp="1"/>
          </p:cNvSpPr>
          <p:nvPr>
            <p:ph idx="1"/>
          </p:nvPr>
        </p:nvSpPr>
        <p:spPr bwMode="auto">
          <a:prstGeom prst="rect">
            <a:avLst/>
          </a:prstGeom>
          <a:extLst/>
        </p:spPr>
        <p:txBody>
          <a:bodyPr vert="horz" wrap="square" numCol="1" anchor="t" anchorCtr="0" compatLnSpc="1">
            <a:prstTxWarp prst="textNoShape">
              <a:avLst/>
            </a:prstTxWarp>
          </a:bodyPr>
          <a:lstStyle/>
          <a:p>
            <a:pPr marL="349250" indent="-349250">
              <a:spcBef>
                <a:spcPts val="0"/>
              </a:spcBef>
              <a:spcAft>
                <a:spcPts val="1600"/>
              </a:spcAft>
              <a:defRPr/>
            </a:pPr>
            <a:r>
              <a:rPr lang="en-US" dirty="0" smtClean="0">
                <a:latin typeface="Tahoma" panose="020B0604030504040204" pitchFamily="34" charset="0"/>
                <a:ea typeface="Tahoma" panose="020B0604030504040204" pitchFamily="34" charset="0"/>
                <a:cs typeface="Tahoma" panose="020B0604030504040204" pitchFamily="34" charset="0"/>
              </a:rPr>
              <a:t>In-running </a:t>
            </a:r>
            <a:r>
              <a:rPr lang="en-US" dirty="0">
                <a:latin typeface="Tahoma" panose="020B0604030504040204" pitchFamily="34" charset="0"/>
                <a:ea typeface="Tahoma" panose="020B0604030504040204" pitchFamily="34" charset="0"/>
                <a:cs typeface="Tahoma" panose="020B0604030504040204" pitchFamily="34" charset="0"/>
              </a:rPr>
              <a:t>nip points </a:t>
            </a:r>
            <a:r>
              <a:rPr lang="en-US" dirty="0" smtClean="0">
                <a:latin typeface="Tahoma" panose="020B0604030504040204" pitchFamily="34" charset="0"/>
                <a:ea typeface="Tahoma" panose="020B0604030504040204" pitchFamily="34" charset="0"/>
                <a:cs typeface="Tahoma" panose="020B0604030504040204" pitchFamily="34" charset="0"/>
              </a:rPr>
              <a:t>between rollers and belts</a:t>
            </a:r>
          </a:p>
          <a:p>
            <a:pPr marL="349250" indent="-349250">
              <a:spcBef>
                <a:spcPts val="0"/>
              </a:spcBef>
              <a:spcAft>
                <a:spcPts val="1600"/>
              </a:spcAft>
              <a:defRPr/>
            </a:pPr>
            <a:r>
              <a:rPr lang="en-US" dirty="0" smtClean="0">
                <a:latin typeface="Tahoma" panose="020B0604030504040204" pitchFamily="34" charset="0"/>
                <a:ea typeface="Tahoma" panose="020B0604030504040204" pitchFamily="34" charset="0"/>
                <a:cs typeface="Tahoma" panose="020B0604030504040204" pitchFamily="34" charset="0"/>
              </a:rPr>
              <a:t>Pull-in hazards</a:t>
            </a:r>
          </a:p>
          <a:p>
            <a:pPr marL="349250" indent="-349250">
              <a:spcBef>
                <a:spcPts val="0"/>
              </a:spcBef>
              <a:spcAft>
                <a:spcPts val="300"/>
              </a:spcAft>
              <a:defRPr/>
            </a:pPr>
            <a:r>
              <a:rPr lang="en-US" dirty="0" smtClean="0">
                <a:latin typeface="Tahoma" panose="020B0604030504040204" pitchFamily="34" charset="0"/>
                <a:ea typeface="Tahoma" panose="020B0604030504040204" pitchFamily="34" charset="0"/>
                <a:cs typeface="Tahoma" panose="020B0604030504040204" pitchFamily="34" charset="0"/>
              </a:rPr>
              <a:t>Crush </a:t>
            </a:r>
            <a:r>
              <a:rPr lang="en-US" dirty="0">
                <a:latin typeface="Tahoma" panose="020B0604030504040204" pitchFamily="34" charset="0"/>
                <a:ea typeface="Tahoma" panose="020B0604030504040204" pitchFamily="34" charset="0"/>
                <a:cs typeface="Tahoma" panose="020B0604030504040204" pitchFamily="34" charset="0"/>
              </a:rPr>
              <a:t>hazards: </a:t>
            </a:r>
          </a:p>
          <a:p>
            <a:pPr marL="685800" indent="-342900">
              <a:spcBef>
                <a:spcPts val="0"/>
              </a:spcBef>
              <a:spcAft>
                <a:spcPts val="300"/>
              </a:spcAft>
              <a:buFont typeface="Tahoma" panose="020B0604030504040204" pitchFamily="34" charset="0"/>
              <a:buChar char="‒"/>
              <a:defRPr/>
            </a:pPr>
            <a:r>
              <a:rPr lang="en-US" dirty="0">
                <a:latin typeface="Tahoma" panose="020B0604030504040204" pitchFamily="34" charset="0"/>
                <a:ea typeface="Tahoma" panose="020B0604030504040204" pitchFamily="34" charset="0"/>
                <a:cs typeface="Tahoma" panose="020B0604030504040204" pitchFamily="34" charset="0"/>
              </a:rPr>
              <a:t>Between products and the conveyor</a:t>
            </a:r>
          </a:p>
          <a:p>
            <a:pPr marL="685800" indent="-342900">
              <a:spcBef>
                <a:spcPts val="0"/>
              </a:spcBef>
              <a:spcAft>
                <a:spcPts val="1600"/>
              </a:spcAft>
              <a:buFont typeface="Tahoma" panose="020B0604030504040204" pitchFamily="34" charset="0"/>
              <a:buChar char="‒"/>
              <a:defRPr/>
            </a:pPr>
            <a:r>
              <a:rPr lang="en-US" dirty="0">
                <a:latin typeface="Tahoma" panose="020B0604030504040204" pitchFamily="34" charset="0"/>
                <a:ea typeface="Tahoma" panose="020B0604030504040204" pitchFamily="34" charset="0"/>
                <a:cs typeface="Tahoma" panose="020B0604030504040204" pitchFamily="34" charset="0"/>
              </a:rPr>
              <a:t>Between the conveyor belt transfers</a:t>
            </a:r>
          </a:p>
          <a:p>
            <a:pPr marL="349250" indent="-349250">
              <a:spcBef>
                <a:spcPts val="0"/>
              </a:spcBef>
              <a:spcAft>
                <a:spcPts val="1600"/>
              </a:spcAft>
              <a:defRPr/>
            </a:pPr>
            <a:r>
              <a:rPr lang="en-US" dirty="0">
                <a:latin typeface="Tahoma" panose="020B0604030504040204" pitchFamily="34" charset="0"/>
                <a:ea typeface="Tahoma" panose="020B0604030504040204" pitchFamily="34" charset="0"/>
                <a:cs typeface="Tahoma" panose="020B0604030504040204" pitchFamily="34" charset="0"/>
              </a:rPr>
              <a:t>Products falling off the conveyor</a:t>
            </a:r>
          </a:p>
          <a:p>
            <a:pPr marL="349250" indent="-349250">
              <a:spcBef>
                <a:spcPts val="0"/>
              </a:spcBef>
              <a:spcAft>
                <a:spcPts val="1600"/>
              </a:spcAft>
              <a:defRPr/>
            </a:pPr>
            <a:r>
              <a:rPr lang="en-US" dirty="0">
                <a:latin typeface="Tahoma" panose="020B0604030504040204" pitchFamily="34" charset="0"/>
                <a:ea typeface="Tahoma" panose="020B0604030504040204" pitchFamily="34" charset="0"/>
                <a:cs typeface="Tahoma" panose="020B0604030504040204" pitchFamily="34" charset="0"/>
              </a:rPr>
              <a:t>Drive mechanisms</a:t>
            </a:r>
          </a:p>
        </p:txBody>
      </p:sp>
      <p:sp>
        <p:nvSpPr>
          <p:cNvPr id="5" name="Rectangle 4"/>
          <p:cNvSpPr/>
          <p:nvPr/>
        </p:nvSpPr>
        <p:spPr>
          <a:xfrm>
            <a:off x="315119" y="164812"/>
            <a:ext cx="4501356" cy="246221"/>
          </a:xfrm>
          <a:prstGeom prst="rect">
            <a:avLst/>
          </a:prstGeom>
        </p:spPr>
        <p:txBody>
          <a:bodyPr wrap="square">
            <a:spAutoFit/>
          </a:bodyPr>
          <a:lstStyle/>
          <a:p>
            <a:r>
              <a:rPr lang="en-US" altLang="en-US" sz="1000" b="1" kern="0" smtClean="0">
                <a:solidFill>
                  <a:schemeClr val="bg1"/>
                </a:solidFill>
                <a:latin typeface="Tahoma" panose="020B0604030504040204" pitchFamily="34" charset="0"/>
                <a:ea typeface="Tahoma" panose="020B0604030504040204" pitchFamily="34" charset="0"/>
                <a:cs typeface="Tahoma" panose="020B0604030504040204" pitchFamily="34" charset="0"/>
              </a:rPr>
              <a:t>6  </a:t>
            </a:r>
            <a:r>
              <a:rPr lang="en-US" altLang="en-US" sz="1000" kern="0" smtClean="0">
                <a:solidFill>
                  <a:srgbClr val="FA834E"/>
                </a:solidFill>
                <a:latin typeface="Tahoma" panose="020B0604030504040204" pitchFamily="34" charset="0"/>
                <a:ea typeface="Tahoma" panose="020B0604030504040204" pitchFamily="34" charset="0"/>
                <a:cs typeface="Tahoma" panose="020B0604030504040204" pitchFamily="34" charset="0"/>
              </a:rPr>
              <a:t>    </a:t>
            </a:r>
            <a:r>
              <a:rPr lang="en-US" altLang="en-US" sz="1000" b="0" kern="0" smtClean="0">
                <a:solidFill>
                  <a:srgbClr val="FA834E"/>
                </a:solidFill>
                <a:latin typeface="Tahoma" panose="020B0604030504040204" pitchFamily="34" charset="0"/>
                <a:ea typeface="Tahoma" panose="020B0604030504040204" pitchFamily="34" charset="0"/>
                <a:cs typeface="Tahoma" panose="020B0604030504040204" pitchFamily="34" charset="0"/>
              </a:rPr>
              <a:t>Conveyor Systems</a:t>
            </a:r>
            <a:endParaRPr lang="en-US" altLang="en-US" sz="1000" b="0" kern="0">
              <a:solidFill>
                <a:srgbClr val="FA834E"/>
              </a:solidFill>
              <a:latin typeface="Tahoma" panose="020B0604030504040204" pitchFamily="34" charset="0"/>
              <a:ea typeface="Tahoma" panose="020B0604030504040204" pitchFamily="34" charset="0"/>
              <a:cs typeface="Tahoma" panose="020B0604030504040204" pitchFamily="34" charset="0"/>
            </a:endParaRP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12987" t="1" r="32467" b="487"/>
          <a:stretch/>
        </p:blipFill>
        <p:spPr>
          <a:xfrm>
            <a:off x="4977606" y="28575"/>
            <a:ext cx="4800600" cy="5838826"/>
          </a:xfrm>
          <a:prstGeom prst="rect">
            <a:avLst/>
          </a:prstGeom>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4A74A8"/>
                </a:solidFill>
                <a:latin typeface="Tahoma" panose="020B0604030504040204" pitchFamily="34" charset="0"/>
                <a:ea typeface="Tahoma" panose="020B0604030504040204" pitchFamily="34" charset="0"/>
                <a:cs typeface="Tahoma" panose="020B0604030504040204" pitchFamily="34" charset="0"/>
              </a:rPr>
              <a:t>Guards and Devices</a:t>
            </a:r>
            <a:endParaRPr lang="en-US" dirty="0">
              <a:solidFill>
                <a:srgbClr val="4A74A8"/>
              </a:solidFill>
              <a:latin typeface="Tahoma" panose="020B0604030504040204" pitchFamily="34" charset="0"/>
              <a:ea typeface="Tahoma" panose="020B0604030504040204" pitchFamily="34" charset="0"/>
              <a:cs typeface="Tahoma" panose="020B0604030504040204" pitchFamily="34" charset="0"/>
            </a:endParaRPr>
          </a:p>
        </p:txBody>
      </p:sp>
      <p:sp>
        <p:nvSpPr>
          <p:cNvPr id="88067" name="Content Placeholder 2"/>
          <p:cNvSpPr>
            <a:spLocks noGrp="1"/>
          </p:cNvSpPr>
          <p:nvPr>
            <p:ph idx="1"/>
          </p:nvPr>
        </p:nvSpPr>
        <p:spPr bwMode="auto">
          <a:xfrm>
            <a:off x="320674" y="1371600"/>
            <a:ext cx="4190207" cy="4224232"/>
          </a:xfrm>
          <a:prstGeom prst="rect">
            <a:avLst/>
          </a:prstGeom>
          <a:extLst/>
        </p:spPr>
        <p:txBody>
          <a:bodyPr vert="horz" wrap="square" numCol="1" anchor="t" anchorCtr="0" compatLnSpc="1">
            <a:prstTxWarp prst="textNoShape">
              <a:avLst/>
            </a:prstTxWarp>
          </a:bodyPr>
          <a:lstStyle/>
          <a:p>
            <a:pPr marL="341313" indent="-341313">
              <a:spcBef>
                <a:spcPct val="0"/>
              </a:spcBef>
              <a:spcAft>
                <a:spcPts val="300"/>
              </a:spcAft>
              <a:defRPr/>
            </a:pPr>
            <a:r>
              <a:rPr lang="en-US" dirty="0" smtClean="0">
                <a:latin typeface="Tahoma" panose="020B0604030504040204" pitchFamily="34" charset="0"/>
                <a:ea typeface="Tahoma" panose="020B0604030504040204" pitchFamily="34" charset="0"/>
                <a:cs typeface="Tahoma" panose="020B0604030504040204" pitchFamily="34" charset="0"/>
              </a:rPr>
              <a:t>Install </a:t>
            </a:r>
            <a:r>
              <a:rPr lang="en-US" dirty="0">
                <a:latin typeface="Tahoma" panose="020B0604030504040204" pitchFamily="34" charset="0"/>
                <a:ea typeface="Tahoma" panose="020B0604030504040204" pitchFamily="34" charset="0"/>
                <a:cs typeface="Tahoma" panose="020B0604030504040204" pitchFamily="34" charset="0"/>
              </a:rPr>
              <a:t>e-stops and cable-pull systems</a:t>
            </a:r>
            <a:r>
              <a:rPr lang="en-US" dirty="0" smtClean="0">
                <a:latin typeface="Tahoma" panose="020B0604030504040204" pitchFamily="34" charset="0"/>
                <a:ea typeface="Tahoma" panose="020B0604030504040204" pitchFamily="34" charset="0"/>
                <a:cs typeface="Tahoma" panose="020B0604030504040204" pitchFamily="34" charset="0"/>
              </a:rPr>
              <a:t>.</a:t>
            </a:r>
          </a:p>
          <a:p>
            <a:pPr marL="695325" indent="-357188">
              <a:spcBef>
                <a:spcPct val="0"/>
              </a:spcBef>
              <a:spcAft>
                <a:spcPts val="1600"/>
              </a:spcAft>
              <a:buFont typeface="Tahoma" panose="020B0604030504040204" pitchFamily="34" charset="0"/>
              <a:buChar char="‒"/>
              <a:defRPr/>
            </a:pPr>
            <a:r>
              <a:rPr lang="en-US" dirty="0">
                <a:latin typeface="Tahoma" panose="020B0604030504040204" pitchFamily="34" charset="0"/>
                <a:ea typeface="Tahoma" panose="020B0604030504040204" pitchFamily="34" charset="0"/>
                <a:cs typeface="Tahoma" panose="020B0604030504040204" pitchFamily="34" charset="0"/>
              </a:rPr>
              <a:t>Cable-pull systems can be activated by pulling at any </a:t>
            </a:r>
            <a:r>
              <a:rPr lang="en-US" dirty="0" smtClean="0">
                <a:latin typeface="Tahoma" panose="020B0604030504040204" pitchFamily="34" charset="0"/>
                <a:ea typeface="Tahoma" panose="020B0604030504040204" pitchFamily="34" charset="0"/>
                <a:cs typeface="Tahoma" panose="020B0604030504040204" pitchFamily="34" charset="0"/>
              </a:rPr>
              <a:t>location.</a:t>
            </a:r>
            <a:endParaRPr lang="en-US" dirty="0">
              <a:latin typeface="Tahoma" panose="020B0604030504040204" pitchFamily="34" charset="0"/>
              <a:ea typeface="Tahoma" panose="020B0604030504040204" pitchFamily="34" charset="0"/>
              <a:cs typeface="Tahoma" panose="020B0604030504040204" pitchFamily="34" charset="0"/>
            </a:endParaRPr>
          </a:p>
          <a:p>
            <a:pPr marL="341313" indent="-341313">
              <a:spcBef>
                <a:spcPct val="0"/>
              </a:spcBef>
              <a:spcAft>
                <a:spcPts val="1600"/>
              </a:spcAft>
              <a:defRPr/>
            </a:pPr>
            <a:r>
              <a:rPr lang="en-US" dirty="0">
                <a:latin typeface="Tahoma" panose="020B0604030504040204" pitchFamily="34" charset="0"/>
                <a:ea typeface="Tahoma" panose="020B0604030504040204" pitchFamily="34" charset="0"/>
                <a:cs typeface="Tahoma" panose="020B0604030504040204" pitchFamily="34" charset="0"/>
              </a:rPr>
              <a:t>Install interlocking devices</a:t>
            </a:r>
            <a:r>
              <a:rPr lang="en-US" dirty="0" smtClean="0">
                <a:latin typeface="Tahoma" panose="020B0604030504040204" pitchFamily="34" charset="0"/>
                <a:ea typeface="Tahoma" panose="020B0604030504040204" pitchFamily="34" charset="0"/>
                <a:cs typeface="Tahoma" panose="020B0604030504040204" pitchFamily="34" charset="0"/>
              </a:rPr>
              <a:t>.</a:t>
            </a: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6" name="Rectangle 5"/>
          <p:cNvSpPr/>
          <p:nvPr/>
        </p:nvSpPr>
        <p:spPr>
          <a:xfrm>
            <a:off x="315119" y="164812"/>
            <a:ext cx="4501356" cy="246221"/>
          </a:xfrm>
          <a:prstGeom prst="rect">
            <a:avLst/>
          </a:prstGeom>
        </p:spPr>
        <p:txBody>
          <a:bodyPr wrap="square">
            <a:spAutoFit/>
          </a:bodyPr>
          <a:lstStyle/>
          <a:p>
            <a:r>
              <a:rPr lang="en-US" altLang="en-US" sz="1000" b="1" kern="0" smtClean="0">
                <a:solidFill>
                  <a:schemeClr val="bg1"/>
                </a:solidFill>
                <a:latin typeface="Tahoma" panose="020B0604030504040204" pitchFamily="34" charset="0"/>
                <a:ea typeface="Tahoma" panose="020B0604030504040204" pitchFamily="34" charset="0"/>
                <a:cs typeface="Tahoma" panose="020B0604030504040204" pitchFamily="34" charset="0"/>
              </a:rPr>
              <a:t>6  </a:t>
            </a:r>
            <a:r>
              <a:rPr lang="en-US" altLang="en-US" sz="1000" kern="0" smtClean="0">
                <a:solidFill>
                  <a:srgbClr val="FA834E"/>
                </a:solidFill>
                <a:latin typeface="Tahoma" panose="020B0604030504040204" pitchFamily="34" charset="0"/>
                <a:ea typeface="Tahoma" panose="020B0604030504040204" pitchFamily="34" charset="0"/>
                <a:cs typeface="Tahoma" panose="020B0604030504040204" pitchFamily="34" charset="0"/>
              </a:rPr>
              <a:t>    </a:t>
            </a:r>
            <a:r>
              <a:rPr lang="en-US" altLang="en-US" sz="1000" b="0" kern="0" smtClean="0">
                <a:solidFill>
                  <a:srgbClr val="FA834E"/>
                </a:solidFill>
                <a:latin typeface="Tahoma" panose="020B0604030504040204" pitchFamily="34" charset="0"/>
                <a:ea typeface="Tahoma" panose="020B0604030504040204" pitchFamily="34" charset="0"/>
                <a:cs typeface="Tahoma" panose="020B0604030504040204" pitchFamily="34" charset="0"/>
              </a:rPr>
              <a:t>Conveyor Systems</a:t>
            </a:r>
            <a:endParaRPr lang="en-US" altLang="en-US" sz="1000" b="0" kern="0">
              <a:solidFill>
                <a:srgbClr val="FA834E"/>
              </a:solidFill>
              <a:latin typeface="Tahoma" panose="020B0604030504040204" pitchFamily="34" charset="0"/>
              <a:ea typeface="Tahoma" panose="020B0604030504040204" pitchFamily="34" charset="0"/>
              <a:cs typeface="Tahoma" panose="020B0604030504040204" pitchFamily="34" charset="0"/>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77000" y="31896"/>
            <a:ext cx="3306763" cy="5844511"/>
          </a:xfrm>
          <a:prstGeom prst="rect">
            <a:avLst/>
          </a:prstGeom>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4A74A8"/>
                </a:solidFill>
                <a:latin typeface="Tahoma" panose="020B0604030504040204" pitchFamily="34" charset="0"/>
                <a:ea typeface="Tahoma" panose="020B0604030504040204" pitchFamily="34" charset="0"/>
                <a:cs typeface="Tahoma" panose="020B0604030504040204" pitchFamily="34" charset="0"/>
              </a:rPr>
              <a:t>Service</a:t>
            </a:r>
            <a:endParaRPr lang="en-US" dirty="0">
              <a:solidFill>
                <a:srgbClr val="4A74A8"/>
              </a:solidFill>
              <a:latin typeface="Tahoma" panose="020B0604030504040204" pitchFamily="34" charset="0"/>
              <a:ea typeface="Tahoma" panose="020B0604030504040204" pitchFamily="34" charset="0"/>
              <a:cs typeface="Tahoma" panose="020B0604030504040204" pitchFamily="34" charset="0"/>
            </a:endParaRPr>
          </a:p>
        </p:txBody>
      </p:sp>
      <p:sp>
        <p:nvSpPr>
          <p:cNvPr id="90115" name="Content Placeholder 2"/>
          <p:cNvSpPr>
            <a:spLocks noGrp="1"/>
          </p:cNvSpPr>
          <p:nvPr>
            <p:ph idx="1"/>
          </p:nvPr>
        </p:nvSpPr>
        <p:spPr bwMode="auto">
          <a:xfrm>
            <a:off x="320674" y="1371600"/>
            <a:ext cx="5409407" cy="4224232"/>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marL="342900" indent="-342900">
              <a:spcBef>
                <a:spcPct val="0"/>
              </a:spcBef>
              <a:spcAft>
                <a:spcPts val="1600"/>
              </a:spcAft>
              <a:defRPr/>
            </a:pPr>
            <a:r>
              <a:rPr lang="en-US" altLang="en-US" dirty="0">
                <a:latin typeface="Tahoma" panose="020B0604030504040204" pitchFamily="34" charset="0"/>
                <a:ea typeface="Tahoma" panose="020B0604030504040204" pitchFamily="34" charset="0"/>
                <a:cs typeface="Tahoma" panose="020B0604030504040204" pitchFamily="34" charset="0"/>
              </a:rPr>
              <a:t>Service must only be performed by authorized maintenance personnel. </a:t>
            </a:r>
          </a:p>
          <a:p>
            <a:pPr marL="342900" indent="-342900">
              <a:spcBef>
                <a:spcPct val="0"/>
              </a:spcBef>
              <a:spcAft>
                <a:spcPts val="1600"/>
              </a:spcAft>
              <a:defRPr/>
            </a:pPr>
            <a:r>
              <a:rPr lang="en-US" altLang="en-US" dirty="0" smtClean="0">
                <a:latin typeface="Tahoma" panose="020B0604030504040204" pitchFamily="34" charset="0"/>
                <a:ea typeface="Tahoma" panose="020B0604030504040204" pitchFamily="34" charset="0"/>
                <a:cs typeface="Tahoma" panose="020B0604030504040204" pitchFamily="34" charset="0"/>
              </a:rPr>
              <a:t>Service </a:t>
            </a:r>
            <a:r>
              <a:rPr lang="en-US" altLang="en-US" dirty="0">
                <a:latin typeface="Tahoma" panose="020B0604030504040204" pitchFamily="34" charset="0"/>
                <a:ea typeface="Tahoma" panose="020B0604030504040204" pitchFamily="34" charset="0"/>
                <a:cs typeface="Tahoma" panose="020B0604030504040204" pitchFamily="34" charset="0"/>
              </a:rPr>
              <a:t>must not be performed until the motor disconnect is locked out and tagged out.</a:t>
            </a:r>
          </a:p>
          <a:p>
            <a:pPr>
              <a:spcBef>
                <a:spcPct val="0"/>
              </a:spcBef>
              <a:defRPr/>
            </a:pPr>
            <a:endParaRPr lang="en-US" altLang="en-US" dirty="0">
              <a:solidFill>
                <a:srgbClr val="404040"/>
              </a:solidFill>
              <a:latin typeface="Tahoma" panose="020B0604030504040204" pitchFamily="34" charset="0"/>
              <a:ea typeface="Tahoma" panose="020B0604030504040204" pitchFamily="34" charset="0"/>
              <a:cs typeface="Tahoma" panose="020B0604030504040204" pitchFamily="34" charset="0"/>
            </a:endParaRPr>
          </a:p>
          <a:p>
            <a:pPr lvl="1">
              <a:spcBef>
                <a:spcPct val="0"/>
              </a:spcBef>
              <a:buFontTx/>
              <a:buNone/>
              <a:defRPr/>
            </a:pPr>
            <a:endParaRPr lang="en-US" altLang="en-US" dirty="0">
              <a:solidFill>
                <a:srgbClr val="404040"/>
              </a:solidFill>
              <a:latin typeface="Tahoma" panose="020B0604030504040204" pitchFamily="34" charset="0"/>
              <a:ea typeface="Tahoma" panose="020B0604030504040204" pitchFamily="34" charset="0"/>
              <a:cs typeface="Tahoma" panose="020B0604030504040204" pitchFamily="34" charset="0"/>
            </a:endParaRPr>
          </a:p>
        </p:txBody>
      </p:sp>
      <p:sp>
        <p:nvSpPr>
          <p:cNvPr id="6" name="Rectangle 5"/>
          <p:cNvSpPr/>
          <p:nvPr/>
        </p:nvSpPr>
        <p:spPr>
          <a:xfrm>
            <a:off x="315119" y="164812"/>
            <a:ext cx="4501356" cy="246221"/>
          </a:xfrm>
          <a:prstGeom prst="rect">
            <a:avLst/>
          </a:prstGeom>
        </p:spPr>
        <p:txBody>
          <a:bodyPr wrap="square">
            <a:spAutoFit/>
          </a:bodyPr>
          <a:lstStyle/>
          <a:p>
            <a:r>
              <a:rPr lang="en-US" altLang="en-US" sz="1000" b="1" kern="0" smtClean="0">
                <a:solidFill>
                  <a:schemeClr val="bg1"/>
                </a:solidFill>
                <a:latin typeface="Tahoma" panose="020B0604030504040204" pitchFamily="34" charset="0"/>
                <a:ea typeface="Tahoma" panose="020B0604030504040204" pitchFamily="34" charset="0"/>
                <a:cs typeface="Tahoma" panose="020B0604030504040204" pitchFamily="34" charset="0"/>
              </a:rPr>
              <a:t>6  </a:t>
            </a:r>
            <a:r>
              <a:rPr lang="en-US" altLang="en-US" sz="1000" kern="0" smtClean="0">
                <a:solidFill>
                  <a:srgbClr val="FA834E"/>
                </a:solidFill>
                <a:latin typeface="Tahoma" panose="020B0604030504040204" pitchFamily="34" charset="0"/>
                <a:ea typeface="Tahoma" panose="020B0604030504040204" pitchFamily="34" charset="0"/>
                <a:cs typeface="Tahoma" panose="020B0604030504040204" pitchFamily="34" charset="0"/>
              </a:rPr>
              <a:t>    </a:t>
            </a:r>
            <a:r>
              <a:rPr lang="en-US" altLang="en-US" sz="1000" b="0" kern="0" smtClean="0">
                <a:solidFill>
                  <a:srgbClr val="FA834E"/>
                </a:solidFill>
                <a:latin typeface="Tahoma" panose="020B0604030504040204" pitchFamily="34" charset="0"/>
                <a:ea typeface="Tahoma" panose="020B0604030504040204" pitchFamily="34" charset="0"/>
                <a:cs typeface="Tahoma" panose="020B0604030504040204" pitchFamily="34" charset="0"/>
              </a:rPr>
              <a:t>Conveyor Systems</a:t>
            </a:r>
            <a:endParaRPr lang="en-US" altLang="en-US" sz="1000" b="0" kern="0">
              <a:solidFill>
                <a:srgbClr val="FA834E"/>
              </a:solidFill>
              <a:latin typeface="Tahoma" panose="020B0604030504040204" pitchFamily="34" charset="0"/>
              <a:ea typeface="Tahoma" panose="020B0604030504040204" pitchFamily="34" charset="0"/>
              <a:cs typeface="Tahoma" panose="020B0604030504040204" pitchFamily="34"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7485" y="22075"/>
            <a:ext cx="3307224" cy="5845326"/>
          </a:xfrm>
          <a:prstGeom prst="rect">
            <a:avLst/>
          </a:prstGeom>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4A74A8"/>
                </a:solidFill>
                <a:latin typeface="Tahoma" panose="020B0604030504040204" pitchFamily="34" charset="0"/>
                <a:ea typeface="Tahoma" panose="020B0604030504040204" pitchFamily="34" charset="0"/>
                <a:cs typeface="Tahoma" panose="020B0604030504040204" pitchFamily="34" charset="0"/>
              </a:rPr>
              <a:t>Summary</a:t>
            </a:r>
            <a:endParaRPr lang="en-US" dirty="0">
              <a:solidFill>
                <a:srgbClr val="4A74A8"/>
              </a:solidFill>
              <a:latin typeface="Tahoma" panose="020B0604030504040204" pitchFamily="34" charset="0"/>
              <a:ea typeface="Tahoma" panose="020B0604030504040204" pitchFamily="34" charset="0"/>
              <a:cs typeface="Tahoma" panose="020B0604030504040204" pitchFamily="34" charset="0"/>
            </a:endParaRPr>
          </a:p>
        </p:txBody>
      </p:sp>
      <p:sp>
        <p:nvSpPr>
          <p:cNvPr id="91139" name="Rectangle 3"/>
          <p:cNvSpPr>
            <a:spLocks noGrp="1" noChangeArrowheads="1"/>
          </p:cNvSpPr>
          <p:nvPr>
            <p:ph idx="1"/>
          </p:nvPr>
        </p:nvSpPr>
        <p:spPr bwMode="auto">
          <a:xfrm>
            <a:off x="320675" y="1351547"/>
            <a:ext cx="4495801" cy="4224232"/>
          </a:xfrm>
          <a:prstGeom prst="rect">
            <a:avLst/>
          </a:prstGeom>
          <a:extLst/>
        </p:spPr>
        <p:txBody>
          <a:bodyPr vert="horz" wrap="square" numCol="1" anchor="t" anchorCtr="0" compatLnSpc="1">
            <a:prstTxWarp prst="textNoShape">
              <a:avLst/>
            </a:prstTxWarp>
          </a:bodyPr>
          <a:lstStyle/>
          <a:p>
            <a:pPr marL="349250" indent="-349250">
              <a:spcBef>
                <a:spcPts val="0"/>
              </a:spcBef>
              <a:spcAft>
                <a:spcPts val="1400"/>
              </a:spcAft>
              <a:defRPr/>
            </a:pPr>
            <a:r>
              <a:rPr lang="en-US" dirty="0">
                <a:latin typeface="Tahoma" panose="020B0604030504040204" pitchFamily="34" charset="0"/>
                <a:ea typeface="Tahoma" panose="020B0604030504040204" pitchFamily="34" charset="0"/>
                <a:cs typeface="Tahoma" panose="020B0604030504040204" pitchFamily="34" charset="0"/>
              </a:rPr>
              <a:t>Determine the correct machine guards. </a:t>
            </a:r>
          </a:p>
          <a:p>
            <a:pPr marL="349250" indent="-349250">
              <a:spcBef>
                <a:spcPts val="0"/>
              </a:spcBef>
              <a:spcAft>
                <a:spcPts val="1400"/>
              </a:spcAft>
              <a:defRPr/>
            </a:pPr>
            <a:r>
              <a:rPr lang="en-US" dirty="0">
                <a:latin typeface="Tahoma" panose="020B0604030504040204" pitchFamily="34" charset="0"/>
                <a:ea typeface="Tahoma" panose="020B0604030504040204" pitchFamily="34" charset="0"/>
                <a:cs typeface="Tahoma" panose="020B0604030504040204" pitchFamily="34" charset="0"/>
              </a:rPr>
              <a:t>Never remove or modify safeguards.</a:t>
            </a:r>
          </a:p>
          <a:p>
            <a:pPr marL="349250" indent="-349250">
              <a:spcBef>
                <a:spcPts val="0"/>
              </a:spcBef>
              <a:spcAft>
                <a:spcPts val="1400"/>
              </a:spcAft>
              <a:defRPr/>
            </a:pPr>
            <a:r>
              <a:rPr lang="en-US" dirty="0">
                <a:latin typeface="Tahoma" panose="020B0604030504040204" pitchFamily="34" charset="0"/>
                <a:ea typeface="Tahoma" panose="020B0604030504040204" pitchFamily="34" charset="0"/>
                <a:cs typeface="Tahoma" panose="020B0604030504040204" pitchFamily="34" charset="0"/>
              </a:rPr>
              <a:t>Never operate an unguarded machine. </a:t>
            </a:r>
          </a:p>
          <a:p>
            <a:pPr marL="349250" indent="-349250">
              <a:spcBef>
                <a:spcPts val="0"/>
              </a:spcBef>
              <a:spcAft>
                <a:spcPts val="1400"/>
              </a:spcAft>
              <a:defRPr/>
            </a:pPr>
            <a:r>
              <a:rPr lang="en-US" dirty="0">
                <a:latin typeface="Tahoma" panose="020B0604030504040204" pitchFamily="34" charset="0"/>
                <a:ea typeface="Tahoma" panose="020B0604030504040204" pitchFamily="34" charset="0"/>
                <a:cs typeface="Tahoma" panose="020B0604030504040204" pitchFamily="34" charset="0"/>
              </a:rPr>
              <a:t>All employees must be trained</a:t>
            </a:r>
            <a:r>
              <a:rPr lang="en-US" dirty="0" smtClean="0">
                <a:latin typeface="Tahoma" panose="020B0604030504040204" pitchFamily="34" charset="0"/>
                <a:ea typeface="Tahoma" panose="020B0604030504040204" pitchFamily="34" charset="0"/>
                <a:cs typeface="Tahoma" panose="020B0604030504040204" pitchFamily="34" charset="0"/>
              </a:rPr>
              <a:t>.</a:t>
            </a: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5" name="Rectangle 4"/>
          <p:cNvSpPr/>
          <p:nvPr/>
        </p:nvSpPr>
        <p:spPr>
          <a:xfrm>
            <a:off x="315119" y="164812"/>
            <a:ext cx="4501356" cy="246221"/>
          </a:xfrm>
          <a:prstGeom prst="rect">
            <a:avLst/>
          </a:prstGeom>
        </p:spPr>
        <p:txBody>
          <a:bodyPr wrap="square">
            <a:spAutoFit/>
          </a:bodyPr>
          <a:lstStyle/>
          <a:p>
            <a:r>
              <a:rPr lang="en-US" altLang="en-US" sz="1000" b="0" kern="0" dirty="0" smtClean="0">
                <a:solidFill>
                  <a:srgbClr val="FA834E"/>
                </a:solidFill>
                <a:latin typeface="Tahoma" panose="020B0604030504040204" pitchFamily="34" charset="0"/>
                <a:ea typeface="Tahoma" panose="020B0604030504040204" pitchFamily="34" charset="0"/>
                <a:cs typeface="Tahoma" panose="020B0604030504040204" pitchFamily="34" charset="0"/>
              </a:rPr>
              <a:t>       Finish</a:t>
            </a:r>
            <a:endParaRPr lang="en-US" altLang="en-US" sz="1000" b="0" kern="0" dirty="0">
              <a:solidFill>
                <a:srgbClr val="FA834E"/>
              </a:solidFill>
              <a:latin typeface="Tahoma" panose="020B0604030504040204" pitchFamily="34" charset="0"/>
              <a:ea typeface="Tahoma" panose="020B0604030504040204" pitchFamily="34" charset="0"/>
              <a:cs typeface="Tahoma" panose="020B0604030504040204" pitchFamily="34" charset="0"/>
            </a:endParaRPr>
          </a:p>
        </p:txBody>
      </p:sp>
      <p:sp>
        <p:nvSpPr>
          <p:cNvPr id="8" name="Rectangle 3"/>
          <p:cNvSpPr txBox="1">
            <a:spLocks noChangeArrowheads="1"/>
          </p:cNvSpPr>
          <p:nvPr/>
        </p:nvSpPr>
        <p:spPr bwMode="auto">
          <a:xfrm>
            <a:off x="4876675" y="1395663"/>
            <a:ext cx="4575969" cy="2286000"/>
          </a:xfrm>
          <a:prstGeom prst="rect">
            <a:avLst/>
          </a:prstGeom>
          <a:extLst/>
        </p:spPr>
        <p:txBody>
          <a:bodyPr vert="horz" wrap="square" lIns="81510" tIns="40755" rIns="81510" bIns="40755" numCol="1" anchor="t" anchorCtr="0" compatLnSpc="1">
            <a:prstTxWarp prst="textNoShape">
              <a:avLst/>
            </a:prstTxWarp>
          </a:bodyPr>
          <a:lstStyle>
            <a:lvl1pPr marL="247650" indent="-247650" algn="l" rtl="0" eaLnBrk="0" fontAlgn="base" hangingPunct="0">
              <a:spcBef>
                <a:spcPts val="0"/>
              </a:spcBef>
              <a:spcAft>
                <a:spcPts val="1300"/>
              </a:spcAft>
              <a:buChar char="•"/>
              <a:defRPr sz="1300">
                <a:solidFill>
                  <a:srgbClr val="3D3D3D"/>
                </a:solidFill>
                <a:latin typeface="Open Sans" panose="020B0606030504020204" pitchFamily="34" charset="0"/>
                <a:ea typeface="Open Sans" panose="020B0606030504020204" pitchFamily="34" charset="0"/>
                <a:cs typeface="Open Sans" panose="020B0606030504020204" pitchFamily="34" charset="0"/>
              </a:defRPr>
            </a:lvl1pPr>
            <a:lvl2pPr marL="538163" indent="-206375" algn="l" rtl="0" eaLnBrk="0" fontAlgn="base" hangingPunct="0">
              <a:spcBef>
                <a:spcPts val="0"/>
              </a:spcBef>
              <a:spcAft>
                <a:spcPts val="1300"/>
              </a:spcAft>
              <a:buChar char="–"/>
              <a:defRPr sz="1300">
                <a:solidFill>
                  <a:srgbClr val="3D3D3D"/>
                </a:solidFill>
                <a:latin typeface="Open Sans" panose="020B0606030504020204" pitchFamily="34" charset="0"/>
                <a:ea typeface="Open Sans" panose="020B0606030504020204" pitchFamily="34" charset="0"/>
                <a:cs typeface="Open Sans" panose="020B0606030504020204" pitchFamily="34" charset="0"/>
              </a:defRPr>
            </a:lvl2pPr>
            <a:lvl3pPr marL="828675" indent="-165100" algn="l" rtl="0" eaLnBrk="0" fontAlgn="base" hangingPunct="0">
              <a:spcBef>
                <a:spcPts val="0"/>
              </a:spcBef>
              <a:spcAft>
                <a:spcPts val="1300"/>
              </a:spcAft>
              <a:buChar char="•"/>
              <a:defRPr sz="1300">
                <a:solidFill>
                  <a:srgbClr val="3D3D3D"/>
                </a:solidFill>
                <a:latin typeface="Open Sans" panose="020B0606030504020204" pitchFamily="34" charset="0"/>
                <a:ea typeface="Open Sans" panose="020B0606030504020204" pitchFamily="34" charset="0"/>
                <a:cs typeface="Open Sans" panose="020B0606030504020204" pitchFamily="34" charset="0"/>
              </a:defRPr>
            </a:lvl3pPr>
            <a:lvl4pPr marL="1162050" indent="-165100" algn="l" rtl="0" eaLnBrk="0" fontAlgn="base" hangingPunct="0">
              <a:spcBef>
                <a:spcPts val="0"/>
              </a:spcBef>
              <a:spcAft>
                <a:spcPts val="1300"/>
              </a:spcAft>
              <a:buChar char="–"/>
              <a:defRPr sz="1300">
                <a:solidFill>
                  <a:srgbClr val="3D3D3D"/>
                </a:solidFill>
                <a:latin typeface="Open Sans" panose="020B0606030504020204" pitchFamily="34" charset="0"/>
                <a:ea typeface="Open Sans" panose="020B0606030504020204" pitchFamily="34" charset="0"/>
                <a:cs typeface="Open Sans" panose="020B0606030504020204" pitchFamily="34" charset="0"/>
              </a:defRPr>
            </a:lvl4pPr>
            <a:lvl5pPr marL="1493838" indent="-165100" algn="l" rtl="0" eaLnBrk="0" fontAlgn="base" hangingPunct="0">
              <a:spcBef>
                <a:spcPts val="0"/>
              </a:spcBef>
              <a:spcAft>
                <a:spcPts val="1300"/>
              </a:spcAft>
              <a:buChar char="»"/>
              <a:defRPr sz="1300">
                <a:solidFill>
                  <a:srgbClr val="3D3D3D"/>
                </a:solidFill>
                <a:latin typeface="Open Sans" panose="020B0606030504020204" pitchFamily="34" charset="0"/>
                <a:ea typeface="Open Sans" panose="020B0606030504020204" pitchFamily="34" charset="0"/>
                <a:cs typeface="Open Sans" panose="020B0606030504020204" pitchFamily="34" charset="0"/>
              </a:defRPr>
            </a:lvl5pPr>
            <a:lvl6pPr marL="1827197" indent="-166109" algn="l" rtl="0" fontAlgn="base">
              <a:spcBef>
                <a:spcPct val="20000"/>
              </a:spcBef>
              <a:spcAft>
                <a:spcPct val="0"/>
              </a:spcAft>
              <a:buChar char="»"/>
              <a:defRPr sz="1468">
                <a:solidFill>
                  <a:schemeClr val="tx1"/>
                </a:solidFill>
                <a:latin typeface="+mn-lt"/>
                <a:cs typeface="+mn-cs"/>
              </a:defRPr>
            </a:lvl6pPr>
            <a:lvl7pPr marL="2159416" indent="-166109" algn="l" rtl="0" fontAlgn="base">
              <a:spcBef>
                <a:spcPct val="20000"/>
              </a:spcBef>
              <a:spcAft>
                <a:spcPct val="0"/>
              </a:spcAft>
              <a:buChar char="»"/>
              <a:defRPr sz="1468">
                <a:solidFill>
                  <a:schemeClr val="tx1"/>
                </a:solidFill>
                <a:latin typeface="+mn-lt"/>
                <a:cs typeface="+mn-cs"/>
              </a:defRPr>
            </a:lvl7pPr>
            <a:lvl8pPr marL="2491633" indent="-166109" algn="l" rtl="0" fontAlgn="base">
              <a:spcBef>
                <a:spcPct val="20000"/>
              </a:spcBef>
              <a:spcAft>
                <a:spcPct val="0"/>
              </a:spcAft>
              <a:buChar char="»"/>
              <a:defRPr sz="1468">
                <a:solidFill>
                  <a:schemeClr val="tx1"/>
                </a:solidFill>
                <a:latin typeface="+mn-lt"/>
                <a:cs typeface="+mn-cs"/>
              </a:defRPr>
            </a:lvl8pPr>
            <a:lvl9pPr marL="2823851" indent="-166109" algn="l" rtl="0" fontAlgn="base">
              <a:spcBef>
                <a:spcPct val="20000"/>
              </a:spcBef>
              <a:spcAft>
                <a:spcPct val="0"/>
              </a:spcAft>
              <a:buChar char="»"/>
              <a:defRPr sz="1468">
                <a:solidFill>
                  <a:schemeClr val="tx1"/>
                </a:solidFill>
                <a:latin typeface="+mn-lt"/>
                <a:cs typeface="+mn-cs"/>
              </a:defRPr>
            </a:lvl9pPr>
          </a:lstStyle>
          <a:p>
            <a:pPr marL="349250" indent="-349250">
              <a:spcAft>
                <a:spcPts val="300"/>
              </a:spcAft>
              <a:defRPr/>
            </a:pPr>
            <a:r>
              <a:rPr lang="en-US" b="0" kern="0" dirty="0" smtClean="0">
                <a:latin typeface="Tahoma" panose="020B0604030504040204" pitchFamily="34" charset="0"/>
                <a:ea typeface="Tahoma" panose="020B0604030504040204" pitchFamily="34" charset="0"/>
                <a:cs typeface="Tahoma" panose="020B0604030504040204" pitchFamily="34" charset="0"/>
              </a:rPr>
              <a:t>Safeguard:</a:t>
            </a:r>
          </a:p>
          <a:p>
            <a:pPr marL="685800" indent="-336550">
              <a:spcAft>
                <a:spcPts val="300"/>
              </a:spcAft>
              <a:buFont typeface="Tahoma" panose="020B0604030504040204" pitchFamily="34" charset="0"/>
              <a:buChar char="‒"/>
              <a:defRPr/>
            </a:pPr>
            <a:r>
              <a:rPr lang="en-US" b="0" kern="0" dirty="0" smtClean="0">
                <a:latin typeface="Tahoma" panose="020B0604030504040204" pitchFamily="34" charset="0"/>
                <a:ea typeface="Tahoma" panose="020B0604030504040204" pitchFamily="34" charset="0"/>
                <a:cs typeface="Tahoma" panose="020B0604030504040204" pitchFamily="34" charset="0"/>
              </a:rPr>
              <a:t>The point of operation.</a:t>
            </a:r>
          </a:p>
          <a:p>
            <a:pPr marL="685800" indent="-336550">
              <a:spcAft>
                <a:spcPts val="300"/>
              </a:spcAft>
              <a:buFont typeface="Tahoma" panose="020B0604030504040204" pitchFamily="34" charset="0"/>
              <a:buChar char="‒"/>
              <a:defRPr/>
            </a:pPr>
            <a:r>
              <a:rPr lang="en-US" b="0" kern="0" dirty="0" smtClean="0">
                <a:latin typeface="Tahoma" panose="020B0604030504040204" pitchFamily="34" charset="0"/>
                <a:ea typeface="Tahoma" panose="020B0604030504040204" pitchFamily="34" charset="0"/>
                <a:cs typeface="Tahoma" panose="020B0604030504040204" pitchFamily="34" charset="0"/>
              </a:rPr>
              <a:t>The power transmission apparatus.</a:t>
            </a:r>
          </a:p>
          <a:p>
            <a:pPr marL="685800" indent="-336550">
              <a:spcAft>
                <a:spcPts val="1400"/>
              </a:spcAft>
              <a:buFont typeface="Tahoma" panose="020B0604030504040204" pitchFamily="34" charset="0"/>
              <a:buChar char="‒"/>
              <a:defRPr/>
            </a:pPr>
            <a:r>
              <a:rPr lang="en-US" b="0" kern="0" dirty="0" smtClean="0">
                <a:latin typeface="Tahoma" panose="020B0604030504040204" pitchFamily="34" charset="0"/>
                <a:ea typeface="Tahoma" panose="020B0604030504040204" pitchFamily="34" charset="0"/>
                <a:cs typeface="Tahoma" panose="020B0604030504040204" pitchFamily="34" charset="0"/>
              </a:rPr>
              <a:t>All other moving parts.</a:t>
            </a:r>
          </a:p>
          <a:p>
            <a:pPr marL="349250" indent="-349250">
              <a:defRPr/>
            </a:pPr>
            <a:r>
              <a:rPr lang="en-US" kern="0" dirty="0" smtClean="0">
                <a:latin typeface="Tahoma" panose="020B0604030504040204" pitchFamily="34" charset="0"/>
                <a:ea typeface="Tahoma" panose="020B0604030504040204" pitchFamily="34" charset="0"/>
                <a:cs typeface="Tahoma" panose="020B0604030504040204" pitchFamily="34" charset="0"/>
              </a:rPr>
              <a:t>Fixed guards are preferred, but other controls may be necessary.</a:t>
            </a:r>
            <a:endParaRPr lang="en-US" kern="0" dirty="0">
              <a:latin typeface="Tahoma" panose="020B0604030504040204" pitchFamily="34" charset="0"/>
              <a:ea typeface="Tahoma" panose="020B0604030504040204" pitchFamily="34" charset="0"/>
              <a:cs typeface="Tahoma" panose="020B0604030504040204" pitchFamily="34"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6416675" y="28575"/>
            <a:ext cx="3367088" cy="583882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p:cNvSpPr/>
          <p:nvPr/>
        </p:nvSpPr>
        <p:spPr>
          <a:xfrm>
            <a:off x="315119" y="164812"/>
            <a:ext cx="4501356" cy="246221"/>
          </a:xfrm>
          <a:prstGeom prst="rect">
            <a:avLst/>
          </a:prstGeom>
        </p:spPr>
        <p:txBody>
          <a:bodyPr wrap="square">
            <a:spAutoFit/>
          </a:bodyPr>
          <a:lstStyle/>
          <a:p>
            <a:r>
              <a:rPr lang="en-US" altLang="en-US" sz="1000" b="1" kern="0"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altLang="en-US" sz="1000" kern="0" dirty="0" smtClean="0">
                <a:solidFill>
                  <a:srgbClr val="FA834E"/>
                </a:solidFill>
                <a:latin typeface="Tahoma" panose="020B0604030504040204" pitchFamily="34" charset="0"/>
                <a:ea typeface="Tahoma" panose="020B0604030504040204" pitchFamily="34" charset="0"/>
                <a:cs typeface="Tahoma" panose="020B0604030504040204" pitchFamily="34" charset="0"/>
              </a:rPr>
              <a:t>    </a:t>
            </a:r>
            <a:r>
              <a:rPr lang="en-US" altLang="en-US" sz="1000" b="0" kern="0" dirty="0" smtClean="0">
                <a:solidFill>
                  <a:srgbClr val="FA834E"/>
                </a:solidFill>
                <a:latin typeface="Tahoma" panose="020B0604030504040204" pitchFamily="34" charset="0"/>
                <a:ea typeface="Tahoma" panose="020B0604030504040204" pitchFamily="34" charset="0"/>
                <a:cs typeface="Tahoma" panose="020B0604030504040204" pitchFamily="34" charset="0"/>
              </a:rPr>
              <a:t>Introduction</a:t>
            </a:r>
            <a:endParaRPr lang="en-US" altLang="en-US" sz="1000" b="0" kern="0" dirty="0">
              <a:solidFill>
                <a:srgbClr val="FA834E"/>
              </a:solidFill>
              <a:latin typeface="Tahoma" panose="020B0604030504040204" pitchFamily="34" charset="0"/>
              <a:ea typeface="Tahoma" panose="020B0604030504040204" pitchFamily="34" charset="0"/>
              <a:cs typeface="Tahoma" panose="020B0604030504040204" pitchFamily="34" charset="0"/>
            </a:endParaRPr>
          </a:p>
        </p:txBody>
      </p:sp>
      <p:sp>
        <p:nvSpPr>
          <p:cNvPr id="2" name="Title 1"/>
          <p:cNvSpPr>
            <a:spLocks noGrp="1"/>
          </p:cNvSpPr>
          <p:nvPr>
            <p:ph type="title"/>
          </p:nvPr>
        </p:nvSpPr>
        <p:spPr/>
        <p:txBody>
          <a:bodyPr/>
          <a:lstStyle/>
          <a:p>
            <a:r>
              <a:rPr lang="en-US" dirty="0" smtClean="0">
                <a:latin typeface="Tahoma" panose="020B0604030504040204" pitchFamily="34" charset="0"/>
                <a:ea typeface="Tahoma" panose="020B0604030504040204" pitchFamily="34" charset="0"/>
                <a:cs typeface="Tahoma" panose="020B0604030504040204" pitchFamily="34" charset="0"/>
              </a:rPr>
              <a:t>Course Overview</a:t>
            </a: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3" name="Content Placeholder 2"/>
          <p:cNvSpPr>
            <a:spLocks noGrp="1"/>
          </p:cNvSpPr>
          <p:nvPr>
            <p:ph idx="1"/>
          </p:nvPr>
        </p:nvSpPr>
        <p:spPr>
          <a:xfrm>
            <a:off x="320674" y="1371600"/>
            <a:ext cx="6019801" cy="3048000"/>
          </a:xfrm>
        </p:spPr>
        <p:txBody>
          <a:bodyPr/>
          <a:lstStyle/>
          <a:p>
            <a:pPr marL="346075" indent="-346075">
              <a:spcBef>
                <a:spcPct val="0"/>
              </a:spcBef>
              <a:spcAft>
                <a:spcPts val="1600"/>
              </a:spcAft>
              <a:buFont typeface="+mj-lt"/>
              <a:buAutoNum type="arabicPeriod"/>
            </a:pPr>
            <a:r>
              <a:rPr lang="en-US" altLang="en-US" dirty="0" smtClean="0">
                <a:latin typeface="Tahoma" panose="020B0604030504040204" pitchFamily="34" charset="0"/>
                <a:ea typeface="Tahoma" panose="020B0604030504040204" pitchFamily="34" charset="0"/>
                <a:cs typeface="Tahoma" panose="020B0604030504040204" pitchFamily="34" charset="0"/>
              </a:rPr>
              <a:t>Motion </a:t>
            </a:r>
            <a:r>
              <a:rPr lang="en-US" altLang="en-US" dirty="0">
                <a:latin typeface="Tahoma" panose="020B0604030504040204" pitchFamily="34" charset="0"/>
                <a:ea typeface="Tahoma" panose="020B0604030504040204" pitchFamily="34" charset="0"/>
                <a:cs typeface="Tahoma" panose="020B0604030504040204" pitchFamily="34" charset="0"/>
              </a:rPr>
              <a:t>Hazards</a:t>
            </a:r>
          </a:p>
          <a:p>
            <a:pPr marL="346075" indent="-346075">
              <a:spcBef>
                <a:spcPct val="0"/>
              </a:spcBef>
              <a:spcAft>
                <a:spcPts val="1600"/>
              </a:spcAft>
              <a:buFont typeface="+mj-lt"/>
              <a:buAutoNum type="arabicPeriod"/>
            </a:pPr>
            <a:r>
              <a:rPr lang="en-US" altLang="en-US" dirty="0" smtClean="0">
                <a:latin typeface="Tahoma" panose="020B0604030504040204" pitchFamily="34" charset="0"/>
                <a:ea typeface="Tahoma" panose="020B0604030504040204" pitchFamily="34" charset="0"/>
                <a:cs typeface="Tahoma" panose="020B0604030504040204" pitchFamily="34" charset="0"/>
              </a:rPr>
              <a:t>Basics </a:t>
            </a:r>
            <a:r>
              <a:rPr lang="en-US" altLang="en-US" dirty="0">
                <a:latin typeface="Tahoma" panose="020B0604030504040204" pitchFamily="34" charset="0"/>
                <a:ea typeface="Tahoma" panose="020B0604030504040204" pitchFamily="34" charset="0"/>
                <a:cs typeface="Tahoma" panose="020B0604030504040204" pitchFamily="34" charset="0"/>
              </a:rPr>
              <a:t>of Safeguarding </a:t>
            </a:r>
          </a:p>
          <a:p>
            <a:pPr marL="346075" indent="-346075">
              <a:spcBef>
                <a:spcPct val="0"/>
              </a:spcBef>
              <a:spcAft>
                <a:spcPts val="1600"/>
              </a:spcAft>
              <a:buFont typeface="+mj-lt"/>
              <a:buAutoNum type="arabicPeriod"/>
            </a:pPr>
            <a:r>
              <a:rPr lang="en-US" altLang="en-US" dirty="0" smtClean="0">
                <a:latin typeface="Tahoma" panose="020B0604030504040204" pitchFamily="34" charset="0"/>
                <a:ea typeface="Tahoma" panose="020B0604030504040204" pitchFamily="34" charset="0"/>
                <a:cs typeface="Tahoma" panose="020B0604030504040204" pitchFamily="34" charset="0"/>
              </a:rPr>
              <a:t>Guards</a:t>
            </a:r>
            <a:endParaRPr lang="en-US" altLang="en-US" dirty="0">
              <a:latin typeface="Tahoma" panose="020B0604030504040204" pitchFamily="34" charset="0"/>
              <a:ea typeface="Tahoma" panose="020B0604030504040204" pitchFamily="34" charset="0"/>
              <a:cs typeface="Tahoma" panose="020B0604030504040204" pitchFamily="34" charset="0"/>
            </a:endParaRPr>
          </a:p>
          <a:p>
            <a:pPr marL="346075" indent="-346075">
              <a:spcBef>
                <a:spcPct val="0"/>
              </a:spcBef>
              <a:spcAft>
                <a:spcPts val="1600"/>
              </a:spcAft>
              <a:buFont typeface="+mj-lt"/>
              <a:buAutoNum type="arabicPeriod"/>
            </a:pPr>
            <a:r>
              <a:rPr lang="en-US" altLang="en-US" dirty="0" smtClean="0">
                <a:latin typeface="Tahoma" panose="020B0604030504040204" pitchFamily="34" charset="0"/>
                <a:ea typeface="Tahoma" panose="020B0604030504040204" pitchFamily="34" charset="0"/>
                <a:cs typeface="Tahoma" panose="020B0604030504040204" pitchFamily="34" charset="0"/>
              </a:rPr>
              <a:t>Safeguarding </a:t>
            </a:r>
            <a:r>
              <a:rPr lang="en-US" altLang="en-US" dirty="0">
                <a:latin typeface="Tahoma" panose="020B0604030504040204" pitchFamily="34" charset="0"/>
                <a:ea typeface="Tahoma" panose="020B0604030504040204" pitchFamily="34" charset="0"/>
                <a:cs typeface="Tahoma" panose="020B0604030504040204" pitchFamily="34" charset="0"/>
              </a:rPr>
              <a:t>Devices</a:t>
            </a:r>
          </a:p>
          <a:p>
            <a:pPr marL="346075" indent="-346075">
              <a:spcBef>
                <a:spcPct val="0"/>
              </a:spcBef>
              <a:spcAft>
                <a:spcPts val="1600"/>
              </a:spcAft>
              <a:buFont typeface="+mj-lt"/>
              <a:buAutoNum type="arabicPeriod"/>
            </a:pPr>
            <a:r>
              <a:rPr lang="en-US" altLang="en-US" dirty="0" smtClean="0">
                <a:latin typeface="Tahoma" panose="020B0604030504040204" pitchFamily="34" charset="0"/>
                <a:ea typeface="Tahoma" panose="020B0604030504040204" pitchFamily="34" charset="0"/>
                <a:cs typeface="Tahoma" panose="020B0604030504040204" pitchFamily="34" charset="0"/>
              </a:rPr>
              <a:t>Other </a:t>
            </a:r>
            <a:r>
              <a:rPr lang="en-US" altLang="en-US" dirty="0">
                <a:latin typeface="Tahoma" panose="020B0604030504040204" pitchFamily="34" charset="0"/>
                <a:ea typeface="Tahoma" panose="020B0604030504040204" pitchFamily="34" charset="0"/>
                <a:cs typeface="Tahoma" panose="020B0604030504040204" pitchFamily="34" charset="0"/>
              </a:rPr>
              <a:t>Controls</a:t>
            </a:r>
          </a:p>
          <a:p>
            <a:pPr marL="346075" indent="-346075">
              <a:spcBef>
                <a:spcPct val="0"/>
              </a:spcBef>
              <a:spcAft>
                <a:spcPts val="1600"/>
              </a:spcAft>
              <a:buFont typeface="+mj-lt"/>
              <a:buAutoNum type="arabicPeriod"/>
            </a:pPr>
            <a:r>
              <a:rPr lang="en-US" altLang="en-US" dirty="0" smtClean="0">
                <a:latin typeface="Tahoma" panose="020B0604030504040204" pitchFamily="34" charset="0"/>
                <a:ea typeface="Tahoma" panose="020B0604030504040204" pitchFamily="34" charset="0"/>
                <a:cs typeface="Tahoma" panose="020B0604030504040204" pitchFamily="34" charset="0"/>
              </a:rPr>
              <a:t>Conveyor Systems</a:t>
            </a:r>
            <a:endParaRPr lang="en-US" altLang="en-US" dirty="0">
              <a:latin typeface="Tahoma" panose="020B0604030504040204" pitchFamily="34" charset="0"/>
              <a:ea typeface="Tahoma" panose="020B0604030504040204" pitchFamily="34" charset="0"/>
              <a:cs typeface="Tahoma" panose="020B0604030504040204" pitchFamily="34" charset="0"/>
            </a:endParaRPr>
          </a:p>
        </p:txBody>
      </p:sp>
      <p:sp>
        <p:nvSpPr>
          <p:cNvPr id="8" name="Content Placeholder 2"/>
          <p:cNvSpPr txBox="1">
            <a:spLocks/>
          </p:cNvSpPr>
          <p:nvPr/>
        </p:nvSpPr>
        <p:spPr bwMode="auto">
          <a:xfrm>
            <a:off x="6617275" y="483899"/>
            <a:ext cx="2771200" cy="5074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369" tIns="46184" rIns="92369" bIns="46184">
            <a:spAutoFit/>
          </a:bodyPr>
          <a:lstStyle>
            <a:lvl1pPr marL="338138" indent="-338138">
              <a:defRPr b="1">
                <a:solidFill>
                  <a:schemeClr val="tx1"/>
                </a:solidFill>
                <a:latin typeface="Arial" panose="020B0604020202020204" pitchFamily="34" charset="0"/>
                <a:ea typeface="MS PGothic" panose="020B0600070205080204" pitchFamily="34" charset="-128"/>
              </a:defRPr>
            </a:lvl1pPr>
            <a:lvl2pPr marL="742950" indent="-285750">
              <a:defRPr b="1">
                <a:solidFill>
                  <a:schemeClr val="tx1"/>
                </a:solidFill>
                <a:latin typeface="Arial" panose="020B0604020202020204" pitchFamily="34" charset="0"/>
                <a:ea typeface="MS PGothic" panose="020B0600070205080204" pitchFamily="34" charset="-128"/>
              </a:defRPr>
            </a:lvl2pPr>
            <a:lvl3pPr marL="1143000" indent="-228600">
              <a:defRPr b="1">
                <a:solidFill>
                  <a:schemeClr val="tx1"/>
                </a:solidFill>
                <a:latin typeface="Arial" panose="020B0604020202020204" pitchFamily="34" charset="0"/>
                <a:ea typeface="MS PGothic" panose="020B0600070205080204" pitchFamily="34" charset="-128"/>
              </a:defRPr>
            </a:lvl3pPr>
            <a:lvl4pPr marL="1600200" indent="-228600">
              <a:defRPr b="1">
                <a:solidFill>
                  <a:schemeClr val="tx1"/>
                </a:solidFill>
                <a:latin typeface="Arial" panose="020B0604020202020204" pitchFamily="34" charset="0"/>
                <a:ea typeface="MS PGothic" panose="020B0600070205080204" pitchFamily="34" charset="-128"/>
              </a:defRPr>
            </a:lvl4pPr>
            <a:lvl5pPr marL="2057400" indent="-228600">
              <a:defRPr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9pPr>
          </a:lstStyle>
          <a:p>
            <a:pPr marL="0" indent="0" eaLnBrk="1" hangingPunct="1">
              <a:spcAft>
                <a:spcPts val="1300"/>
              </a:spcAft>
            </a:pPr>
            <a:r>
              <a:rPr lang="en-US" altLang="en-US" sz="1400" dirty="0" smtClean="0">
                <a:solidFill>
                  <a:srgbClr val="E65F25"/>
                </a:solidFill>
                <a:latin typeface="Tahoma" panose="020B0604030504040204" pitchFamily="34" charset="0"/>
                <a:ea typeface="Tahoma" panose="020B0604030504040204" pitchFamily="34" charset="0"/>
                <a:cs typeface="Tahoma" panose="020B0604030504040204" pitchFamily="34" charset="0"/>
              </a:rPr>
              <a:t>DISCLAIMER</a:t>
            </a:r>
            <a:r>
              <a:rPr lang="en-US" altLang="en-US" sz="1100" dirty="0" smtClean="0">
                <a:solidFill>
                  <a:srgbClr val="333333"/>
                </a:solidFill>
                <a:latin typeface="Tahoma" panose="020B0604030504040204" pitchFamily="34" charset="0"/>
                <a:ea typeface="Tahoma" panose="020B0604030504040204" pitchFamily="34" charset="0"/>
                <a:cs typeface="Tahoma" panose="020B0604030504040204" pitchFamily="34" charset="0"/>
              </a:rPr>
              <a:t/>
            </a:r>
            <a:br>
              <a:rPr lang="en-US" altLang="en-US" sz="1100" dirty="0" smtClean="0">
                <a:solidFill>
                  <a:srgbClr val="333333"/>
                </a:solidFill>
                <a:latin typeface="Tahoma" panose="020B0604030504040204" pitchFamily="34" charset="0"/>
                <a:ea typeface="Tahoma" panose="020B0604030504040204" pitchFamily="34" charset="0"/>
                <a:cs typeface="Tahoma" panose="020B0604030504040204" pitchFamily="34" charset="0"/>
              </a:rPr>
            </a:br>
            <a:r>
              <a:rPr lang="en-US" altLang="en-US" sz="1100" b="0" dirty="0" smtClean="0">
                <a:solidFill>
                  <a:srgbClr val="333333"/>
                </a:solidFill>
                <a:latin typeface="Tahoma" panose="020B0604030504040204" pitchFamily="34" charset="0"/>
                <a:ea typeface="Tahoma" panose="020B0604030504040204" pitchFamily="34" charset="0"/>
                <a:cs typeface="Tahoma" panose="020B0604030504040204" pitchFamily="34" charset="0"/>
              </a:rPr>
              <a:t/>
            </a:r>
            <a:br>
              <a:rPr lang="en-US" altLang="en-US" sz="1100" b="0" dirty="0" smtClean="0">
                <a:solidFill>
                  <a:srgbClr val="333333"/>
                </a:solidFill>
                <a:latin typeface="Tahoma" panose="020B0604030504040204" pitchFamily="34" charset="0"/>
                <a:ea typeface="Tahoma" panose="020B0604030504040204" pitchFamily="34" charset="0"/>
                <a:cs typeface="Tahoma" panose="020B0604030504040204" pitchFamily="34" charset="0"/>
              </a:rPr>
            </a:br>
            <a:r>
              <a:rPr lang="en-US" altLang="en-US" sz="1000" b="0" dirty="0" smtClean="0">
                <a:solidFill>
                  <a:srgbClr val="3D3D3D"/>
                </a:solidFill>
                <a:latin typeface="Tahoma" panose="020B0604030504040204" pitchFamily="34" charset="0"/>
                <a:ea typeface="Tahoma" panose="020B0604030504040204" pitchFamily="34" charset="0"/>
                <a:cs typeface="Tahoma" panose="020B0604030504040204" pitchFamily="34" charset="0"/>
              </a:rPr>
              <a:t>This </a:t>
            </a:r>
            <a:r>
              <a:rPr lang="en-US" altLang="en-US" sz="1000" b="0" dirty="0">
                <a:solidFill>
                  <a:srgbClr val="3D3D3D"/>
                </a:solidFill>
                <a:latin typeface="Tahoma" panose="020B0604030504040204" pitchFamily="34" charset="0"/>
                <a:ea typeface="Tahoma" panose="020B0604030504040204" pitchFamily="34" charset="0"/>
                <a:cs typeface="Tahoma" panose="020B0604030504040204" pitchFamily="34" charset="0"/>
              </a:rPr>
              <a:t>training material presents very important, pertinent information. It should not be assumed, however, that this program satisfies every legal requirement of every state. Some states require the training be developed and delivered by an individual with specific training and experience.</a:t>
            </a:r>
          </a:p>
          <a:p>
            <a:pPr marL="0" indent="0" eaLnBrk="1" hangingPunct="1">
              <a:spcAft>
                <a:spcPts val="1300"/>
              </a:spcAft>
            </a:pPr>
            <a:r>
              <a:rPr lang="en-US" altLang="en-US" sz="1000" b="0" dirty="0">
                <a:solidFill>
                  <a:srgbClr val="3D3D3D"/>
                </a:solidFill>
                <a:latin typeface="Tahoma" panose="020B0604030504040204" pitchFamily="34" charset="0"/>
                <a:ea typeface="Tahoma" panose="020B0604030504040204" pitchFamily="34" charset="0"/>
                <a:cs typeface="Tahoma" panose="020B0604030504040204" pitchFamily="34" charset="0"/>
              </a:rPr>
              <a:t>This training is AWARENESS LEVEL and does not authorize any person to perform work or validate their level of competency; it must be supplemented with operation and process-specific assessments and training, as well as management oversight, to assure that all training is understood and followed. </a:t>
            </a:r>
            <a:br>
              <a:rPr lang="en-US" altLang="en-US" sz="1000" b="0" dirty="0">
                <a:solidFill>
                  <a:srgbClr val="3D3D3D"/>
                </a:solidFill>
                <a:latin typeface="Tahoma" panose="020B0604030504040204" pitchFamily="34" charset="0"/>
                <a:ea typeface="Tahoma" panose="020B0604030504040204" pitchFamily="34" charset="0"/>
                <a:cs typeface="Tahoma" panose="020B0604030504040204" pitchFamily="34" charset="0"/>
              </a:rPr>
            </a:br>
            <a:r>
              <a:rPr lang="en-US" altLang="en-US" sz="1000" b="0" dirty="0">
                <a:solidFill>
                  <a:srgbClr val="3D3D3D"/>
                </a:solidFill>
                <a:latin typeface="Tahoma" panose="020B0604030504040204" pitchFamily="34" charset="0"/>
                <a:ea typeface="Tahoma" panose="020B0604030504040204" pitchFamily="34" charset="0"/>
                <a:cs typeface="Tahoma" panose="020B0604030504040204" pitchFamily="34" charset="0"/>
              </a:rPr>
              <a:t/>
            </a:r>
            <a:br>
              <a:rPr lang="en-US" altLang="en-US" sz="1000" b="0" dirty="0">
                <a:solidFill>
                  <a:srgbClr val="3D3D3D"/>
                </a:solidFill>
                <a:latin typeface="Tahoma" panose="020B0604030504040204" pitchFamily="34" charset="0"/>
                <a:ea typeface="Tahoma" panose="020B0604030504040204" pitchFamily="34" charset="0"/>
                <a:cs typeface="Tahoma" panose="020B0604030504040204" pitchFamily="34" charset="0"/>
              </a:rPr>
            </a:br>
            <a:r>
              <a:rPr lang="en-US" altLang="en-US" sz="1000" b="0" dirty="0">
                <a:solidFill>
                  <a:srgbClr val="3D3D3D"/>
                </a:solidFill>
                <a:latin typeface="Tahoma" panose="020B0604030504040204" pitchFamily="34" charset="0"/>
                <a:ea typeface="Tahoma" panose="020B0604030504040204" pitchFamily="34" charset="0"/>
                <a:cs typeface="Tahoma" panose="020B0604030504040204" pitchFamily="34" charset="0"/>
              </a:rPr>
              <a:t>Your organization must do an evaluation of all exposures and applicable codes and regulations. In addition, establish proper controls, training, and protective measures to effectively control exposures and assure compliance. </a:t>
            </a:r>
          </a:p>
          <a:p>
            <a:pPr marL="0" indent="0" eaLnBrk="1" hangingPunct="1">
              <a:spcAft>
                <a:spcPts val="1300"/>
              </a:spcAft>
            </a:pPr>
            <a:r>
              <a:rPr lang="en-US" altLang="en-US" sz="1000" b="0" dirty="0">
                <a:solidFill>
                  <a:srgbClr val="3D3D3D"/>
                </a:solidFill>
                <a:latin typeface="Tahoma" panose="020B0604030504040204" pitchFamily="34" charset="0"/>
                <a:ea typeface="Tahoma" panose="020B0604030504040204" pitchFamily="34" charset="0"/>
                <a:cs typeface="Tahoma" panose="020B0604030504040204" pitchFamily="34" charset="0"/>
              </a:rPr>
              <a:t>This program is neither a determination that the conditions and practices of your organization are safe, nor a warranty that reliance upon this program will prevent accidents and losses or satisfy local, state, or federal regulations. </a:t>
            </a:r>
          </a:p>
        </p:txBody>
      </p:sp>
    </p:spTree>
    <p:extLst>
      <p:ext uri="{BB962C8B-B14F-4D97-AF65-F5344CB8AC3E}">
        <p14:creationId xmlns:p14="http://schemas.microsoft.com/office/powerpoint/2010/main" val="7088239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06675" y="457200"/>
            <a:ext cx="6781800" cy="865930"/>
          </a:xfrm>
        </p:spPr>
        <p:txBody>
          <a:bodyPr/>
          <a:lstStyle/>
          <a:p>
            <a:r>
              <a:rPr lang="en-US" dirty="0" smtClean="0">
                <a:latin typeface="Tahoma" panose="020B0604030504040204" pitchFamily="34" charset="0"/>
                <a:ea typeface="Tahoma" panose="020B0604030504040204" pitchFamily="34" charset="0"/>
                <a:cs typeface="Tahoma" panose="020B0604030504040204" pitchFamily="34" charset="0"/>
              </a:rPr>
              <a:t>Motion Hazards</a:t>
            </a: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3" name="Content Placeholder 2"/>
          <p:cNvSpPr>
            <a:spLocks noGrp="1"/>
          </p:cNvSpPr>
          <p:nvPr>
            <p:ph idx="1"/>
          </p:nvPr>
        </p:nvSpPr>
        <p:spPr>
          <a:xfrm>
            <a:off x="2606673" y="1371600"/>
            <a:ext cx="6781801" cy="4224232"/>
          </a:xfrm>
        </p:spPr>
        <p:txBody>
          <a:bodyPr/>
          <a:lstStyle/>
          <a:p>
            <a:pPr marL="0" lvl="1" indent="0">
              <a:spcAft>
                <a:spcPts val="1600"/>
              </a:spcAft>
              <a:buNone/>
            </a:pPr>
            <a:r>
              <a:rPr lang="en-US" altLang="en-US" b="1" dirty="0">
                <a:solidFill>
                  <a:srgbClr val="E65F25"/>
                </a:solidFill>
                <a:latin typeface="Tahoma" panose="020B0604030504040204" pitchFamily="34" charset="0"/>
                <a:ea typeface="Tahoma" panose="020B0604030504040204" pitchFamily="34" charset="0"/>
                <a:cs typeface="Tahoma" panose="020B0604030504040204" pitchFamily="34" charset="0"/>
              </a:rPr>
              <a:t>What you need to know</a:t>
            </a:r>
            <a:r>
              <a:rPr lang="en-US" altLang="en-US" b="1" dirty="0" smtClean="0">
                <a:solidFill>
                  <a:srgbClr val="E65F25"/>
                </a:solidFill>
                <a:latin typeface="Tahoma" panose="020B0604030504040204" pitchFamily="34" charset="0"/>
                <a:ea typeface="Tahoma" panose="020B0604030504040204" pitchFamily="34" charset="0"/>
                <a:cs typeface="Tahoma" panose="020B0604030504040204" pitchFamily="34" charset="0"/>
              </a:rPr>
              <a:t>:</a:t>
            </a:r>
          </a:p>
          <a:p>
            <a:pPr marL="344488" lvl="1" indent="-344488">
              <a:spcAft>
                <a:spcPts val="300"/>
              </a:spcAft>
              <a:buFont typeface="Arial" panose="020B0604020202020204" pitchFamily="34" charset="0"/>
              <a:buChar char="•"/>
            </a:pPr>
            <a:r>
              <a:rPr lang="en-US" altLang="en-US" dirty="0" smtClean="0">
                <a:latin typeface="Tahoma" panose="020B0604030504040204" pitchFamily="34" charset="0"/>
                <a:ea typeface="Tahoma" panose="020B0604030504040204" pitchFamily="34" charset="0"/>
                <a:cs typeface="Tahoma" panose="020B0604030504040204" pitchFamily="34" charset="0"/>
              </a:rPr>
              <a:t>The various types of motion hazards:</a:t>
            </a:r>
          </a:p>
          <a:p>
            <a:pPr marL="688975" lvl="1" indent="-344488">
              <a:spcAft>
                <a:spcPts val="300"/>
              </a:spcAft>
              <a:buFont typeface="Open Sans" panose="020B0606030504020204" pitchFamily="34" charset="0"/>
              <a:buChar char="–"/>
              <a:defRPr/>
            </a:pPr>
            <a:r>
              <a:rPr lang="en-US" dirty="0">
                <a:latin typeface="Tahoma" panose="020B0604030504040204" pitchFamily="34" charset="0"/>
                <a:ea typeface="Tahoma" panose="020B0604030504040204" pitchFamily="34" charset="0"/>
                <a:cs typeface="Tahoma" panose="020B0604030504040204" pitchFamily="34" charset="0"/>
              </a:rPr>
              <a:t>Rotation</a:t>
            </a:r>
          </a:p>
          <a:p>
            <a:pPr marL="688975" lvl="1" indent="-344488">
              <a:spcAft>
                <a:spcPts val="300"/>
              </a:spcAft>
              <a:buFont typeface="Open Sans" panose="020B0606030504020204" pitchFamily="34" charset="0"/>
              <a:buChar char="–"/>
              <a:defRPr/>
            </a:pPr>
            <a:r>
              <a:rPr lang="en-US" dirty="0">
                <a:latin typeface="Tahoma" panose="020B0604030504040204" pitchFamily="34" charset="0"/>
                <a:ea typeface="Tahoma" panose="020B0604030504040204" pitchFamily="34" charset="0"/>
                <a:cs typeface="Tahoma" panose="020B0604030504040204" pitchFamily="34" charset="0"/>
              </a:rPr>
              <a:t>Transverse motion</a:t>
            </a:r>
          </a:p>
          <a:p>
            <a:pPr marL="688975" lvl="1" indent="-344488">
              <a:spcAft>
                <a:spcPts val="300"/>
              </a:spcAft>
              <a:buFont typeface="Open Sans" panose="020B0606030504020204" pitchFamily="34" charset="0"/>
              <a:buChar char="–"/>
              <a:defRPr/>
            </a:pPr>
            <a:r>
              <a:rPr lang="en-US" dirty="0">
                <a:latin typeface="Tahoma" panose="020B0604030504040204" pitchFamily="34" charset="0"/>
                <a:ea typeface="Tahoma" panose="020B0604030504040204" pitchFamily="34" charset="0"/>
                <a:cs typeface="Tahoma" panose="020B0604030504040204" pitchFamily="34" charset="0"/>
              </a:rPr>
              <a:t>In-running nip points</a:t>
            </a:r>
          </a:p>
          <a:p>
            <a:pPr marL="688975" lvl="1" indent="-344488">
              <a:spcAft>
                <a:spcPts val="300"/>
              </a:spcAft>
              <a:buFont typeface="Open Sans" panose="020B0606030504020204" pitchFamily="34" charset="0"/>
              <a:buChar char="–"/>
              <a:defRPr/>
            </a:pPr>
            <a:r>
              <a:rPr lang="en-US" dirty="0">
                <a:latin typeface="Tahoma" panose="020B0604030504040204" pitchFamily="34" charset="0"/>
                <a:ea typeface="Tahoma" panose="020B0604030504040204" pitchFamily="34" charset="0"/>
                <a:cs typeface="Tahoma" panose="020B0604030504040204" pitchFamily="34" charset="0"/>
              </a:rPr>
              <a:t>Cutting</a:t>
            </a:r>
          </a:p>
          <a:p>
            <a:pPr marL="688975" lvl="1" indent="-344488">
              <a:spcAft>
                <a:spcPts val="300"/>
              </a:spcAft>
              <a:buFont typeface="Open Sans" panose="020B0606030504020204" pitchFamily="34" charset="0"/>
              <a:buChar char="–"/>
              <a:defRPr/>
            </a:pPr>
            <a:r>
              <a:rPr lang="en-US" dirty="0">
                <a:latin typeface="Tahoma" panose="020B0604030504040204" pitchFamily="34" charset="0"/>
                <a:ea typeface="Tahoma" panose="020B0604030504040204" pitchFamily="34" charset="0"/>
                <a:cs typeface="Tahoma" panose="020B0604030504040204" pitchFamily="34" charset="0"/>
              </a:rPr>
              <a:t>Punching, shearing, or </a:t>
            </a:r>
            <a:r>
              <a:rPr lang="en-US" dirty="0" smtClean="0">
                <a:latin typeface="Tahoma" panose="020B0604030504040204" pitchFamily="34" charset="0"/>
                <a:ea typeface="Tahoma" panose="020B0604030504040204" pitchFamily="34" charset="0"/>
                <a:cs typeface="Tahoma" panose="020B0604030504040204" pitchFamily="34" charset="0"/>
              </a:rPr>
              <a:t>bending</a:t>
            </a:r>
            <a:endParaRPr lang="en-US" altLang="en-US" b="1" dirty="0" smtClean="0">
              <a:latin typeface="Tahoma" panose="020B0604030504040204" pitchFamily="34" charset="0"/>
              <a:ea typeface="Tahoma" panose="020B0604030504040204" pitchFamily="34" charset="0"/>
              <a:cs typeface="Tahoma" panose="020B0604030504040204" pitchFamily="34" charset="0"/>
            </a:endParaRPr>
          </a:p>
          <a:p>
            <a:pPr marL="688975" lvl="1" indent="-344488">
              <a:spcAft>
                <a:spcPts val="1600"/>
              </a:spcAft>
              <a:buNone/>
            </a:pPr>
            <a:endParaRPr lang="en-US" altLang="en-US" b="1" dirty="0">
              <a:latin typeface="Tahoma" panose="020B0604030504040204" pitchFamily="34" charset="0"/>
              <a:ea typeface="Tahoma" panose="020B0604030504040204" pitchFamily="34" charset="0"/>
              <a:cs typeface="Tahoma" panose="020B0604030504040204" pitchFamily="34" charset="0"/>
            </a:endParaRPr>
          </a:p>
        </p:txBody>
      </p:sp>
      <p:sp>
        <p:nvSpPr>
          <p:cNvPr id="5" name="TextBox 4"/>
          <p:cNvSpPr txBox="1"/>
          <p:nvPr/>
        </p:nvSpPr>
        <p:spPr>
          <a:xfrm>
            <a:off x="178207" y="-134005"/>
            <a:ext cx="2133600" cy="4401205"/>
          </a:xfrm>
          <a:prstGeom prst="rect">
            <a:avLst/>
          </a:prstGeom>
          <a:noFill/>
        </p:spPr>
        <p:txBody>
          <a:bodyPr wrap="square" rtlCol="0">
            <a:spAutoFit/>
          </a:bodyPr>
          <a:lstStyle/>
          <a:p>
            <a:r>
              <a:rPr lang="en-US" sz="28000" b="1" dirty="0" smtClean="0">
                <a:solidFill>
                  <a:srgbClr val="FA834E"/>
                </a:solidFill>
              </a:rPr>
              <a:t>1</a:t>
            </a:r>
            <a:endParaRPr lang="en-US" sz="28000" b="1" dirty="0">
              <a:solidFill>
                <a:srgbClr val="FA834E"/>
              </a:solidFill>
            </a:endParaRPr>
          </a:p>
        </p:txBody>
      </p:sp>
      <p:cxnSp>
        <p:nvCxnSpPr>
          <p:cNvPr id="7" name="Straight Connector 6"/>
          <p:cNvCxnSpPr/>
          <p:nvPr/>
        </p:nvCxnSpPr>
        <p:spPr>
          <a:xfrm>
            <a:off x="2527021" y="533400"/>
            <a:ext cx="0" cy="5029200"/>
          </a:xfrm>
          <a:prstGeom prst="line">
            <a:avLst/>
          </a:prstGeom>
          <a:ln w="19050">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8288796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Tahoma" panose="020B0604030504040204" pitchFamily="34" charset="0"/>
                <a:ea typeface="Tahoma" panose="020B0604030504040204" pitchFamily="34" charset="0"/>
                <a:cs typeface="Tahoma" panose="020B0604030504040204" pitchFamily="34" charset="0"/>
              </a:rPr>
              <a:t>Rotation</a:t>
            </a: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20483" name="Rectangle 5"/>
          <p:cNvSpPr>
            <a:spLocks noGrp="1" noChangeArrowheads="1"/>
          </p:cNvSpPr>
          <p:nvPr>
            <p:ph idx="1"/>
          </p:nvPr>
        </p:nvSpPr>
        <p:spPr bwMode="auto">
          <a:xfrm>
            <a:off x="320674" y="1371600"/>
            <a:ext cx="6019801" cy="2819399"/>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marL="344488" indent="-344488">
              <a:spcBef>
                <a:spcPct val="0"/>
              </a:spcBef>
              <a:spcAft>
                <a:spcPts val="1600"/>
              </a:spcAft>
              <a:defRPr/>
            </a:pPr>
            <a:r>
              <a:rPr lang="en-US" altLang="en-US" dirty="0">
                <a:latin typeface="Tahoma" panose="020B0604030504040204" pitchFamily="34" charset="0"/>
                <a:ea typeface="Tahoma" panose="020B0604030504040204" pitchFamily="34" charset="0"/>
                <a:cs typeface="Tahoma" panose="020B0604030504040204" pitchFamily="34" charset="0"/>
              </a:rPr>
              <a:t>Mechanisms grab loose material.</a:t>
            </a:r>
          </a:p>
          <a:p>
            <a:pPr marL="344488" indent="-344488">
              <a:spcBef>
                <a:spcPct val="0"/>
              </a:spcBef>
              <a:spcAft>
                <a:spcPts val="1600"/>
              </a:spcAft>
              <a:defRPr/>
            </a:pPr>
            <a:r>
              <a:rPr lang="en-US" altLang="en-US" dirty="0">
                <a:latin typeface="Tahoma" panose="020B0604030504040204" pitchFamily="34" charset="0"/>
                <a:ea typeface="Tahoma" panose="020B0604030504040204" pitchFamily="34" charset="0"/>
                <a:cs typeface="Tahoma" panose="020B0604030504040204" pitchFamily="34" charset="0"/>
              </a:rPr>
              <a:t>Uneven surfaces increase the hazard.</a:t>
            </a:r>
          </a:p>
          <a:p>
            <a:pPr marL="344488" indent="-344488">
              <a:spcBef>
                <a:spcPct val="0"/>
              </a:spcBef>
              <a:spcAft>
                <a:spcPts val="1600"/>
              </a:spcAft>
              <a:defRPr/>
            </a:pPr>
            <a:r>
              <a:rPr lang="en-US" altLang="en-US" dirty="0">
                <a:latin typeface="Tahoma" panose="020B0604030504040204" pitchFamily="34" charset="0"/>
                <a:ea typeface="Tahoma" panose="020B0604030504040204" pitchFamily="34" charset="0"/>
                <a:cs typeface="Tahoma" panose="020B0604030504040204" pitchFamily="34" charset="0"/>
              </a:rPr>
              <a:t>This is a </a:t>
            </a:r>
            <a:r>
              <a:rPr lang="ja-JP" altLang="en-US" dirty="0">
                <a:latin typeface="Tahoma" panose="020B0604030504040204" pitchFamily="34" charset="0"/>
                <a:ea typeface="ＭＳ Ｐゴシック" panose="020B0600070205080204" pitchFamily="34" charset="-128"/>
                <a:cs typeface="Tahoma" panose="020B0604030504040204" pitchFamily="34" charset="0"/>
              </a:rPr>
              <a:t>“</a:t>
            </a:r>
            <a:r>
              <a:rPr lang="en-US" altLang="ja-JP" dirty="0">
                <a:latin typeface="Tahoma" panose="020B0604030504040204" pitchFamily="34" charset="0"/>
                <a:ea typeface="Tahoma" panose="020B0604030504040204" pitchFamily="34" charset="0"/>
                <a:cs typeface="Tahoma" panose="020B0604030504040204" pitchFamily="34" charset="0"/>
              </a:rPr>
              <a:t>caught-in hazard.</a:t>
            </a:r>
            <a:r>
              <a:rPr lang="ja-JP" altLang="en-US" dirty="0">
                <a:latin typeface="Tahoma" panose="020B0604030504040204" pitchFamily="34" charset="0"/>
                <a:ea typeface="ＭＳ Ｐゴシック" panose="020B0600070205080204" pitchFamily="34" charset="-128"/>
                <a:cs typeface="Tahoma" panose="020B0604030504040204" pitchFamily="34" charset="0"/>
              </a:rPr>
              <a:t>”</a:t>
            </a:r>
            <a:endParaRPr lang="en-US" altLang="en-US" dirty="0">
              <a:latin typeface="Tahoma" panose="020B0604030504040204" pitchFamily="34" charset="0"/>
              <a:ea typeface="Tahoma" panose="020B0604030504040204" pitchFamily="34" charset="0"/>
              <a:cs typeface="Tahoma" panose="020B0604030504040204" pitchFamily="34" charset="0"/>
            </a:endParaRPr>
          </a:p>
          <a:p>
            <a:pPr marL="344488" indent="-344488">
              <a:spcBef>
                <a:spcPct val="0"/>
              </a:spcBef>
              <a:spcAft>
                <a:spcPts val="300"/>
              </a:spcAft>
              <a:defRPr/>
            </a:pPr>
            <a:r>
              <a:rPr lang="en-US" altLang="en-US" dirty="0" smtClean="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Examples </a:t>
            </a:r>
            <a:r>
              <a:rPr lang="en-US" altLang="en-US" dirty="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rPr>
              <a:t>include the following:</a:t>
            </a:r>
          </a:p>
          <a:p>
            <a:pPr marL="688975" lvl="1" indent="-344488">
              <a:spcBef>
                <a:spcPct val="0"/>
              </a:spcBef>
              <a:spcAft>
                <a:spcPts val="300"/>
              </a:spcAft>
              <a:buFont typeface="Open Sans" panose="020B0606030504020204" pitchFamily="34" charset="0"/>
              <a:buChar char="–"/>
              <a:defRPr/>
            </a:pPr>
            <a:r>
              <a:rPr lang="en-US" altLang="en-US" dirty="0">
                <a:latin typeface="Tahoma" panose="020B0604030504040204" pitchFamily="34" charset="0"/>
                <a:ea typeface="Tahoma" panose="020B0604030504040204" pitchFamily="34" charset="0"/>
                <a:cs typeface="Tahoma" panose="020B0604030504040204" pitchFamily="34" charset="0"/>
              </a:rPr>
              <a:t>Drill bit</a:t>
            </a:r>
          </a:p>
          <a:p>
            <a:pPr marL="688975" lvl="1" indent="-344488">
              <a:spcBef>
                <a:spcPct val="0"/>
              </a:spcBef>
              <a:spcAft>
                <a:spcPts val="300"/>
              </a:spcAft>
              <a:buFont typeface="Open Sans" panose="020B0606030504020204" pitchFamily="34" charset="0"/>
              <a:buChar char="–"/>
              <a:defRPr/>
            </a:pPr>
            <a:r>
              <a:rPr lang="en-US" altLang="en-US" dirty="0">
                <a:latin typeface="Tahoma" panose="020B0604030504040204" pitchFamily="34" charset="0"/>
                <a:ea typeface="Tahoma" panose="020B0604030504040204" pitchFamily="34" charset="0"/>
                <a:cs typeface="Tahoma" panose="020B0604030504040204" pitchFamily="34" charset="0"/>
              </a:rPr>
              <a:t>Shafts</a:t>
            </a:r>
          </a:p>
          <a:p>
            <a:pPr marL="688975" lvl="1" indent="-344488">
              <a:spcBef>
                <a:spcPct val="0"/>
              </a:spcBef>
              <a:buFont typeface="Open Sans" panose="020B0606030504020204" pitchFamily="34" charset="0"/>
              <a:buChar char="–"/>
              <a:defRPr/>
            </a:pPr>
            <a:r>
              <a:rPr lang="en-US" altLang="en-US" dirty="0" smtClean="0">
                <a:latin typeface="Tahoma" panose="020B0604030504040204" pitchFamily="34" charset="0"/>
                <a:ea typeface="Tahoma" panose="020B0604030504040204" pitchFamily="34" charset="0"/>
                <a:cs typeface="Tahoma" panose="020B0604030504040204" pitchFamily="34" charset="0"/>
              </a:rPr>
              <a:t>Flywheels</a:t>
            </a:r>
            <a:endParaRPr lang="en-US" altLang="en-US" dirty="0">
              <a:latin typeface="Tahoma" panose="020B0604030504040204" pitchFamily="34" charset="0"/>
              <a:ea typeface="Tahoma" panose="020B0604030504040204" pitchFamily="34" charset="0"/>
              <a:cs typeface="Tahoma" panose="020B0604030504040204" pitchFamily="34" charset="0"/>
            </a:endParaRPr>
          </a:p>
        </p:txBody>
      </p:sp>
      <p:pic>
        <p:nvPicPr>
          <p:cNvPr id="18436" name="Picture 2"/>
          <p:cNvPicPr>
            <a:picLocks noChangeAspect="1" noChangeArrowheads="1"/>
          </p:cNvPicPr>
          <p:nvPr/>
        </p:nvPicPr>
        <p:blipFill rotWithShape="1">
          <a:blip r:embed="rId3"/>
          <a:srcRect l="25199" b="487"/>
          <a:stretch/>
        </p:blipFill>
        <p:spPr bwMode="auto">
          <a:xfrm>
            <a:off x="6492081" y="28575"/>
            <a:ext cx="3291682" cy="5838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315119" y="164812"/>
            <a:ext cx="4501356" cy="246221"/>
          </a:xfrm>
          <a:prstGeom prst="rect">
            <a:avLst/>
          </a:prstGeom>
        </p:spPr>
        <p:txBody>
          <a:bodyPr wrap="square">
            <a:spAutoFit/>
          </a:bodyPr>
          <a:lstStyle/>
          <a:p>
            <a:r>
              <a:rPr lang="en-US" altLang="en-US" sz="1000" b="1" kern="0" smtClean="0">
                <a:solidFill>
                  <a:schemeClr val="bg1"/>
                </a:solidFill>
                <a:latin typeface="Tahoma" panose="020B0604030504040204" pitchFamily="34" charset="0"/>
                <a:ea typeface="Tahoma" panose="020B0604030504040204" pitchFamily="34" charset="0"/>
                <a:cs typeface="Tahoma" panose="020B0604030504040204" pitchFamily="34" charset="0"/>
              </a:rPr>
              <a:t>1  </a:t>
            </a:r>
            <a:r>
              <a:rPr lang="en-US" altLang="en-US" sz="1000" kern="0" smtClean="0">
                <a:solidFill>
                  <a:srgbClr val="FA834E"/>
                </a:solidFill>
                <a:latin typeface="Tahoma" panose="020B0604030504040204" pitchFamily="34" charset="0"/>
                <a:ea typeface="Tahoma" panose="020B0604030504040204" pitchFamily="34" charset="0"/>
                <a:cs typeface="Tahoma" panose="020B0604030504040204" pitchFamily="34" charset="0"/>
              </a:rPr>
              <a:t>    </a:t>
            </a:r>
            <a:r>
              <a:rPr lang="en-US" altLang="en-US" sz="1000" b="0" kern="0" smtClean="0">
                <a:solidFill>
                  <a:srgbClr val="FA834E"/>
                </a:solidFill>
                <a:latin typeface="Tahoma" panose="020B0604030504040204" pitchFamily="34" charset="0"/>
                <a:ea typeface="Tahoma" panose="020B0604030504040204" pitchFamily="34" charset="0"/>
                <a:cs typeface="Tahoma" panose="020B0604030504040204" pitchFamily="34" charset="0"/>
              </a:rPr>
              <a:t>Motion Hazards</a:t>
            </a:r>
            <a:endParaRPr lang="en-US" altLang="en-US" sz="1000" b="0" kern="0">
              <a:solidFill>
                <a:srgbClr val="FA834E"/>
              </a:solidFill>
              <a:latin typeface="Tahoma" panose="020B0604030504040204" pitchFamily="34" charset="0"/>
              <a:ea typeface="Tahoma" panose="020B0604030504040204" pitchFamily="34" charset="0"/>
              <a:cs typeface="Tahoma" panose="020B0604030504040204" pitchFamily="34" charset="0"/>
            </a:endParaRPr>
          </a:p>
        </p:txBody>
      </p:sp>
      <p:sp>
        <p:nvSpPr>
          <p:cNvPr id="20485" name="Text Box 5"/>
          <p:cNvSpPr txBox="1">
            <a:spLocks noChangeArrowheads="1"/>
          </p:cNvSpPr>
          <p:nvPr/>
        </p:nvSpPr>
        <p:spPr bwMode="auto">
          <a:xfrm>
            <a:off x="3825081" y="5087779"/>
            <a:ext cx="2447216"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50000"/>
              </a:spcBef>
            </a:pPr>
            <a:r>
              <a:rPr lang="en-US" altLang="en-US" sz="1300" dirty="0">
                <a:solidFill>
                  <a:srgbClr val="3D3D3D"/>
                </a:solidFill>
                <a:latin typeface="Tahoma" panose="020B0604030504040204" pitchFamily="34" charset="0"/>
                <a:ea typeface="Tahoma" panose="020B0604030504040204" pitchFamily="34" charset="0"/>
                <a:cs typeface="Tahoma" panose="020B0604030504040204" pitchFamily="34" charset="0"/>
              </a:rPr>
              <a:t>The rotation of this chuck and drill presents a hazard. </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5"/>
          <p:cNvSpPr>
            <a:spLocks noGrp="1" noChangeArrowheads="1"/>
          </p:cNvSpPr>
          <p:nvPr>
            <p:ph idx="1"/>
          </p:nvPr>
        </p:nvSpPr>
        <p:spPr>
          <a:xfrm>
            <a:off x="320674" y="4066330"/>
            <a:ext cx="6019801" cy="1529502"/>
          </a:xfrm>
          <a:prstGeom prst="rect">
            <a:avLst/>
          </a:prstGeom>
        </p:spPr>
        <p:txBody>
          <a:bodyPr/>
          <a:lstStyle/>
          <a:p>
            <a:pPr marL="346075" indent="-346075">
              <a:spcBef>
                <a:spcPts val="0"/>
              </a:spcBef>
              <a:spcAft>
                <a:spcPts val="1600"/>
              </a:spcAft>
              <a:defRPr/>
            </a:pPr>
            <a:r>
              <a:rPr lang="en-US" dirty="0" smtClean="0">
                <a:latin typeface="Tahoma" panose="020B0604030504040204" pitchFamily="34" charset="0"/>
                <a:ea typeface="Tahoma" panose="020B0604030504040204" pitchFamily="34" charset="0"/>
                <a:cs typeface="Tahoma" panose="020B0604030504040204" pitchFamily="34" charset="0"/>
              </a:rPr>
              <a:t>It </a:t>
            </a:r>
            <a:r>
              <a:rPr lang="en-US" dirty="0">
                <a:latin typeface="Tahoma" panose="020B0604030504040204" pitchFamily="34" charset="0"/>
                <a:ea typeface="Tahoma" panose="020B0604030504040204" pitchFamily="34" charset="0"/>
                <a:cs typeface="Tahoma" panose="020B0604030504040204" pitchFamily="34" charset="0"/>
              </a:rPr>
              <a:t>goes back and forth in a straight line.</a:t>
            </a:r>
          </a:p>
          <a:p>
            <a:pPr marL="346075" indent="-346075">
              <a:spcBef>
                <a:spcPts val="0"/>
              </a:spcBef>
              <a:spcAft>
                <a:spcPts val="1600"/>
              </a:spcAft>
              <a:defRPr/>
            </a:pPr>
            <a:r>
              <a:rPr lang="en-US" dirty="0">
                <a:latin typeface="Tahoma" panose="020B0604030504040204" pitchFamily="34" charset="0"/>
                <a:ea typeface="Tahoma" panose="020B0604030504040204" pitchFamily="34" charset="0"/>
                <a:cs typeface="Tahoma" panose="020B0604030504040204" pitchFamily="34" charset="0"/>
              </a:rPr>
              <a:t>It also causes a caught-in hazard.</a:t>
            </a:r>
          </a:p>
          <a:p>
            <a:pPr marL="346075" indent="-346075">
              <a:spcBef>
                <a:spcPts val="0"/>
              </a:spcBef>
              <a:spcAft>
                <a:spcPts val="600"/>
              </a:spcAft>
              <a:defRPr/>
            </a:pPr>
            <a:r>
              <a:rPr lang="en-US" dirty="0">
                <a:latin typeface="Tahoma" panose="020B0604030504040204" pitchFamily="34" charset="0"/>
                <a:ea typeface="Tahoma" panose="020B0604030504040204" pitchFamily="34" charset="0"/>
                <a:cs typeface="Tahoma" panose="020B0604030504040204" pitchFamily="34" charset="0"/>
              </a:rPr>
              <a:t>Examples include shaker tables.</a:t>
            </a:r>
          </a:p>
          <a:p>
            <a:pPr marL="248461" indent="-248461" eaLnBrk="1" hangingPunct="1">
              <a:lnSpc>
                <a:spcPct val="90000"/>
              </a:lnSpc>
              <a:spcBef>
                <a:spcPts val="0"/>
              </a:spcBef>
              <a:buNone/>
              <a:defRPr/>
            </a:pPr>
            <a:endParaRPr lang="en-US" dirty="0">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rotWithShape="1">
          <a:blip r:embed="rId3"/>
          <a:srcRect t="38169" b="16769"/>
          <a:stretch/>
        </p:blipFill>
        <p:spPr bwMode="auto">
          <a:xfrm>
            <a:off x="-11319" y="28575"/>
            <a:ext cx="9795082" cy="2943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p:cNvSpPr>
            <a:spLocks noGrp="1"/>
          </p:cNvSpPr>
          <p:nvPr>
            <p:ph type="title"/>
          </p:nvPr>
        </p:nvSpPr>
        <p:spPr>
          <a:xfrm>
            <a:off x="320676" y="3200400"/>
            <a:ext cx="6019800" cy="865930"/>
          </a:xfrm>
        </p:spPr>
        <p:txBody>
          <a:bodyPr/>
          <a:lstStyle/>
          <a:p>
            <a:r>
              <a:rPr lang="en-US" dirty="0" smtClean="0">
                <a:solidFill>
                  <a:srgbClr val="4A74A8"/>
                </a:solidFill>
                <a:latin typeface="Tahoma" panose="020B0604030504040204" pitchFamily="34" charset="0"/>
                <a:ea typeface="Tahoma" panose="020B0604030504040204" pitchFamily="34" charset="0"/>
                <a:cs typeface="Tahoma" panose="020B0604030504040204" pitchFamily="34" charset="0"/>
              </a:rPr>
              <a:t>Reciprocating Motion</a:t>
            </a:r>
            <a:endParaRPr lang="en-US" dirty="0">
              <a:solidFill>
                <a:srgbClr val="4A74A8"/>
              </a:solidFill>
              <a:latin typeface="Tahoma" panose="020B0604030504040204" pitchFamily="34" charset="0"/>
              <a:ea typeface="Tahoma" panose="020B0604030504040204" pitchFamily="34" charset="0"/>
              <a:cs typeface="Tahoma" panose="020B0604030504040204" pitchFamily="34" charset="0"/>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solidFill>
                  <a:srgbClr val="4A74A8"/>
                </a:solidFill>
                <a:latin typeface="Tahoma" panose="020B0604030504040204" pitchFamily="34" charset="0"/>
                <a:ea typeface="Tahoma" panose="020B0604030504040204" pitchFamily="34" charset="0"/>
                <a:cs typeface="Tahoma" panose="020B0604030504040204" pitchFamily="34" charset="0"/>
              </a:rPr>
              <a:t>Transverse Motion</a:t>
            </a:r>
            <a:endParaRPr lang="en-US" dirty="0">
              <a:solidFill>
                <a:srgbClr val="4A74A8"/>
              </a:solidFill>
              <a:latin typeface="Tahoma" panose="020B0604030504040204" pitchFamily="34" charset="0"/>
              <a:ea typeface="Tahoma" panose="020B0604030504040204" pitchFamily="34" charset="0"/>
              <a:cs typeface="Tahoma" panose="020B0604030504040204" pitchFamily="34" charset="0"/>
            </a:endParaRPr>
          </a:p>
        </p:txBody>
      </p:sp>
      <p:sp>
        <p:nvSpPr>
          <p:cNvPr id="9219" name="Rectangle 5"/>
          <p:cNvSpPr>
            <a:spLocks noGrp="1" noChangeArrowheads="1"/>
          </p:cNvSpPr>
          <p:nvPr>
            <p:ph idx="1"/>
          </p:nvPr>
        </p:nvSpPr>
        <p:spPr>
          <a:prstGeom prst="rect">
            <a:avLst/>
          </a:prstGeom>
        </p:spPr>
        <p:txBody>
          <a:bodyPr/>
          <a:lstStyle/>
          <a:p>
            <a:pPr marL="346075" indent="-346075">
              <a:spcBef>
                <a:spcPts val="0"/>
              </a:spcBef>
              <a:spcAft>
                <a:spcPts val="1600"/>
              </a:spcAft>
              <a:defRPr/>
            </a:pPr>
            <a:r>
              <a:rPr lang="en-US" dirty="0" smtClean="0">
                <a:latin typeface="Tahoma" panose="020B0604030504040204" pitchFamily="34" charset="0"/>
                <a:ea typeface="Tahoma" panose="020B0604030504040204" pitchFamily="34" charset="0"/>
                <a:cs typeface="Tahoma" panose="020B0604030504040204" pitchFamily="34" charset="0"/>
              </a:rPr>
              <a:t>It </a:t>
            </a:r>
            <a:r>
              <a:rPr lang="en-US" dirty="0">
                <a:latin typeface="Tahoma" panose="020B0604030504040204" pitchFamily="34" charset="0"/>
                <a:ea typeface="Tahoma" panose="020B0604030504040204" pitchFamily="34" charset="0"/>
                <a:cs typeface="Tahoma" panose="020B0604030504040204" pitchFamily="34" charset="0"/>
              </a:rPr>
              <a:t>moves in a straight line.</a:t>
            </a:r>
          </a:p>
          <a:p>
            <a:pPr marL="346075" indent="-346075">
              <a:spcBef>
                <a:spcPts val="0"/>
              </a:spcBef>
              <a:spcAft>
                <a:spcPts val="1600"/>
              </a:spcAft>
              <a:defRPr/>
            </a:pPr>
            <a:r>
              <a:rPr lang="en-US" dirty="0">
                <a:latin typeface="Tahoma" panose="020B0604030504040204" pitchFamily="34" charset="0"/>
                <a:ea typeface="Tahoma" panose="020B0604030504040204" pitchFamily="34" charset="0"/>
                <a:cs typeface="Tahoma" panose="020B0604030504040204" pitchFamily="34" charset="0"/>
              </a:rPr>
              <a:t>It creates pinch points.</a:t>
            </a:r>
          </a:p>
          <a:p>
            <a:pPr marL="346075" indent="-346075">
              <a:spcBef>
                <a:spcPts val="0"/>
              </a:spcBef>
              <a:spcAft>
                <a:spcPts val="600"/>
              </a:spcAft>
              <a:defRPr/>
            </a:pPr>
            <a:r>
              <a:rPr lang="en-US" dirty="0">
                <a:latin typeface="Tahoma" panose="020B0604030504040204" pitchFamily="34" charset="0"/>
                <a:ea typeface="Tahoma" panose="020B0604030504040204" pitchFamily="34" charset="0"/>
                <a:cs typeface="Tahoma" panose="020B0604030504040204" pitchFamily="34" charset="0"/>
              </a:rPr>
              <a:t>Examples include the following:</a:t>
            </a:r>
          </a:p>
          <a:p>
            <a:pPr marL="682625" indent="-334963">
              <a:spcBef>
                <a:spcPts val="0"/>
              </a:spcBef>
              <a:spcAft>
                <a:spcPts val="600"/>
              </a:spcAft>
              <a:buFont typeface="Tahoma" panose="020B0604030504040204" pitchFamily="34" charset="0"/>
              <a:buChar char="‒"/>
              <a:defRPr/>
            </a:pPr>
            <a:r>
              <a:rPr lang="en-US" dirty="0">
                <a:latin typeface="Tahoma" panose="020B0604030504040204" pitchFamily="34" charset="0"/>
                <a:ea typeface="Tahoma" panose="020B0604030504040204" pitchFamily="34" charset="0"/>
                <a:cs typeface="Tahoma" panose="020B0604030504040204" pitchFamily="34" charset="0"/>
              </a:rPr>
              <a:t>Belt sanders</a:t>
            </a:r>
          </a:p>
          <a:p>
            <a:pPr marL="682625" indent="-334963">
              <a:spcBef>
                <a:spcPts val="0"/>
              </a:spcBef>
              <a:spcAft>
                <a:spcPts val="600"/>
              </a:spcAft>
              <a:buFont typeface="Tahoma" panose="020B0604030504040204" pitchFamily="34" charset="0"/>
              <a:buChar char="‒"/>
              <a:defRPr/>
            </a:pPr>
            <a:r>
              <a:rPr lang="en-US" dirty="0">
                <a:latin typeface="Tahoma" panose="020B0604030504040204" pitchFamily="34" charset="0"/>
                <a:ea typeface="Tahoma" panose="020B0604030504040204" pitchFamily="34" charset="0"/>
                <a:cs typeface="Tahoma" panose="020B0604030504040204" pitchFamily="34" charset="0"/>
              </a:rPr>
              <a:t>Belts moving in a single direction</a:t>
            </a:r>
          </a:p>
          <a:p>
            <a:pPr marL="248461" indent="-248461" eaLnBrk="1" hangingPunct="1">
              <a:lnSpc>
                <a:spcPct val="90000"/>
              </a:lnSpc>
              <a:spcBef>
                <a:spcPts val="0"/>
              </a:spcBef>
              <a:buNone/>
              <a:defRPr/>
            </a:pPr>
            <a:endParaRPr lang="en-US" dirty="0">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rotWithShape="1">
          <a:blip r:embed="rId3"/>
          <a:srcRect l="17569" r="27885" b="487"/>
          <a:stretch/>
        </p:blipFill>
        <p:spPr bwMode="auto">
          <a:xfrm>
            <a:off x="4977606" y="28575"/>
            <a:ext cx="4800600" cy="5838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315119" y="164812"/>
            <a:ext cx="4501356" cy="246221"/>
          </a:xfrm>
          <a:prstGeom prst="rect">
            <a:avLst/>
          </a:prstGeom>
        </p:spPr>
        <p:txBody>
          <a:bodyPr wrap="square">
            <a:spAutoFit/>
          </a:bodyPr>
          <a:lstStyle/>
          <a:p>
            <a:r>
              <a:rPr lang="en-US" altLang="en-US" sz="1000" b="1" kern="0" smtClean="0">
                <a:solidFill>
                  <a:schemeClr val="bg1"/>
                </a:solidFill>
                <a:latin typeface="Tahoma" panose="020B0604030504040204" pitchFamily="34" charset="0"/>
                <a:ea typeface="Tahoma" panose="020B0604030504040204" pitchFamily="34" charset="0"/>
                <a:cs typeface="Tahoma" panose="020B0604030504040204" pitchFamily="34" charset="0"/>
              </a:rPr>
              <a:t>1  </a:t>
            </a:r>
            <a:r>
              <a:rPr lang="en-US" altLang="en-US" sz="1000" kern="0" smtClean="0">
                <a:solidFill>
                  <a:srgbClr val="FA834E"/>
                </a:solidFill>
                <a:latin typeface="Tahoma" panose="020B0604030504040204" pitchFamily="34" charset="0"/>
                <a:ea typeface="Tahoma" panose="020B0604030504040204" pitchFamily="34" charset="0"/>
                <a:cs typeface="Tahoma" panose="020B0604030504040204" pitchFamily="34" charset="0"/>
              </a:rPr>
              <a:t>    </a:t>
            </a:r>
            <a:r>
              <a:rPr lang="en-US" altLang="en-US" sz="1000" b="0" kern="0" smtClean="0">
                <a:solidFill>
                  <a:srgbClr val="FA834E"/>
                </a:solidFill>
                <a:latin typeface="Tahoma" panose="020B0604030504040204" pitchFamily="34" charset="0"/>
                <a:ea typeface="Tahoma" panose="020B0604030504040204" pitchFamily="34" charset="0"/>
                <a:cs typeface="Tahoma" panose="020B0604030504040204" pitchFamily="34" charset="0"/>
              </a:rPr>
              <a:t>Motion Hazards</a:t>
            </a:r>
            <a:endParaRPr lang="en-US" altLang="en-US" sz="1000" b="0" kern="0">
              <a:solidFill>
                <a:srgbClr val="FA834E"/>
              </a:solidFill>
              <a:latin typeface="Tahoma" panose="020B0604030504040204" pitchFamily="34" charset="0"/>
              <a:ea typeface="Tahoma" panose="020B0604030504040204" pitchFamily="34" charset="0"/>
              <a:cs typeface="Tahoma" panose="020B0604030504040204" pitchFamily="34" charset="0"/>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Machine Safeguarding - Online - English 18LS</Template>
  <TotalTime>66</TotalTime>
  <Words>2962</Words>
  <Application>Microsoft Office PowerPoint</Application>
  <PresentationFormat>Custom</PresentationFormat>
  <Paragraphs>629</Paragraphs>
  <Slides>47</Slides>
  <Notes>47</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47</vt:i4>
      </vt:variant>
    </vt:vector>
  </HeadingPairs>
  <TitlesOfParts>
    <vt:vector size="54" baseType="lpstr">
      <vt:lpstr>ＭＳ Ｐゴシック</vt:lpstr>
      <vt:lpstr>ＭＳ Ｐゴシック</vt:lpstr>
      <vt:lpstr>Arial</vt:lpstr>
      <vt:lpstr>Open Sans</vt:lpstr>
      <vt:lpstr>Open Sans Condensed</vt:lpstr>
      <vt:lpstr>Tahoma</vt:lpstr>
      <vt:lpstr>Custom Design</vt:lpstr>
      <vt:lpstr>PowerPoint Presentation</vt:lpstr>
      <vt:lpstr>Machine Safeguarding</vt:lpstr>
      <vt:lpstr>Learning Objectives</vt:lpstr>
      <vt:lpstr>Importance of Machine Guards</vt:lpstr>
      <vt:lpstr>Course Overview</vt:lpstr>
      <vt:lpstr>Motion Hazards</vt:lpstr>
      <vt:lpstr>Rotation</vt:lpstr>
      <vt:lpstr>Reciprocating Motion</vt:lpstr>
      <vt:lpstr>Transverse Motion</vt:lpstr>
      <vt:lpstr>In-running Nip Points</vt:lpstr>
      <vt:lpstr>Cutting Action</vt:lpstr>
      <vt:lpstr>Punching, Shearing, or Bending</vt:lpstr>
      <vt:lpstr>Basics of Safeguarding </vt:lpstr>
      <vt:lpstr>Goals of Safeguarding</vt:lpstr>
      <vt:lpstr>The Program</vt:lpstr>
      <vt:lpstr>Guard Removal</vt:lpstr>
      <vt:lpstr>Three Areas of Safeguarding</vt:lpstr>
      <vt:lpstr>The Point of Operation</vt:lpstr>
      <vt:lpstr>Power Transmission Apparatus</vt:lpstr>
      <vt:lpstr>Other Moving Parts</vt:lpstr>
      <vt:lpstr>Machines with Additional Requirements</vt:lpstr>
      <vt:lpstr>Types of Machine Guarding</vt:lpstr>
      <vt:lpstr>Guards</vt:lpstr>
      <vt:lpstr>Power Transmission Apparatus</vt:lpstr>
      <vt:lpstr>Definition</vt:lpstr>
      <vt:lpstr>Design Requirements</vt:lpstr>
      <vt:lpstr>Guard Openings</vt:lpstr>
      <vt:lpstr>Interlocking Guards</vt:lpstr>
      <vt:lpstr>Self-adjusting Guards</vt:lpstr>
      <vt:lpstr>Safeguarding Devices</vt:lpstr>
      <vt:lpstr>Purpose of Devices</vt:lpstr>
      <vt:lpstr>Two-Hand Controls</vt:lpstr>
      <vt:lpstr>Light Curtains</vt:lpstr>
      <vt:lpstr>Multiple Light Curtains</vt:lpstr>
      <vt:lpstr>Pressure-Sensitive Mats</vt:lpstr>
      <vt:lpstr>Other Controls</vt:lpstr>
      <vt:lpstr>Emergency Stops (E-stops)</vt:lpstr>
      <vt:lpstr>Guardrails</vt:lpstr>
      <vt:lpstr>Signage</vt:lpstr>
      <vt:lpstr>Safe Operating Practices</vt:lpstr>
      <vt:lpstr>PowerPoint Presentation</vt:lpstr>
      <vt:lpstr>Safe Operating Practices (continued)</vt:lpstr>
      <vt:lpstr>Conveyor Systems</vt:lpstr>
      <vt:lpstr>Conveyor Belt Hazards</vt:lpstr>
      <vt:lpstr>Guards and Devices</vt:lpstr>
      <vt:lpstr>Service</vt:lpstr>
      <vt:lpstr>Summary</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Kelsey Rzepecki</dc:creator>
  <cp:lastModifiedBy>John Carey</cp:lastModifiedBy>
  <cp:revision>12</cp:revision>
  <dcterms:created xsi:type="dcterms:W3CDTF">2015-11-06T00:34:18Z</dcterms:created>
  <dcterms:modified xsi:type="dcterms:W3CDTF">2015-12-11T22:44:54Z</dcterms:modified>
</cp:coreProperties>
</file>